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84" r:id="rId3"/>
    <p:sldId id="257" r:id="rId4"/>
    <p:sldId id="260" r:id="rId5"/>
    <p:sldId id="262" r:id="rId6"/>
    <p:sldId id="259" r:id="rId7"/>
    <p:sldId id="263" r:id="rId8"/>
    <p:sldId id="264" r:id="rId9"/>
    <p:sldId id="266" r:id="rId10"/>
    <p:sldId id="269" r:id="rId11"/>
    <p:sldId id="289" r:id="rId12"/>
    <p:sldId id="267" r:id="rId13"/>
    <p:sldId id="280" r:id="rId14"/>
    <p:sldId id="290" r:id="rId15"/>
    <p:sldId id="291" r:id="rId16"/>
    <p:sldId id="271" r:id="rId17"/>
    <p:sldId id="292" r:id="rId18"/>
    <p:sldId id="286" r:id="rId19"/>
    <p:sldId id="293" r:id="rId20"/>
    <p:sldId id="287" r:id="rId21"/>
    <p:sldId id="294" r:id="rId22"/>
    <p:sldId id="295" r:id="rId23"/>
    <p:sldId id="296" r:id="rId24"/>
    <p:sldId id="297" r:id="rId25"/>
    <p:sldId id="298" r:id="rId26"/>
    <p:sldId id="281" r:id="rId27"/>
    <p:sldId id="282" r:id="rId28"/>
    <p:sldId id="268" r:id="rId29"/>
    <p:sldId id="279" r:id="rId3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6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s-CO" sz="1800" b="1" cap="none" dirty="0" smtClean="0"/>
              <a:t>¿Cómo calificaría el nivel de gestión sobre los elementos del CAPITAL HUMANO? </a:t>
            </a:r>
            <a:endParaRPr lang="es-CO" sz="1800" b="1" cap="none" dirty="0"/>
          </a:p>
        </c:rich>
      </c:tx>
      <c:layout>
        <c:manualLayout>
          <c:xMode val="edge"/>
          <c:yMode val="edge"/>
          <c:x val="0.12653794968407767"/>
          <c:y val="8.2121661625129492E-3"/>
        </c:manualLayout>
      </c:layout>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s-CO"/>
        </a:p>
      </c:txPr>
    </c:title>
    <c:autoTitleDeleted val="0"/>
    <c:plotArea>
      <c:layout>
        <c:manualLayout>
          <c:layoutTarget val="inner"/>
          <c:xMode val="edge"/>
          <c:yMode val="edge"/>
          <c:x val="0.31345854538078849"/>
          <c:y val="0.2737959613619993"/>
          <c:w val="0.33598763599505799"/>
          <c:h val="0.51202015491683583"/>
        </c:manualLayout>
      </c:layout>
      <c:pieChart>
        <c:varyColors val="1"/>
        <c:ser>
          <c:idx val="0"/>
          <c:order val="0"/>
          <c:dPt>
            <c:idx val="0"/>
            <c:bubble3D val="0"/>
            <c:spPr>
              <a:solidFill>
                <a:schemeClr val="accent6">
                  <a:tint val="46000"/>
                </a:schemeClr>
              </a:solidFill>
              <a:ln>
                <a:noFill/>
              </a:ln>
              <a:effectLst>
                <a:outerShdw blurRad="63500" sx="102000" sy="102000" algn="ctr" rotWithShape="0">
                  <a:prstClr val="black">
                    <a:alpha val="20000"/>
                  </a:prstClr>
                </a:outerShdw>
              </a:effectLst>
            </c:spPr>
          </c:dPt>
          <c:dPt>
            <c:idx val="1"/>
            <c:bubble3D val="0"/>
            <c:spPr>
              <a:solidFill>
                <a:schemeClr val="accent6">
                  <a:tint val="62000"/>
                </a:schemeClr>
              </a:solidFill>
              <a:ln>
                <a:noFill/>
              </a:ln>
              <a:effectLst>
                <a:outerShdw blurRad="63500" sx="102000" sy="102000" algn="ctr" rotWithShape="0">
                  <a:prstClr val="black">
                    <a:alpha val="20000"/>
                  </a:prstClr>
                </a:outerShdw>
              </a:effectLst>
            </c:spPr>
          </c:dPt>
          <c:dPt>
            <c:idx val="2"/>
            <c:bubble3D val="0"/>
            <c:spPr>
              <a:solidFill>
                <a:schemeClr val="accent6">
                  <a:tint val="77000"/>
                </a:schemeClr>
              </a:solidFill>
              <a:ln>
                <a:noFill/>
              </a:ln>
              <a:effectLst>
                <a:outerShdw blurRad="63500" sx="102000" sy="102000" algn="ctr" rotWithShape="0">
                  <a:prstClr val="black">
                    <a:alpha val="20000"/>
                  </a:prstClr>
                </a:outerShdw>
              </a:effectLst>
            </c:spPr>
          </c:dPt>
          <c:dPt>
            <c:idx val="3"/>
            <c:bubble3D val="0"/>
            <c:spPr>
              <a:solidFill>
                <a:schemeClr val="accent6">
                  <a:tint val="93000"/>
                </a:schemeClr>
              </a:solidFill>
              <a:ln>
                <a:noFill/>
              </a:ln>
              <a:effectLst>
                <a:outerShdw blurRad="63500" sx="102000" sy="102000" algn="ctr" rotWithShape="0">
                  <a:prstClr val="black">
                    <a:alpha val="20000"/>
                  </a:prstClr>
                </a:outerShdw>
              </a:effectLst>
            </c:spPr>
          </c:dPt>
          <c:dPt>
            <c:idx val="4"/>
            <c:bubble3D val="0"/>
            <c:spPr>
              <a:solidFill>
                <a:schemeClr val="accent6">
                  <a:shade val="92000"/>
                </a:schemeClr>
              </a:solidFill>
              <a:ln>
                <a:noFill/>
              </a:ln>
              <a:effectLst>
                <a:outerShdw blurRad="63500" sx="102000" sy="102000" algn="ctr" rotWithShape="0">
                  <a:prstClr val="black">
                    <a:alpha val="20000"/>
                  </a:prstClr>
                </a:outerShdw>
              </a:effectLst>
            </c:spPr>
          </c:dPt>
          <c:dPt>
            <c:idx val="5"/>
            <c:bubble3D val="0"/>
            <c:spPr>
              <a:solidFill>
                <a:schemeClr val="accent6">
                  <a:shade val="76000"/>
                </a:schemeClr>
              </a:solidFill>
              <a:ln>
                <a:noFill/>
              </a:ln>
              <a:effectLst>
                <a:outerShdw blurRad="63500" sx="102000" sy="102000" algn="ctr" rotWithShape="0">
                  <a:prstClr val="black">
                    <a:alpha val="20000"/>
                  </a:prstClr>
                </a:outerShdw>
              </a:effectLst>
            </c:spPr>
          </c:dPt>
          <c:dPt>
            <c:idx val="6"/>
            <c:bubble3D val="0"/>
            <c:spPr>
              <a:solidFill>
                <a:schemeClr val="accent6">
                  <a:shade val="61000"/>
                </a:schemeClr>
              </a:solidFill>
              <a:ln>
                <a:noFill/>
              </a:ln>
              <a:effectLst>
                <a:outerShdw blurRad="63500" sx="102000" sy="102000" algn="ctr" rotWithShape="0">
                  <a:prstClr val="black">
                    <a:alpha val="20000"/>
                  </a:prstClr>
                </a:outerShdw>
              </a:effectLst>
            </c:spPr>
          </c:dPt>
          <c:dPt>
            <c:idx val="7"/>
            <c:bubble3D val="0"/>
            <c:spPr>
              <a:solidFill>
                <a:schemeClr val="accent6">
                  <a:shade val="45000"/>
                </a:schemeClr>
              </a:solidFill>
              <a:ln>
                <a:noFill/>
              </a:ln>
              <a:effectLst>
                <a:outerShdw blurRad="63500" sx="102000" sy="102000" algn="ctr" rotWithShape="0">
                  <a:prstClr val="black">
                    <a:alpha val="20000"/>
                  </a:prstClr>
                </a:outerShdw>
              </a:effectLst>
            </c:spPr>
          </c:dPt>
          <c:dLbls>
            <c:dLbl>
              <c:idx val="0"/>
              <c:layout>
                <c:manualLayout>
                  <c:x val="-2.8022625416747781E-2"/>
                  <c:y val="1.6559143183729676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46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1.7686745305567474E-2"/>
                  <c:y val="2.4151130648410259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62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1.0059025042069739E-2"/>
                  <c:y val="4.6424210273165692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77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2.4541085401497794E-2"/>
                  <c:y val="-1.8456235584487536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93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12078742622996992"/>
                  <c:y val="2.6217658587133711E-2"/>
                </c:manualLayout>
              </c:layout>
              <c:tx>
                <c:rich>
                  <a:bodyPr rot="0" spcFirstLastPara="1" vertOverflow="ellipsis" vert="horz" wrap="square" lIns="38100" tIns="19050" rIns="38100" bIns="19050" anchor="ctr" anchorCtr="1">
                    <a:noAutofit/>
                  </a:bodyPr>
                  <a:lstStyle/>
                  <a:p>
                    <a:pPr>
                      <a:defRPr sz="1330" b="1" i="0" u="none" strike="noStrike" kern="1200" spc="0" baseline="0">
                        <a:solidFill>
                          <a:schemeClr val="accent6"/>
                        </a:solidFill>
                        <a:latin typeface="+mn-lt"/>
                        <a:ea typeface="+mn-ea"/>
                        <a:cs typeface="+mn-cs"/>
                      </a:defRPr>
                    </a:pPr>
                    <a:fld id="{7C5153AC-7BD6-42CD-8EB6-90F135B94BC7}" type="CATEGORYNAME">
                      <a:rPr lang="es-CO">
                        <a:solidFill>
                          <a:schemeClr val="bg1">
                            <a:lumMod val="65000"/>
                          </a:schemeClr>
                        </a:solidFill>
                      </a:rPr>
                      <a:pPr>
                        <a:defRPr>
                          <a:solidFill>
                            <a:schemeClr val="accent6"/>
                          </a:solidFill>
                        </a:defRPr>
                      </a:pPr>
                      <a:t>[NOMBRE DE CATEGORÍA]</a:t>
                    </a:fld>
                    <a:r>
                      <a:rPr lang="es-CO" baseline="0" dirty="0"/>
                      <a:t>
</a:t>
                    </a:r>
                    <a:fld id="{FA8E73D1-3E22-4A70-95D5-584361922FA4}" type="PERCENTAGE">
                      <a:rPr lang="es-CO" baseline="0">
                        <a:solidFill>
                          <a:schemeClr val="bg1">
                            <a:lumMod val="65000"/>
                          </a:schemeClr>
                        </a:solidFill>
                      </a:rPr>
                      <a:pPr>
                        <a:defRPr>
                          <a:solidFill>
                            <a:schemeClr val="accent6"/>
                          </a:solidFill>
                        </a:defRPr>
                      </a:pPr>
                      <a:t>[PORCENTAJE]</a:t>
                    </a:fld>
                    <a:endParaRPr lang="es-CO" baseline="0" dirty="0"/>
                  </a:p>
                </c:rich>
              </c:tx>
              <c:spPr>
                <a:noFill/>
                <a:ln>
                  <a:noFill/>
                </a:ln>
                <a:effectLst/>
              </c:spPr>
              <c:txPr>
                <a:bodyPr rot="0" spcFirstLastPara="1" vertOverflow="ellipsis" vert="horz" wrap="square" lIns="38100" tIns="19050" rIns="38100" bIns="19050" anchor="ctr" anchorCtr="1">
                  <a:noAutofit/>
                </a:bodyPr>
                <a:lstStyle/>
                <a:p>
                  <a:pPr>
                    <a:defRPr sz="1330" b="1" i="0" u="none" strike="noStrike" kern="1200" spc="0" baseline="0">
                      <a:solidFill>
                        <a:schemeClr val="accent6"/>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40413049343723706"/>
                      <c:h val="0.17945596431070171"/>
                    </c:manualLayout>
                  </c15:layout>
                  <c15:dlblFieldTable/>
                  <c15:showDataLabelsRange val="0"/>
                </c:ext>
              </c:extLst>
            </c:dLbl>
            <c:dLbl>
              <c:idx val="5"/>
              <c:layout>
                <c:manualLayout>
                  <c:x val="-1.3433073038492449E-2"/>
                  <c:y val="-1.5821861062307003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76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6"/>
              <c:layout>
                <c:manualLayout>
                  <c:x val="2.8940807913602905E-3"/>
                  <c:y val="-3.2210393507195158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61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7"/>
              <c:layout>
                <c:manualLayout>
                  <c:x val="3.1896613768037652E-2"/>
                  <c:y val="2.4133041340162587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45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Hoja1!$A$2:$A$9</c:f>
              <c:strCache>
                <c:ptCount val="8"/>
                <c:pt idx="0">
                  <c:v>Incentivos a los empleados</c:v>
                </c:pt>
                <c:pt idx="1">
                  <c:v>Calificación laboral</c:v>
                </c:pt>
                <c:pt idx="2">
                  <c:v>Satisfacción y motivación</c:v>
                </c:pt>
                <c:pt idx="3">
                  <c:v>Estabilidad laboral</c:v>
                </c:pt>
                <c:pt idx="4">
                  <c:v>Capacidad de adaptación a innovación  tecnológica, y organizativa</c:v>
                </c:pt>
                <c:pt idx="5">
                  <c:v>Trabajo en equipo</c:v>
                </c:pt>
                <c:pt idx="6">
                  <c:v>Empleados creativos</c:v>
                </c:pt>
                <c:pt idx="7">
                  <c:v>Condiciones de trabajo seguras</c:v>
                </c:pt>
              </c:strCache>
            </c:strRef>
          </c:cat>
          <c:val>
            <c:numRef>
              <c:f>Hoja1!$B$2:$B$9</c:f>
              <c:numCache>
                <c:formatCode>General</c:formatCode>
                <c:ptCount val="8"/>
                <c:pt idx="0">
                  <c:v>3</c:v>
                </c:pt>
                <c:pt idx="1">
                  <c:v>3</c:v>
                </c:pt>
                <c:pt idx="2">
                  <c:v>4</c:v>
                </c:pt>
                <c:pt idx="3">
                  <c:v>5</c:v>
                </c:pt>
                <c:pt idx="4">
                  <c:v>3</c:v>
                </c:pt>
                <c:pt idx="5">
                  <c:v>4</c:v>
                </c:pt>
                <c:pt idx="6">
                  <c:v>4</c:v>
                </c:pt>
                <c:pt idx="7">
                  <c:v>5</c:v>
                </c:pt>
              </c:numCache>
            </c:numRef>
          </c:val>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s-CO" sz="1800" cap="none" dirty="0" smtClean="0"/>
              <a:t>¿Cómo calificaría el nivel de gestión sobre los elementos del CAPITAL ESTRUCTURAL?</a:t>
            </a:r>
            <a:endParaRPr lang="es-CO" sz="1800" cap="none" dirty="0"/>
          </a:p>
        </c:rich>
      </c:tx>
      <c:layout>
        <c:manualLayout>
          <c:xMode val="edge"/>
          <c:yMode val="edge"/>
          <c:x val="0.10181684079010622"/>
          <c:y val="1.2092483551210358E-2"/>
        </c:manualLayout>
      </c:layout>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s-CO"/>
        </a:p>
      </c:txPr>
    </c:title>
    <c:autoTitleDeleted val="0"/>
    <c:plotArea>
      <c:layout>
        <c:manualLayout>
          <c:layoutTarget val="inner"/>
          <c:xMode val="edge"/>
          <c:yMode val="edge"/>
          <c:x val="0.35259705079148029"/>
          <c:y val="0.28196969127613269"/>
          <c:w val="0.287726585455158"/>
          <c:h val="0.4527322361007507"/>
        </c:manualLayout>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dPt>
          <c:dPt>
            <c:idx val="1"/>
            <c:bubble3D val="0"/>
            <c:spPr>
              <a:solidFill>
                <a:schemeClr val="accent3"/>
              </a:solidFill>
              <a:ln>
                <a:noFill/>
              </a:ln>
              <a:effectLst>
                <a:outerShdw blurRad="63500" sx="102000" sy="102000" algn="ctr" rotWithShape="0">
                  <a:prstClr val="black">
                    <a:alpha val="20000"/>
                  </a:prstClr>
                </a:outerShdw>
              </a:effectLst>
            </c:spPr>
          </c:dPt>
          <c:dPt>
            <c:idx val="2"/>
            <c:bubble3D val="0"/>
            <c:spPr>
              <a:solidFill>
                <a:schemeClr val="accent5"/>
              </a:solidFill>
              <a:ln>
                <a:noFill/>
              </a:ln>
              <a:effectLst>
                <a:outerShdw blurRad="63500" sx="102000" sy="102000" algn="ctr" rotWithShape="0">
                  <a:prstClr val="black">
                    <a:alpha val="20000"/>
                  </a:prstClr>
                </a:outerShdw>
              </a:effectLst>
            </c:spPr>
          </c:dPt>
          <c:dPt>
            <c:idx val="3"/>
            <c:bubble3D val="0"/>
            <c:spPr>
              <a:solidFill>
                <a:schemeClr val="accent1">
                  <a:lumMod val="60000"/>
                </a:schemeClr>
              </a:solidFill>
              <a:ln>
                <a:noFill/>
              </a:ln>
              <a:effectLst>
                <a:outerShdw blurRad="63500" sx="102000" sy="102000" algn="ctr" rotWithShape="0">
                  <a:prstClr val="black">
                    <a:alpha val="20000"/>
                  </a:prstClr>
                </a:outerShdw>
              </a:effectLst>
            </c:spPr>
          </c:dPt>
          <c:dPt>
            <c:idx val="4"/>
            <c:bubble3D val="0"/>
            <c:spPr>
              <a:solidFill>
                <a:schemeClr val="accent3">
                  <a:lumMod val="60000"/>
                </a:schemeClr>
              </a:solidFill>
              <a:ln>
                <a:noFill/>
              </a:ln>
              <a:effectLst>
                <a:outerShdw blurRad="63500" sx="102000" sy="102000" algn="ctr" rotWithShape="0">
                  <a:prstClr val="black">
                    <a:alpha val="20000"/>
                  </a:prstClr>
                </a:outerShdw>
              </a:effectLst>
            </c:spPr>
          </c:dPt>
          <c:dPt>
            <c:idx val="5"/>
            <c:bubble3D val="0"/>
            <c:spPr>
              <a:solidFill>
                <a:schemeClr val="accent5">
                  <a:lumMod val="60000"/>
                </a:schemeClr>
              </a:solidFill>
              <a:ln>
                <a:noFill/>
              </a:ln>
              <a:effectLst>
                <a:outerShdw blurRad="63500" sx="102000" sy="102000" algn="ctr" rotWithShape="0">
                  <a:prstClr val="black">
                    <a:alpha val="20000"/>
                  </a:prstClr>
                </a:outerShdw>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s-CO"/>
                </a:p>
              </c:txPr>
              <c:dLblPos val="outEnd"/>
              <c:showLegendKey val="0"/>
              <c:showVal val="0"/>
              <c:showCatName val="1"/>
              <c:showSerName val="0"/>
              <c:showPercent val="1"/>
              <c:showBubbleSize val="0"/>
            </c:dLbl>
            <c:dLbl>
              <c:idx val="1"/>
              <c:layout>
                <c:manualLayout>
                  <c:x val="-3.3626587775102676E-2"/>
                  <c:y val="6.2989032964591213E-2"/>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fld id="{496F82A8-4977-403D-9827-57E5F84B0035}" type="CATEGORYNAME">
                      <a:rPr lang="es-CO">
                        <a:solidFill>
                          <a:schemeClr val="bg1">
                            <a:lumMod val="65000"/>
                          </a:schemeClr>
                        </a:solidFill>
                      </a:rPr>
                      <a:pPr>
                        <a:defRPr>
                          <a:solidFill>
                            <a:schemeClr val="accent1"/>
                          </a:solidFill>
                        </a:defRPr>
                      </a:pPr>
                      <a:t>[NOMBRE DE CATEGORÍA]</a:t>
                    </a:fld>
                    <a:r>
                      <a:rPr lang="es-CO" baseline="0" dirty="0">
                        <a:solidFill>
                          <a:schemeClr val="bg1">
                            <a:lumMod val="65000"/>
                          </a:schemeClr>
                        </a:solidFill>
                      </a:rPr>
                      <a:t>
</a:t>
                    </a:r>
                    <a:fld id="{8B2E0D6E-BF16-404C-94CA-01EACFF6854A}" type="PERCENTAGE">
                      <a:rPr lang="es-CO" baseline="0">
                        <a:solidFill>
                          <a:schemeClr val="bg1">
                            <a:lumMod val="65000"/>
                          </a:schemeClr>
                        </a:solidFill>
                      </a:rPr>
                      <a:pPr>
                        <a:defRPr>
                          <a:solidFill>
                            <a:schemeClr val="accent1"/>
                          </a:solidFill>
                        </a:defRPr>
                      </a:pPr>
                      <a:t>[PORCENTAJE]</a:t>
                    </a:fld>
                    <a:endParaRPr lang="es-CO" baseline="0" dirty="0">
                      <a:solidFill>
                        <a:schemeClr val="bg1">
                          <a:lumMod val="65000"/>
                        </a:schemeClr>
                      </a:solidFill>
                    </a:endParaRP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2"/>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fld id="{339CAB6B-3CBF-4D07-9BC1-F3F9B9B04D67}" type="CATEGORYNAME">
                      <a:rPr lang="es-CO">
                        <a:solidFill>
                          <a:schemeClr val="bg1">
                            <a:lumMod val="65000"/>
                          </a:schemeClr>
                        </a:solidFill>
                      </a:rPr>
                      <a:pPr>
                        <a:defRPr>
                          <a:solidFill>
                            <a:schemeClr val="accent1"/>
                          </a:solidFill>
                        </a:defRPr>
                      </a:pPr>
                      <a:t>[NOMBRE DE CATEGORÍA]</a:t>
                    </a:fld>
                    <a:r>
                      <a:rPr lang="es-CO" baseline="0" dirty="0">
                        <a:solidFill>
                          <a:schemeClr val="bg1">
                            <a:lumMod val="65000"/>
                          </a:schemeClr>
                        </a:solidFill>
                      </a:rPr>
                      <a:t>
</a:t>
                    </a:r>
                    <a:fld id="{E8A4080A-42BB-4685-A2EC-AD31407693FB}" type="PERCENTAGE">
                      <a:rPr lang="es-CO" baseline="0">
                        <a:solidFill>
                          <a:schemeClr val="bg1">
                            <a:lumMod val="65000"/>
                          </a:schemeClr>
                        </a:solidFill>
                      </a:rPr>
                      <a:pPr>
                        <a:defRPr>
                          <a:solidFill>
                            <a:schemeClr val="accent1"/>
                          </a:solidFill>
                        </a:defRPr>
                      </a:pPr>
                      <a:t>[PORCENTAJE]</a:t>
                    </a:fld>
                    <a:endParaRPr lang="es-CO" baseline="0" dirty="0">
                      <a:solidFill>
                        <a:schemeClr val="bg1">
                          <a:lumMod val="65000"/>
                        </a:schemeClr>
                      </a:solidFill>
                    </a:endParaRP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s-CO"/>
                </a:p>
              </c:txPr>
              <c:dLblPos val="outEnd"/>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lumMod val="60000"/>
                        </a:schemeClr>
                      </a:solidFill>
                      <a:latin typeface="+mn-lt"/>
                      <a:ea typeface="+mn-ea"/>
                      <a:cs typeface="+mn-cs"/>
                    </a:defRPr>
                  </a:pPr>
                  <a:endParaRPr lang="es-CO"/>
                </a:p>
              </c:txPr>
              <c:dLblPos val="outEnd"/>
              <c:showLegendKey val="0"/>
              <c:showVal val="0"/>
              <c:showCatName val="1"/>
              <c:showSerName val="0"/>
              <c:showPercent val="1"/>
              <c:showBubbleSize val="0"/>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lumMod val="60000"/>
                        </a:schemeClr>
                      </a:solidFill>
                      <a:latin typeface="+mn-lt"/>
                      <a:ea typeface="+mn-ea"/>
                      <a:cs typeface="+mn-cs"/>
                    </a:defRPr>
                  </a:pPr>
                  <a:endParaRPr lang="es-CO"/>
                </a:p>
              </c:txPr>
              <c:dLblPos val="outEnd"/>
              <c:showLegendKey val="0"/>
              <c:showVal val="0"/>
              <c:showCatName val="1"/>
              <c:showSerName val="0"/>
              <c:showPercent val="1"/>
              <c:showBubbleSize val="0"/>
            </c:dLbl>
            <c:dLbl>
              <c:idx val="5"/>
              <c:layout>
                <c:manualLayout>
                  <c:x val="-2.9356205757632068E-17"/>
                  <c:y val="4.7871665053089318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lumMod val="60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Hoja2!$A$1:$A$6</c:f>
              <c:strCache>
                <c:ptCount val="6"/>
                <c:pt idx="0">
                  <c:v>a.      ¿Cómo calificaría el nivel de gestión sobre los elementos del CAPITAL ESTRUCTURAL?</c:v>
                </c:pt>
                <c:pt idx="1">
                  <c:v>Desarrollo de nuevos/mejores procesos</c:v>
                </c:pt>
                <c:pt idx="2">
                  <c:v>Desarrollo de nuevos/mejores productos y servicios</c:v>
                </c:pt>
                <c:pt idx="3">
                  <c:v>La existencia de sistemas de calidad</c:v>
                </c:pt>
                <c:pt idx="4">
                  <c:v>Desarrollo de Tecnologías de la Información y la comunicación (TIC)</c:v>
                </c:pt>
                <c:pt idx="5">
                  <c:v>Investigación, Desarrollo e Innovación (I+D+i)</c:v>
                </c:pt>
              </c:strCache>
            </c:strRef>
          </c:cat>
          <c:val>
            <c:numRef>
              <c:f>Hoja2!$B$1:$B$6</c:f>
              <c:numCache>
                <c:formatCode>General</c:formatCode>
                <c:ptCount val="6"/>
                <c:pt idx="1">
                  <c:v>4</c:v>
                </c:pt>
                <c:pt idx="2">
                  <c:v>5</c:v>
                </c:pt>
                <c:pt idx="3">
                  <c:v>5</c:v>
                </c:pt>
                <c:pt idx="4">
                  <c:v>5</c:v>
                </c:pt>
                <c:pt idx="5">
                  <c:v>4</c:v>
                </c:pt>
              </c:numCache>
            </c:numRef>
          </c:val>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r>
              <a:rPr lang="es-ES" sz="2128" b="1" i="0" u="none" strike="noStrike" cap="none" baseline="0" dirty="0" smtClean="0">
                <a:effectLst/>
              </a:rPr>
              <a:t>¿Cómo calificaría el nivel de gestión sobre los elementos del CAPITAL RELACIONAL? </a:t>
            </a:r>
            <a:endParaRPr lang="es-CO" cap="none" dirty="0"/>
          </a:p>
        </c:rich>
      </c:tx>
      <c:layout/>
      <c:overlay val="0"/>
      <c:spPr>
        <a:noFill/>
        <a:ln>
          <a:noFill/>
        </a:ln>
        <a:effectLst/>
      </c:spPr>
      <c:txPr>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endParaRPr lang="es-CO"/>
        </a:p>
      </c:txPr>
    </c:title>
    <c:autoTitleDeleted val="0"/>
    <c:plotArea>
      <c:layout>
        <c:manualLayout>
          <c:layoutTarget val="inner"/>
          <c:xMode val="edge"/>
          <c:yMode val="edge"/>
          <c:x val="0.34083037664520455"/>
          <c:y val="0.25842688354492599"/>
          <c:w val="0.33937411643354615"/>
          <c:h val="0.56048149532206859"/>
        </c:manualLayout>
      </c:layout>
      <c:pieChart>
        <c:varyColors val="1"/>
        <c:ser>
          <c:idx val="0"/>
          <c:order val="0"/>
          <c:dPt>
            <c:idx val="0"/>
            <c:bubble3D val="0"/>
            <c:spPr>
              <a:solidFill>
                <a:schemeClr val="accent6">
                  <a:tint val="50000"/>
                </a:schemeClr>
              </a:solidFill>
              <a:ln>
                <a:noFill/>
              </a:ln>
              <a:effectLst>
                <a:outerShdw blurRad="63500" sx="102000" sy="102000" algn="ctr" rotWithShape="0">
                  <a:prstClr val="black">
                    <a:alpha val="20000"/>
                  </a:prstClr>
                </a:outerShdw>
              </a:effectLst>
            </c:spPr>
          </c:dPt>
          <c:dPt>
            <c:idx val="1"/>
            <c:bubble3D val="0"/>
            <c:spPr>
              <a:solidFill>
                <a:schemeClr val="accent6">
                  <a:tint val="70000"/>
                </a:schemeClr>
              </a:solidFill>
              <a:ln>
                <a:noFill/>
              </a:ln>
              <a:effectLst>
                <a:outerShdw blurRad="63500" sx="102000" sy="102000" algn="ctr" rotWithShape="0">
                  <a:prstClr val="black">
                    <a:alpha val="20000"/>
                  </a:prstClr>
                </a:outerShdw>
              </a:effectLst>
            </c:spPr>
          </c:dPt>
          <c:dPt>
            <c:idx val="2"/>
            <c:bubble3D val="0"/>
            <c:spPr>
              <a:solidFill>
                <a:schemeClr val="accent6">
                  <a:tint val="90000"/>
                </a:schemeClr>
              </a:solidFill>
              <a:ln>
                <a:noFill/>
              </a:ln>
              <a:effectLst>
                <a:outerShdw blurRad="63500" sx="102000" sy="102000" algn="ctr" rotWithShape="0">
                  <a:prstClr val="black">
                    <a:alpha val="20000"/>
                  </a:prstClr>
                </a:outerShdw>
              </a:effectLst>
            </c:spPr>
          </c:dPt>
          <c:dPt>
            <c:idx val="3"/>
            <c:bubble3D val="0"/>
            <c:spPr>
              <a:solidFill>
                <a:schemeClr val="accent6">
                  <a:shade val="90000"/>
                </a:schemeClr>
              </a:solidFill>
              <a:ln>
                <a:noFill/>
              </a:ln>
              <a:effectLst>
                <a:outerShdw blurRad="63500" sx="102000" sy="102000" algn="ctr" rotWithShape="0">
                  <a:prstClr val="black">
                    <a:alpha val="20000"/>
                  </a:prstClr>
                </a:outerShdw>
              </a:effectLst>
            </c:spPr>
          </c:dPt>
          <c:dPt>
            <c:idx val="4"/>
            <c:bubble3D val="0"/>
            <c:spPr>
              <a:solidFill>
                <a:schemeClr val="accent6">
                  <a:shade val="70000"/>
                </a:schemeClr>
              </a:solidFill>
              <a:ln>
                <a:noFill/>
              </a:ln>
              <a:effectLst>
                <a:outerShdw blurRad="63500" sx="102000" sy="102000" algn="ctr" rotWithShape="0">
                  <a:prstClr val="black">
                    <a:alpha val="20000"/>
                  </a:prstClr>
                </a:outerShdw>
              </a:effectLst>
            </c:spPr>
          </c:dPt>
          <c:dPt>
            <c:idx val="5"/>
            <c:bubble3D val="0"/>
            <c:spPr>
              <a:solidFill>
                <a:schemeClr val="accent6">
                  <a:shade val="50000"/>
                </a:schemeClr>
              </a:solidFill>
              <a:ln>
                <a:noFill/>
              </a:ln>
              <a:effectLst>
                <a:outerShdw blurRad="63500" sx="102000" sy="102000" algn="ctr" rotWithShape="0">
                  <a:prstClr val="black">
                    <a:alpha val="20000"/>
                  </a:prstClr>
                </a:outerShdw>
              </a:effectLst>
            </c:spPr>
          </c:dPt>
          <c:dLbls>
            <c:dLbl>
              <c:idx val="0"/>
              <c:layout>
                <c:manualLayout>
                  <c:x val="-4.5845441230281244E-3"/>
                  <c:y val="6.6806550113960375E-2"/>
                </c:manualLayout>
              </c:layout>
              <c:spPr>
                <a:noFill/>
                <a:ln>
                  <a:noFill/>
                </a:ln>
                <a:effectLst/>
              </c:spPr>
              <c:txPr>
                <a:bodyPr rot="0" spcFirstLastPara="1" vertOverflow="ellipsis" vert="horz" wrap="square" lIns="38100" tIns="19050" rIns="38100" bIns="19050" anchor="ctr" anchorCtr="1">
                  <a:noAutofit/>
                </a:bodyPr>
                <a:lstStyle/>
                <a:p>
                  <a:pPr>
                    <a:defRPr sz="1330" b="1" i="0" u="none" strike="noStrike" kern="1200" spc="0" baseline="0">
                      <a:solidFill>
                        <a:schemeClr val="accent6">
                          <a:tint val="50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28395456060437724"/>
                      <c:h val="0.19980503008083278"/>
                    </c:manualLayout>
                  </c15:layout>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70000"/>
                        </a:schemeClr>
                      </a:solidFill>
                      <a:latin typeface="+mn-lt"/>
                      <a:ea typeface="+mn-ea"/>
                      <a:cs typeface="+mn-cs"/>
                    </a:defRPr>
                  </a:pPr>
                  <a:endParaRPr lang="es-CO"/>
                </a:p>
              </c:txPr>
              <c:dLblPos val="outEnd"/>
              <c:showLegendKey val="0"/>
              <c:showVal val="0"/>
              <c:showCatName val="1"/>
              <c:showSerName val="0"/>
              <c:showPercent val="1"/>
              <c:showBubbleSize val="0"/>
            </c:dLbl>
            <c:dLbl>
              <c:idx val="2"/>
              <c:layout>
                <c:manualLayout>
                  <c:x val="-1.2944535214741685E-2"/>
                  <c:y val="-1.6033572027350496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tint val="90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1.2944535214741685E-2"/>
                  <c:y val="-5.3445240091169301E-3"/>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90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70000"/>
                        </a:schemeClr>
                      </a:solidFill>
                      <a:latin typeface="+mn-lt"/>
                      <a:ea typeface="+mn-ea"/>
                      <a:cs typeface="+mn-cs"/>
                    </a:defRPr>
                  </a:pPr>
                  <a:endParaRPr lang="es-CO"/>
                </a:p>
              </c:txPr>
              <c:dLblPos val="outEnd"/>
              <c:showLegendKey val="0"/>
              <c:showVal val="0"/>
              <c:showCatName val="1"/>
              <c:showSerName val="0"/>
              <c:showPercent val="1"/>
              <c:showBubbleSize val="0"/>
            </c:dLbl>
            <c:dLbl>
              <c:idx val="5"/>
              <c:layout>
                <c:manualLayout>
                  <c:x val="-1.6180669018427078E-2"/>
                  <c:y val="4.0083930068376239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hade val="50000"/>
                        </a:schemeClr>
                      </a:solidFill>
                      <a:latin typeface="+mn-lt"/>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Hoja3!$A$3:$A$8</c:f>
              <c:strCache>
                <c:ptCount val="6"/>
                <c:pt idx="0">
                  <c:v>Satisfacción del cliente con los productos y servicios que se brindan</c:v>
                </c:pt>
                <c:pt idx="1">
                  <c:v>Lealtad de los clientes</c:v>
                </c:pt>
                <c:pt idx="2">
                  <c:v>Divulgación y promoción de productos y servicios</c:v>
                </c:pt>
                <c:pt idx="3">
                  <c:v>Relaciones duraderas con proveedores</c:v>
                </c:pt>
                <c:pt idx="4">
                  <c:v>Establecer relaciones duraderas con clientes</c:v>
                </c:pt>
                <c:pt idx="5">
                  <c:v>Satisfacción de sus proveedores</c:v>
                </c:pt>
              </c:strCache>
            </c:strRef>
          </c:cat>
          <c:val>
            <c:numRef>
              <c:f>Hoja3!$B$3:$B$8</c:f>
              <c:numCache>
                <c:formatCode>General</c:formatCode>
                <c:ptCount val="6"/>
                <c:pt idx="0">
                  <c:v>5</c:v>
                </c:pt>
                <c:pt idx="1">
                  <c:v>5</c:v>
                </c:pt>
                <c:pt idx="2">
                  <c:v>5</c:v>
                </c:pt>
                <c:pt idx="3">
                  <c:v>5</c:v>
                </c:pt>
                <c:pt idx="4">
                  <c:v>5</c:v>
                </c:pt>
                <c:pt idx="5">
                  <c:v>5</c:v>
                </c:pt>
              </c:numCache>
            </c:numRef>
          </c:val>
        </c:ser>
        <c:dLbls>
          <c:dLblPos val="outEnd"/>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AD599-C13E-46E7-8613-88AAF60D2092}" type="datetimeFigureOut">
              <a:rPr lang="es-ES" smtClean="0"/>
              <a:pPr/>
              <a:t>17/02/2015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125B39-2DE4-4DAC-92BE-3A4181E30B6D}" type="slidenum">
              <a:rPr lang="es-ES" smtClean="0"/>
              <a:pPr/>
              <a:t>‹Nº›</a:t>
            </a:fld>
            <a:endParaRPr lang="es-ES"/>
          </a:p>
        </p:txBody>
      </p:sp>
    </p:spTree>
    <p:extLst>
      <p:ext uri="{BB962C8B-B14F-4D97-AF65-F5344CB8AC3E}">
        <p14:creationId xmlns:p14="http://schemas.microsoft.com/office/powerpoint/2010/main" val="2653004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D7125B39-2DE4-4DAC-92BE-3A4181E30B6D}" type="slidenum">
              <a:rPr lang="es-ES" smtClean="0"/>
              <a:pPr/>
              <a:t>1</a:t>
            </a:fld>
            <a:endParaRPr lang="es-ES"/>
          </a:p>
        </p:txBody>
      </p:sp>
    </p:spTree>
    <p:extLst>
      <p:ext uri="{BB962C8B-B14F-4D97-AF65-F5344CB8AC3E}">
        <p14:creationId xmlns:p14="http://schemas.microsoft.com/office/powerpoint/2010/main" val="102193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1"/>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5" name="Rectangle 5"/>
          <p:cNvSpPr>
            <a:spLocks noGrp="1" noChangeArrowheads="1"/>
          </p:cNvSpPr>
          <p:nvPr>
            <p:ph type="ftr" sz="quarter" idx="11"/>
          </p:nvPr>
        </p:nvSpPr>
        <p:spPr>
          <a:ln/>
        </p:spPr>
        <p:txBody>
          <a:bodyPr/>
          <a:lstStyle>
            <a:lvl1pPr>
              <a:defRPr/>
            </a:lvl1pPr>
          </a:lstStyle>
          <a:p>
            <a:endParaRPr lang="es-ES"/>
          </a:p>
        </p:txBody>
      </p:sp>
      <p:sp>
        <p:nvSpPr>
          <p:cNvPr id="6"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8" name="Rectangle 5"/>
          <p:cNvSpPr>
            <a:spLocks noGrp="1" noChangeArrowheads="1"/>
          </p:cNvSpPr>
          <p:nvPr>
            <p:ph type="ftr" sz="quarter" idx="11"/>
          </p:nvPr>
        </p:nvSpPr>
        <p:spPr>
          <a:ln/>
        </p:spPr>
        <p:txBody>
          <a:bodyPr/>
          <a:lstStyle>
            <a:lvl1pPr>
              <a:defRPr/>
            </a:lvl1pPr>
          </a:lstStyle>
          <a:p>
            <a:endParaRPr lang="es-ES"/>
          </a:p>
        </p:txBody>
      </p:sp>
      <p:sp>
        <p:nvSpPr>
          <p:cNvPr id="9"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4" name="Rectangle 5"/>
          <p:cNvSpPr>
            <a:spLocks noGrp="1" noChangeArrowheads="1"/>
          </p:cNvSpPr>
          <p:nvPr>
            <p:ph type="ftr" sz="quarter" idx="11"/>
          </p:nvPr>
        </p:nvSpPr>
        <p:spPr>
          <a:ln/>
        </p:spPr>
        <p:txBody>
          <a:bodyPr/>
          <a:lstStyle>
            <a:lvl1pPr>
              <a:defRPr/>
            </a:lvl1pPr>
          </a:lstStyle>
          <a:p>
            <a:endParaRPr lang="es-ES"/>
          </a:p>
        </p:txBody>
      </p:sp>
      <p:sp>
        <p:nvSpPr>
          <p:cNvPr id="5"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3" name="Rectangle 5"/>
          <p:cNvSpPr>
            <a:spLocks noGrp="1" noChangeArrowheads="1"/>
          </p:cNvSpPr>
          <p:nvPr>
            <p:ph type="ftr" sz="quarter" idx="11"/>
          </p:nvPr>
        </p:nvSpPr>
        <p:spPr>
          <a:ln/>
        </p:spPr>
        <p:txBody>
          <a:bodyPr/>
          <a:lstStyle>
            <a:lvl1pPr>
              <a:defRPr/>
            </a:lvl1pPr>
          </a:lstStyle>
          <a:p>
            <a:endParaRPr lang="es-ES"/>
          </a:p>
        </p:txBody>
      </p:sp>
      <p:sp>
        <p:nvSpPr>
          <p:cNvPr id="4"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2" y="273049"/>
            <a:ext cx="3008313" cy="1162051"/>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9"/>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p>
        </p:txBody>
      </p:sp>
      <p:sp>
        <p:nvSpPr>
          <p:cNvPr id="4" name="3 Marcador de texto"/>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fld id="{9FF41F4D-2C8D-4501-89E8-149CBAB312EE}" type="datetimeFigureOut">
              <a:rPr lang="es-ES" smtClean="0"/>
              <a:pPr/>
              <a:t>17/02/2015</a:t>
            </a:fld>
            <a:endParaRPr lang="es-ES"/>
          </a:p>
        </p:txBody>
      </p:sp>
      <p:sp>
        <p:nvSpPr>
          <p:cNvPr id="6" name="Rectangle 5"/>
          <p:cNvSpPr>
            <a:spLocks noGrp="1" noChangeArrowheads="1"/>
          </p:cNvSpPr>
          <p:nvPr>
            <p:ph type="ftr" sz="quarter" idx="11"/>
          </p:nvPr>
        </p:nvSpPr>
        <p:spPr>
          <a:ln/>
        </p:spPr>
        <p:txBody>
          <a:bodyPr/>
          <a:lstStyle>
            <a:lvl1pPr>
              <a:defRPr/>
            </a:lvl1pPr>
          </a:lstStyle>
          <a:p>
            <a:endParaRPr lang="es-ES"/>
          </a:p>
        </p:txBody>
      </p:sp>
      <p:sp>
        <p:nvSpPr>
          <p:cNvPr id="7" name="Rectangle 6"/>
          <p:cNvSpPr>
            <a:spLocks noGrp="1" noChangeArrowheads="1"/>
          </p:cNvSpPr>
          <p:nvPr>
            <p:ph type="sldNum" sz="quarter" idx="12"/>
          </p:nvPr>
        </p:nvSpPr>
        <p:spPr>
          <a:ln/>
        </p:spPr>
        <p:txBody>
          <a:bodyPr/>
          <a:lstStyle>
            <a:lvl1pPr>
              <a:defRPr/>
            </a:lvl1pPr>
          </a:lstStyle>
          <a:p>
            <a:fld id="{FA69C576-8FEA-46F5-AD82-0B75670EFD3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9"/>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fld id="{9FF41F4D-2C8D-4501-89E8-149CBAB312EE}" type="datetimeFigureOut">
              <a:rPr lang="es-ES" smtClean="0"/>
              <a:pPr/>
              <a:t>17/02/2015</a:t>
            </a:fld>
            <a:endParaRPr lang="es-ES"/>
          </a:p>
        </p:txBody>
      </p:sp>
      <p:sp>
        <p:nvSpPr>
          <p:cNvPr id="1029" name="Rectangle 5"/>
          <p:cNvSpPr>
            <a:spLocks noGrp="1" noChangeArrowheads="1"/>
          </p:cNvSpPr>
          <p:nvPr>
            <p:ph type="ftr" sz="quarter" idx="3"/>
          </p:nvPr>
        </p:nvSpPr>
        <p:spPr bwMode="auto">
          <a:xfrm>
            <a:off x="3124200" y="6245225"/>
            <a:ext cx="2895600" cy="4762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endParaRPr lang="es-ES"/>
          </a:p>
        </p:txBody>
      </p:sp>
      <p:sp>
        <p:nvSpPr>
          <p:cNvPr id="1030" name="Rectangle 6"/>
          <p:cNvSpPr>
            <a:spLocks noGrp="1" noChangeArrowheads="1"/>
          </p:cNvSpPr>
          <p:nvPr>
            <p:ph type="sldNum" sz="quarter" idx="4"/>
          </p:nvPr>
        </p:nvSpPr>
        <p:spPr bwMode="auto">
          <a:xfrm>
            <a:off x="6553200" y="6245225"/>
            <a:ext cx="2133600" cy="4762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fld id="{FA69C576-8FEA-46F5-AD82-0B75670EFD3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31490" y="1518225"/>
            <a:ext cx="7772400" cy="1550735"/>
          </a:xfrm>
        </p:spPr>
        <p:txBody>
          <a:bodyPr/>
          <a:lstStyle/>
          <a:p>
            <a:r>
              <a:rPr lang="es-CO" sz="2400" b="1" dirty="0" smtClean="0"/>
              <a:t>LAS VARIABLES DE MEDICIÓN DEL CAPITAL INTELECTUAL EN UNA EMPRESA DE SERVICIOS PROFESIONALES EN MÉXICO</a:t>
            </a:r>
            <a:endParaRPr lang="es-CO" sz="2400" b="1" dirty="0"/>
          </a:p>
        </p:txBody>
      </p:sp>
      <p:sp>
        <p:nvSpPr>
          <p:cNvPr id="3" name="2 Subtítulo"/>
          <p:cNvSpPr>
            <a:spLocks noGrp="1"/>
          </p:cNvSpPr>
          <p:nvPr>
            <p:ph type="subTitle" idx="1"/>
          </p:nvPr>
        </p:nvSpPr>
        <p:spPr>
          <a:xfrm>
            <a:off x="755576" y="3212976"/>
            <a:ext cx="7776864" cy="3041335"/>
          </a:xfrm>
        </p:spPr>
        <p:txBody>
          <a:bodyPr/>
          <a:lstStyle/>
          <a:p>
            <a:pPr algn="r"/>
            <a:r>
              <a:rPr lang="es-ES" sz="1800" b="1" dirty="0">
                <a:latin typeface="Times New Roman" pitchFamily="18" charset="0"/>
                <a:cs typeface="Times New Roman" pitchFamily="18" charset="0"/>
              </a:rPr>
              <a:t>SARA CRISTINA BUSTAMANATE OSORIO</a:t>
            </a:r>
          </a:p>
          <a:p>
            <a:pPr algn="r"/>
            <a:r>
              <a:rPr lang="es-ES" sz="1800" b="1" dirty="0">
                <a:latin typeface="Times New Roman" pitchFamily="18" charset="0"/>
                <a:cs typeface="Times New Roman" pitchFamily="18" charset="0"/>
              </a:rPr>
              <a:t>Universidad de Antioquia</a:t>
            </a:r>
          </a:p>
          <a:p>
            <a:pPr algn="r"/>
            <a:r>
              <a:rPr lang="es-ES" sz="1600" dirty="0">
                <a:latin typeface="Times New Roman" pitchFamily="18" charset="0"/>
                <a:cs typeface="Times New Roman" pitchFamily="18" charset="0"/>
              </a:rPr>
              <a:t>sara-bustamante@outlook.com</a:t>
            </a:r>
          </a:p>
          <a:p>
            <a:pPr lvl="0" algn="r" eaLnBrk="0" hangingPunct="0">
              <a:spcBef>
                <a:spcPct val="0"/>
              </a:spcBef>
            </a:pPr>
            <a:endParaRPr lang="es-ES" altLang="es-CO" sz="1600" b="1" i="1" dirty="0" smtClean="0">
              <a:latin typeface="Times New Roman" panose="02020603050405020304" pitchFamily="18" charset="0"/>
            </a:endParaRPr>
          </a:p>
          <a:p>
            <a:pPr lvl="0" algn="r" eaLnBrk="0" hangingPunct="0">
              <a:spcBef>
                <a:spcPct val="0"/>
              </a:spcBef>
            </a:pPr>
            <a:endParaRPr lang="es-ES" altLang="es-CO" sz="1600" b="1" i="1" dirty="0" smtClean="0">
              <a:latin typeface="Times New Roman" panose="02020603050405020304" pitchFamily="18" charset="0"/>
            </a:endParaRPr>
          </a:p>
          <a:p>
            <a:pPr lvl="0" algn="r" eaLnBrk="0" hangingPunct="0">
              <a:spcBef>
                <a:spcPct val="0"/>
              </a:spcBef>
            </a:pPr>
            <a:r>
              <a:rPr lang="es-ES" altLang="es-CO" sz="1600" i="1" dirty="0" smtClean="0">
                <a:latin typeface="Times New Roman" panose="02020603050405020304" pitchFamily="18" charset="0"/>
              </a:rPr>
              <a:t>“No </a:t>
            </a:r>
            <a:r>
              <a:rPr lang="es-ES" altLang="es-CO" sz="1600" i="1" dirty="0">
                <a:latin typeface="Times New Roman" panose="02020603050405020304" pitchFamily="18" charset="0"/>
              </a:rPr>
              <a:t>cedas; </a:t>
            </a:r>
          </a:p>
          <a:p>
            <a:pPr lvl="0" algn="r" eaLnBrk="0" hangingPunct="0">
              <a:spcBef>
                <a:spcPct val="0"/>
              </a:spcBef>
            </a:pPr>
            <a:r>
              <a:rPr lang="es-ES" altLang="es-CO" sz="1600" i="1" dirty="0">
                <a:latin typeface="Times New Roman" panose="02020603050405020304" pitchFamily="18" charset="0"/>
              </a:rPr>
              <a:t>no bajes el tono, no trates de hacerlo lógico, </a:t>
            </a:r>
          </a:p>
          <a:p>
            <a:pPr lvl="0" algn="r" eaLnBrk="0" hangingPunct="0">
              <a:spcBef>
                <a:spcPct val="0"/>
              </a:spcBef>
            </a:pPr>
            <a:r>
              <a:rPr lang="es-ES" altLang="es-CO" sz="1600" i="1" dirty="0">
                <a:latin typeface="Times New Roman" panose="02020603050405020304" pitchFamily="18" charset="0"/>
              </a:rPr>
              <a:t>no edites tu alma de acuerdo a la moda. </a:t>
            </a:r>
          </a:p>
          <a:p>
            <a:pPr lvl="0" algn="r" eaLnBrk="0" hangingPunct="0">
              <a:spcBef>
                <a:spcPct val="0"/>
              </a:spcBef>
            </a:pPr>
            <a:r>
              <a:rPr lang="es-ES" altLang="es-CO" sz="1600" i="1" dirty="0">
                <a:latin typeface="Times New Roman" panose="02020603050405020304" pitchFamily="18" charset="0"/>
              </a:rPr>
              <a:t>Mejor sigue sin piedad tus obsesiones más intensas”</a:t>
            </a:r>
          </a:p>
          <a:p>
            <a:pPr lvl="0" algn="r" eaLnBrk="0" hangingPunct="0">
              <a:spcBef>
                <a:spcPct val="0"/>
              </a:spcBef>
            </a:pPr>
            <a:endParaRPr lang="es-ES" altLang="es-CO" sz="1600" i="1" dirty="0" smtClean="0">
              <a:latin typeface="Times New Roman" panose="02020603050405020304" pitchFamily="18" charset="0"/>
            </a:endParaRPr>
          </a:p>
          <a:p>
            <a:pPr lvl="0" algn="r" eaLnBrk="0" hangingPunct="0">
              <a:spcBef>
                <a:spcPct val="0"/>
              </a:spcBef>
            </a:pPr>
            <a:r>
              <a:rPr lang="es-ES" altLang="es-CO" sz="1600" i="1" dirty="0" smtClean="0">
                <a:latin typeface="Times New Roman" panose="02020603050405020304" pitchFamily="18" charset="0"/>
              </a:rPr>
              <a:t>Franz Kafka</a:t>
            </a:r>
            <a:endParaRPr lang="es-ES" altLang="es-CO" sz="1600"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TRABAJO DE CAMPO</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sz="half" idx="2"/>
          </p:nvPr>
        </p:nvSpPr>
        <p:spPr>
          <a:xfrm>
            <a:off x="971600" y="1916832"/>
            <a:ext cx="7128792" cy="4536504"/>
          </a:xfrm>
        </p:spPr>
        <p:txBody>
          <a:bodyPr/>
          <a:lstStyle/>
          <a:p>
            <a:pPr algn="just">
              <a:buNone/>
            </a:pPr>
            <a:r>
              <a:rPr lang="es-ES" sz="2000" b="1" dirty="0" smtClean="0">
                <a:latin typeface="Times New Roman" pitchFamily="18" charset="0"/>
                <a:cs typeface="Times New Roman" pitchFamily="18" charset="0"/>
              </a:rPr>
              <a:t> </a:t>
            </a:r>
            <a:r>
              <a:rPr lang="es-ES" sz="2000" dirty="0" smtClean="0">
                <a:latin typeface="Times New Roman" pitchFamily="18" charset="0"/>
                <a:cs typeface="Times New Roman" pitchFamily="18" charset="0"/>
              </a:rPr>
              <a:t>Para este trabajo se llevó a cabo un </a:t>
            </a:r>
            <a:r>
              <a:rPr lang="es-ES" sz="2000" b="1" dirty="0" smtClean="0">
                <a:latin typeface="Times New Roman" pitchFamily="18" charset="0"/>
                <a:cs typeface="Times New Roman" pitchFamily="18" charset="0"/>
              </a:rPr>
              <a:t>estudio de caso</a:t>
            </a:r>
            <a:r>
              <a:rPr lang="es-ES" sz="2000" dirty="0" smtClean="0">
                <a:latin typeface="Times New Roman" pitchFamily="18" charset="0"/>
                <a:cs typeface="Times New Roman" pitchFamily="18" charset="0"/>
              </a:rPr>
              <a:t>, aplicado en una empresa de servicios profesionales de México. Como instrumento se aplicaron tres (3) cuestionarios previamente diseñados, conformados por preguntas abiertas y cerradas, las cuales estuvieron encaminadas a:</a:t>
            </a:r>
          </a:p>
          <a:p>
            <a:pPr algn="just">
              <a:buNone/>
            </a:pPr>
            <a:endParaRPr lang="es-ES" sz="2000" dirty="0" smtClean="0">
              <a:latin typeface="Times New Roman" pitchFamily="18" charset="0"/>
              <a:cs typeface="Times New Roman" pitchFamily="18" charset="0"/>
            </a:endParaRPr>
          </a:p>
          <a:p>
            <a:pPr marL="457200" indent="-457200" algn="just">
              <a:buAutoNum type="arabicPeriod"/>
            </a:pPr>
            <a:r>
              <a:rPr lang="es-ES" sz="2000" dirty="0" smtClean="0">
                <a:latin typeface="Times New Roman" pitchFamily="18" charset="0"/>
                <a:cs typeface="Times New Roman" pitchFamily="18" charset="0"/>
              </a:rPr>
              <a:t>Realizar un diagnóstico general de la entidad</a:t>
            </a:r>
          </a:p>
          <a:p>
            <a:pPr marL="457200" indent="-457200" algn="just">
              <a:buAutoNum type="arabicPeriod"/>
            </a:pPr>
            <a:r>
              <a:rPr lang="es-ES" sz="2000" dirty="0" smtClean="0">
                <a:latin typeface="Times New Roman" pitchFamily="18" charset="0"/>
                <a:cs typeface="Times New Roman" pitchFamily="18" charset="0"/>
              </a:rPr>
              <a:t>Identificar sus activos intangibles</a:t>
            </a:r>
          </a:p>
          <a:p>
            <a:pPr marL="457200" indent="-457200" algn="just">
              <a:buAutoNum type="arabicPeriod"/>
            </a:pPr>
            <a:r>
              <a:rPr lang="es-ES" sz="2000" dirty="0" smtClean="0">
                <a:latin typeface="Times New Roman" pitchFamily="18" charset="0"/>
                <a:cs typeface="Times New Roman" pitchFamily="18" charset="0"/>
              </a:rPr>
              <a:t>Identificar las variables de medición del capital intelectual al interior de la empresa</a:t>
            </a:r>
            <a:endParaRPr lang="es-ES" sz="2000" dirty="0">
              <a:latin typeface="Times New Roman" pitchFamily="18" charset="0"/>
              <a:cs typeface="Times New Roman" pitchFamily="18" charset="0"/>
            </a:endParaRPr>
          </a:p>
          <a:p>
            <a:pPr algn="just">
              <a:buNone/>
            </a:pPr>
            <a:endParaRPr lang="es-ES" sz="2000" dirty="0" smtClean="0">
              <a:latin typeface="Times New Roman" pitchFamily="18" charset="0"/>
              <a:cs typeface="Times New Roman" pitchFamily="18" charset="0"/>
            </a:endParaRPr>
          </a:p>
          <a:p>
            <a:pPr algn="just">
              <a:buNone/>
            </a:pPr>
            <a:r>
              <a:rPr lang="es-ES" sz="2000" dirty="0" smtClean="0">
                <a:latin typeface="Times New Roman" pitchFamily="18" charset="0"/>
                <a:cs typeface="Times New Roman" pitchFamily="18" charset="0"/>
              </a:rPr>
              <a:t>Dos de estos cuestionaros estuvieron dirigidos a la Gerente General de la compañía y el tercero al Contador Público.</a:t>
            </a:r>
          </a:p>
          <a:p>
            <a:pPr algn="just">
              <a:buNone/>
            </a:pPr>
            <a:endParaRPr lang="es-ES" sz="2000" dirty="0" smtClean="0">
              <a:latin typeface="Times New Roman" pitchFamily="18" charset="0"/>
              <a:cs typeface="Times New Roman" pitchFamily="18" charset="0"/>
            </a:endParaRPr>
          </a:p>
          <a:p>
            <a:pPr algn="just"/>
            <a:endParaRPr lang="es-E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sz="half" idx="2"/>
          </p:nvPr>
        </p:nvSpPr>
        <p:spPr>
          <a:xfrm>
            <a:off x="755576" y="1484784"/>
            <a:ext cx="3741812" cy="4968551"/>
          </a:xfrm>
        </p:spPr>
        <p:txBody>
          <a:bodyPr/>
          <a:lstStyle/>
          <a:p>
            <a:pPr marL="0" indent="0" algn="ctr">
              <a:buNone/>
            </a:pPr>
            <a:r>
              <a:rPr lang="es-CO" sz="2000" b="1" dirty="0" smtClean="0">
                <a:latin typeface="Times New Roman" panose="02020603050405020304" pitchFamily="18" charset="0"/>
                <a:cs typeface="Times New Roman" panose="02020603050405020304" pitchFamily="18" charset="0"/>
              </a:rPr>
              <a:t>Información enviada</a:t>
            </a:r>
            <a:endParaRPr lang="es-CO" sz="2000" dirty="0" smtClean="0">
              <a:latin typeface="Times New Roman" panose="02020603050405020304" pitchFamily="18" charset="0"/>
              <a:cs typeface="Times New Roman" panose="02020603050405020304" pitchFamily="18" charset="0"/>
            </a:endParaRPr>
          </a:p>
          <a:p>
            <a:r>
              <a:rPr lang="es-CO" sz="2000" dirty="0" smtClean="0">
                <a:latin typeface="Times New Roman" panose="02020603050405020304" pitchFamily="18" charset="0"/>
                <a:cs typeface="Times New Roman" panose="02020603050405020304" pitchFamily="18" charset="0"/>
              </a:rPr>
              <a:t>Nombre </a:t>
            </a:r>
            <a:r>
              <a:rPr lang="es-CO" sz="2000" dirty="0">
                <a:latin typeface="Times New Roman" panose="02020603050405020304" pitchFamily="18" charset="0"/>
                <a:cs typeface="Times New Roman" panose="02020603050405020304" pitchFamily="18" charset="0"/>
              </a:rPr>
              <a:t>o razón social</a:t>
            </a:r>
          </a:p>
          <a:p>
            <a:r>
              <a:rPr lang="es-CO" sz="2000" dirty="0">
                <a:latin typeface="Times New Roman" panose="02020603050405020304" pitchFamily="18" charset="0"/>
                <a:cs typeface="Times New Roman" panose="02020603050405020304" pitchFamily="18" charset="0"/>
              </a:rPr>
              <a:t>Tipo de sociedad</a:t>
            </a:r>
          </a:p>
          <a:p>
            <a:r>
              <a:rPr lang="es-CO" sz="2000" dirty="0">
                <a:latin typeface="Times New Roman" panose="02020603050405020304" pitchFamily="18" charset="0"/>
                <a:cs typeface="Times New Roman" panose="02020603050405020304" pitchFamily="18" charset="0"/>
              </a:rPr>
              <a:t>Sector de actividad</a:t>
            </a:r>
          </a:p>
          <a:p>
            <a:r>
              <a:rPr lang="es-CO" sz="2000" dirty="0">
                <a:latin typeface="Times New Roman" panose="02020603050405020304" pitchFamily="18" charset="0"/>
                <a:cs typeface="Times New Roman" panose="02020603050405020304" pitchFamily="18" charset="0"/>
              </a:rPr>
              <a:t>Objeto social</a:t>
            </a:r>
          </a:p>
          <a:p>
            <a:r>
              <a:rPr lang="es-CO" sz="2000" dirty="0">
                <a:latin typeface="Times New Roman" panose="02020603050405020304" pitchFamily="18" charset="0"/>
                <a:cs typeface="Times New Roman" panose="02020603050405020304" pitchFamily="18" charset="0"/>
              </a:rPr>
              <a:t>Año de constitución</a:t>
            </a:r>
          </a:p>
          <a:p>
            <a:r>
              <a:rPr lang="es-CO" sz="2000" dirty="0">
                <a:latin typeface="Times New Roman" panose="02020603050405020304" pitchFamily="18" charset="0"/>
                <a:cs typeface="Times New Roman" panose="02020603050405020304" pitchFamily="18" charset="0"/>
              </a:rPr>
              <a:t>Portafolio de servicios</a:t>
            </a:r>
          </a:p>
          <a:p>
            <a:r>
              <a:rPr lang="es-CO" sz="2000" dirty="0">
                <a:latin typeface="Times New Roman" panose="02020603050405020304" pitchFamily="18" charset="0"/>
                <a:cs typeface="Times New Roman" panose="02020603050405020304" pitchFamily="18" charset="0"/>
              </a:rPr>
              <a:t>Unidades o líneas de negocios</a:t>
            </a:r>
          </a:p>
          <a:p>
            <a:r>
              <a:rPr lang="es-CO" sz="2000" dirty="0">
                <a:latin typeface="Times New Roman" panose="02020603050405020304" pitchFamily="18" charset="0"/>
                <a:cs typeface="Times New Roman" panose="02020603050405020304" pitchFamily="18" charset="0"/>
              </a:rPr>
              <a:t>Número de empleados</a:t>
            </a:r>
          </a:p>
          <a:p>
            <a:r>
              <a:rPr lang="es-CO" sz="2000" dirty="0">
                <a:latin typeface="Times New Roman" panose="02020603050405020304" pitchFamily="18" charset="0"/>
                <a:cs typeface="Times New Roman" panose="02020603050405020304" pitchFamily="18" charset="0"/>
              </a:rPr>
              <a:t>Misión, Visión, </a:t>
            </a:r>
            <a:r>
              <a:rPr lang="es-CO" sz="2000" dirty="0" smtClean="0">
                <a:latin typeface="Times New Roman" panose="02020603050405020304" pitchFamily="18" charset="0"/>
                <a:cs typeface="Times New Roman" panose="02020603050405020304" pitchFamily="18" charset="0"/>
              </a:rPr>
              <a:t>Valores</a:t>
            </a:r>
          </a:p>
          <a:p>
            <a:r>
              <a:rPr lang="es-CO" sz="2000" dirty="0" smtClean="0">
                <a:latin typeface="Times New Roman" panose="02020603050405020304" pitchFamily="18" charset="0"/>
                <a:cs typeface="Times New Roman" panose="02020603050405020304" pitchFamily="18" charset="0"/>
              </a:rPr>
              <a:t>Principales aliados estratégicos</a:t>
            </a:r>
          </a:p>
          <a:p>
            <a:r>
              <a:rPr lang="es-CO" sz="2000" dirty="0">
                <a:latin typeface="Times New Roman" panose="02020603050405020304" pitchFamily="18" charset="0"/>
                <a:cs typeface="Times New Roman" panose="02020603050405020304" pitchFamily="18" charset="0"/>
              </a:rPr>
              <a:t>Organigrama</a:t>
            </a:r>
          </a:p>
          <a:p>
            <a:r>
              <a:rPr lang="es-CO" sz="2000" dirty="0">
                <a:latin typeface="Times New Roman" panose="02020603050405020304" pitchFamily="18" charset="0"/>
                <a:cs typeface="Times New Roman" panose="02020603050405020304" pitchFamily="18" charset="0"/>
              </a:rPr>
              <a:t>Últimos Estados </a:t>
            </a:r>
            <a:r>
              <a:rPr lang="es-CO" sz="2000" dirty="0" smtClean="0">
                <a:latin typeface="Times New Roman" panose="02020603050405020304" pitchFamily="18" charset="0"/>
                <a:cs typeface="Times New Roman" panose="02020603050405020304" pitchFamily="18" charset="0"/>
              </a:rPr>
              <a:t>Financieros</a:t>
            </a:r>
            <a:endParaRPr lang="es-CO" sz="2000" dirty="0">
              <a:latin typeface="Times New Roman" panose="02020603050405020304" pitchFamily="18" charset="0"/>
              <a:cs typeface="Times New Roman" panose="02020603050405020304" pitchFamily="18" charset="0"/>
            </a:endParaRPr>
          </a:p>
        </p:txBody>
      </p:sp>
      <p:sp>
        <p:nvSpPr>
          <p:cNvPr id="6" name="Marcador de contenido 5"/>
          <p:cNvSpPr>
            <a:spLocks noGrp="1"/>
          </p:cNvSpPr>
          <p:nvPr>
            <p:ph sz="quarter" idx="4"/>
          </p:nvPr>
        </p:nvSpPr>
        <p:spPr>
          <a:xfrm>
            <a:off x="4645027" y="1484784"/>
            <a:ext cx="4041775" cy="5112568"/>
          </a:xfrm>
        </p:spPr>
        <p:txBody>
          <a:bodyPr/>
          <a:lstStyle/>
          <a:p>
            <a:pPr marL="0" indent="0" algn="ctr">
              <a:buNone/>
            </a:pPr>
            <a:r>
              <a:rPr lang="es-CO" sz="2000" b="1" dirty="0" smtClean="0">
                <a:latin typeface="Times New Roman" panose="02020603050405020304" pitchFamily="18" charset="0"/>
                <a:cs typeface="Times New Roman" panose="02020603050405020304" pitchFamily="18" charset="0"/>
              </a:rPr>
              <a:t>Información no enviada</a:t>
            </a:r>
            <a:endParaRPr lang="es-CO" sz="2000" b="1" dirty="0">
              <a:latin typeface="Times New Roman" panose="02020603050405020304" pitchFamily="18" charset="0"/>
              <a:cs typeface="Times New Roman" panose="02020603050405020304" pitchFamily="18" charset="0"/>
            </a:endParaRPr>
          </a:p>
          <a:p>
            <a:r>
              <a:rPr lang="es-CO" sz="2000" dirty="0" smtClean="0">
                <a:latin typeface="Times New Roman" panose="02020603050405020304" pitchFamily="18" charset="0"/>
                <a:cs typeface="Times New Roman" panose="02020603050405020304" pitchFamily="18" charset="0"/>
              </a:rPr>
              <a:t>Matriz DOFA</a:t>
            </a:r>
          </a:p>
          <a:p>
            <a:r>
              <a:rPr lang="es-CO" sz="2000" dirty="0" smtClean="0">
                <a:latin typeface="Times New Roman" panose="02020603050405020304" pitchFamily="18" charset="0"/>
                <a:cs typeface="Times New Roman" panose="02020603050405020304" pitchFamily="18" charset="0"/>
              </a:rPr>
              <a:t>Informe de Gestión</a:t>
            </a:r>
          </a:p>
          <a:p>
            <a:r>
              <a:rPr lang="es-CO" sz="2000" dirty="0" smtClean="0">
                <a:latin typeface="Times New Roman" panose="02020603050405020304" pitchFamily="18" charset="0"/>
                <a:cs typeface="Times New Roman" panose="02020603050405020304" pitchFamily="18" charset="0"/>
              </a:rPr>
              <a:t>Plan estratégico de negocios</a:t>
            </a:r>
          </a:p>
          <a:p>
            <a:r>
              <a:rPr lang="es-CO" sz="2000" dirty="0" smtClean="0">
                <a:latin typeface="Times New Roman" panose="02020603050405020304" pitchFamily="18" charset="0"/>
                <a:cs typeface="Times New Roman" panose="02020603050405020304" pitchFamily="18" charset="0"/>
              </a:rPr>
              <a:t>Diagnóstico o Dictamen de Auditoría</a:t>
            </a:r>
          </a:p>
          <a:p>
            <a:endParaRPr lang="es-CO" sz="2000" dirty="0">
              <a:latin typeface="Times New Roman" panose="02020603050405020304" pitchFamily="18" charset="0"/>
              <a:cs typeface="Times New Roman" panose="02020603050405020304" pitchFamily="18" charset="0"/>
            </a:endParaRPr>
          </a:p>
          <a:p>
            <a:pPr marL="0" indent="0" algn="ctr">
              <a:buNone/>
            </a:pPr>
            <a:r>
              <a:rPr lang="es-CO" sz="2000" b="1" dirty="0" smtClean="0">
                <a:latin typeface="Times New Roman" panose="02020603050405020304" pitchFamily="18" charset="0"/>
                <a:cs typeface="Times New Roman" panose="02020603050405020304" pitchFamily="18" charset="0"/>
              </a:rPr>
              <a:t>Información adicional enviada</a:t>
            </a:r>
          </a:p>
          <a:p>
            <a:r>
              <a:rPr lang="es-CO" sz="2000" dirty="0" smtClean="0">
                <a:latin typeface="Times New Roman" panose="02020603050405020304" pitchFamily="18" charset="0"/>
                <a:cs typeface="Times New Roman" panose="02020603050405020304" pitchFamily="18" charset="0"/>
              </a:rPr>
              <a:t>Acta de Constitución de la Sociedad</a:t>
            </a:r>
          </a:p>
          <a:p>
            <a:r>
              <a:rPr lang="es-CO" sz="2000" dirty="0" smtClean="0">
                <a:latin typeface="Times New Roman" panose="02020603050405020304" pitchFamily="18" charset="0"/>
                <a:cs typeface="Times New Roman" panose="02020603050405020304" pitchFamily="18" charset="0"/>
              </a:rPr>
              <a:t>Registro Federal de Contribuyentes (RFC)</a:t>
            </a:r>
          </a:p>
          <a:p>
            <a:r>
              <a:rPr lang="es-CO" sz="2000" dirty="0" smtClean="0">
                <a:latin typeface="Times New Roman" panose="02020603050405020304" pitchFamily="18" charset="0"/>
                <a:cs typeface="Times New Roman" panose="02020603050405020304" pitchFamily="18" charset="0"/>
              </a:rPr>
              <a:t>Información general, contacto, servicios, presencia nacional.</a:t>
            </a:r>
          </a:p>
          <a:p>
            <a:endParaRPr lang="es-CO" sz="2000" dirty="0">
              <a:latin typeface="Times New Roman" panose="02020603050405020304" pitchFamily="18" charset="0"/>
              <a:cs typeface="Times New Roman" panose="02020603050405020304" pitchFamily="18" charset="0"/>
            </a:endParaRPr>
          </a:p>
        </p:txBody>
      </p:sp>
      <p:sp>
        <p:nvSpPr>
          <p:cNvPr id="9" name="1 Título"/>
          <p:cNvSpPr txBox="1">
            <a:spLocks/>
          </p:cNvSpPr>
          <p:nvPr/>
        </p:nvSpPr>
        <p:spPr bwMode="auto">
          <a:xfrm>
            <a:off x="1259632" y="260648"/>
            <a:ext cx="7524328" cy="77809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r"/>
            <a:r>
              <a:rPr lang="es-CO" sz="2400" b="1" kern="0" smtClean="0">
                <a:solidFill>
                  <a:schemeClr val="bg1">
                    <a:lumMod val="95000"/>
                  </a:schemeClr>
                </a:solidFill>
                <a:latin typeface="Times New Roman" pitchFamily="18" charset="0"/>
                <a:cs typeface="Times New Roman" pitchFamily="18" charset="0"/>
              </a:rPr>
              <a:t>ENTREPRISE HUMAN RESOURCES S.A. DE C.V.</a:t>
            </a:r>
            <a:br>
              <a:rPr lang="es-CO" sz="2400" b="1" kern="0" smtClean="0">
                <a:solidFill>
                  <a:schemeClr val="bg1">
                    <a:lumMod val="95000"/>
                  </a:schemeClr>
                </a:solidFill>
                <a:latin typeface="Times New Roman" pitchFamily="18" charset="0"/>
                <a:cs typeface="Times New Roman" pitchFamily="18" charset="0"/>
              </a:rPr>
            </a:br>
            <a:r>
              <a:rPr lang="es-CO" sz="2400" b="1" kern="0" smtClean="0">
                <a:solidFill>
                  <a:schemeClr val="bg1">
                    <a:lumMod val="95000"/>
                  </a:schemeClr>
                </a:solidFill>
                <a:latin typeface="Times New Roman" pitchFamily="18" charset="0"/>
                <a:cs typeface="Times New Roman" pitchFamily="18" charset="0"/>
              </a:rPr>
              <a:t>CARACTERIZACIÓN</a:t>
            </a:r>
            <a:endParaRPr lang="es-ES" sz="2400" b="1" kern="0" dirty="0">
              <a:solidFill>
                <a:schemeClr val="bg1">
                  <a:lumMod val="9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3679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260648"/>
            <a:ext cx="7524328" cy="778097"/>
          </a:xfrm>
        </p:spPr>
        <p:txBody>
          <a:bodyPr/>
          <a:lstStyle/>
          <a:p>
            <a:pPr algn="r"/>
            <a:r>
              <a:rPr lang="es-CO" sz="2400" b="1" dirty="0" smtClean="0">
                <a:solidFill>
                  <a:schemeClr val="bg1">
                    <a:lumMod val="95000"/>
                  </a:schemeClr>
                </a:solidFill>
                <a:latin typeface="Times New Roman" pitchFamily="18" charset="0"/>
                <a:cs typeface="Times New Roman" pitchFamily="18" charset="0"/>
              </a:rPr>
              <a:t>ENTREPRISE HUMAN RESOURCES S.A. DE C.V.</a:t>
            </a:r>
            <a:br>
              <a:rPr lang="es-CO" sz="2400" b="1" dirty="0" smtClean="0">
                <a:solidFill>
                  <a:schemeClr val="bg1">
                    <a:lumMod val="95000"/>
                  </a:schemeClr>
                </a:solidFill>
                <a:latin typeface="Times New Roman" pitchFamily="18" charset="0"/>
                <a:cs typeface="Times New Roman" pitchFamily="18" charset="0"/>
              </a:rPr>
            </a:br>
            <a:r>
              <a:rPr lang="es-CO" sz="2400" b="1" dirty="0" smtClean="0">
                <a:solidFill>
                  <a:schemeClr val="bg1">
                    <a:lumMod val="95000"/>
                  </a:schemeClr>
                </a:solidFill>
                <a:latin typeface="Times New Roman" pitchFamily="18" charset="0"/>
                <a:cs typeface="Times New Roman" pitchFamily="18" charset="0"/>
              </a:rPr>
              <a:t>CARACTERIZACIÓN</a:t>
            </a:r>
            <a:endParaRPr lang="es-ES" sz="2400" b="1"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457200" y="1785927"/>
            <a:ext cx="8229600" cy="4340237"/>
          </a:xfrm>
        </p:spPr>
        <p:txBody>
          <a:bodyPr/>
          <a:lstStyle/>
          <a:p>
            <a:pPr algn="just">
              <a:buNone/>
            </a:pPr>
            <a:r>
              <a:rPr lang="es-ES" sz="2000" b="1" dirty="0" smtClean="0">
                <a:latin typeface="Times New Roman" pitchFamily="18" charset="0"/>
                <a:cs typeface="Times New Roman" pitchFamily="18" charset="0"/>
              </a:rPr>
              <a:t> </a:t>
            </a:r>
            <a:endParaRPr lang="es-ES" sz="1400" b="1" dirty="0" smtClean="0">
              <a:latin typeface="Times New Roman" pitchFamily="18" charset="0"/>
              <a:cs typeface="Times New Roman" pitchFamily="18" charset="0"/>
            </a:endParaRPr>
          </a:p>
          <a:p>
            <a:pPr lvl="0" algn="just">
              <a:buNone/>
            </a:pPr>
            <a:r>
              <a:rPr lang="es-ES" sz="1600" dirty="0" smtClean="0">
                <a:latin typeface="Times New Roman" pitchFamily="18" charset="0"/>
                <a:cs typeface="Times New Roman" pitchFamily="18" charset="0"/>
              </a:rPr>
              <a:t>	</a:t>
            </a:r>
          </a:p>
          <a:p>
            <a:pPr algn="just">
              <a:buNone/>
            </a:pPr>
            <a:endParaRPr lang="es-ES" sz="1600" dirty="0" smtClean="0">
              <a:latin typeface="Times New Roman" pitchFamily="18" charset="0"/>
              <a:cs typeface="Times New Roman" pitchFamily="18" charset="0"/>
            </a:endParaRPr>
          </a:p>
        </p:txBody>
      </p:sp>
      <p:sp>
        <p:nvSpPr>
          <p:cNvPr id="6" name="1 Título"/>
          <p:cNvSpPr txBox="1">
            <a:spLocks/>
          </p:cNvSpPr>
          <p:nvPr/>
        </p:nvSpPr>
        <p:spPr bwMode="auto">
          <a:xfrm>
            <a:off x="457200" y="1340768"/>
            <a:ext cx="8147248" cy="52565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71500" indent="-571500" algn="just">
              <a:buFont typeface="Arial" panose="020B0604020202020204" pitchFamily="34" charset="0"/>
              <a:buChar char="•"/>
            </a:pPr>
            <a:r>
              <a:rPr lang="es-ES" sz="2000" b="1" kern="0" dirty="0" smtClean="0">
                <a:solidFill>
                  <a:schemeClr val="tx1"/>
                </a:solidFill>
                <a:latin typeface="Times New Roman" pitchFamily="18" charset="0"/>
                <a:cs typeface="Times New Roman" pitchFamily="18" charset="0"/>
              </a:rPr>
              <a:t>            </a:t>
            </a:r>
            <a:r>
              <a:rPr lang="es-ES" sz="2000" b="1" kern="0" dirty="0" err="1" smtClean="0">
                <a:solidFill>
                  <a:schemeClr val="tx1"/>
                </a:solidFill>
                <a:latin typeface="Times New Roman" pitchFamily="18" charset="0"/>
                <a:cs typeface="Times New Roman" pitchFamily="18" charset="0"/>
              </a:rPr>
              <a:t>Entreprise</a:t>
            </a:r>
            <a:r>
              <a:rPr lang="es-ES" sz="2000" b="1" kern="0" dirty="0" smtClean="0">
                <a:solidFill>
                  <a:schemeClr val="tx1"/>
                </a:solidFill>
                <a:latin typeface="Times New Roman" pitchFamily="18" charset="0"/>
                <a:cs typeface="Times New Roman" pitchFamily="18" charset="0"/>
              </a:rPr>
              <a:t> Human </a:t>
            </a:r>
            <a:r>
              <a:rPr lang="es-ES" sz="2000" b="1" kern="0" dirty="0" err="1" smtClean="0">
                <a:solidFill>
                  <a:schemeClr val="tx1"/>
                </a:solidFill>
                <a:latin typeface="Times New Roman" pitchFamily="18" charset="0"/>
                <a:cs typeface="Times New Roman" pitchFamily="18" charset="0"/>
              </a:rPr>
              <a:t>Resources</a:t>
            </a:r>
            <a:r>
              <a:rPr lang="es-ES" sz="2000" b="1" kern="0" dirty="0" smtClean="0">
                <a:solidFill>
                  <a:schemeClr val="tx1"/>
                </a:solidFill>
                <a:latin typeface="Times New Roman" pitchFamily="18" charset="0"/>
                <a:cs typeface="Times New Roman" pitchFamily="18" charset="0"/>
              </a:rPr>
              <a:t> SA  de CV, </a:t>
            </a:r>
            <a:r>
              <a:rPr lang="es-ES" sz="2000" kern="0" dirty="0" smtClean="0">
                <a:solidFill>
                  <a:schemeClr val="tx1"/>
                </a:solidFill>
                <a:latin typeface="Times New Roman" pitchFamily="18" charset="0"/>
                <a:cs typeface="Times New Roman" pitchFamily="18" charset="0"/>
              </a:rPr>
              <a:t>también conocida comercialmente como </a:t>
            </a:r>
            <a:r>
              <a:rPr lang="es-ES" sz="2000" b="1" kern="0" dirty="0" smtClean="0">
                <a:solidFill>
                  <a:schemeClr val="tx1"/>
                </a:solidFill>
                <a:latin typeface="Times New Roman" pitchFamily="18" charset="0"/>
                <a:cs typeface="Times New Roman" pitchFamily="18" charset="0"/>
              </a:rPr>
              <a:t>Grupo </a:t>
            </a:r>
            <a:r>
              <a:rPr lang="es-ES" sz="2000" b="1" kern="0" dirty="0" err="1" smtClean="0">
                <a:solidFill>
                  <a:schemeClr val="tx1"/>
                </a:solidFill>
                <a:latin typeface="Times New Roman" pitchFamily="18" charset="0"/>
                <a:cs typeface="Times New Roman" pitchFamily="18" charset="0"/>
              </a:rPr>
              <a:t>Personnel</a:t>
            </a:r>
            <a:r>
              <a:rPr lang="es-ES" sz="2000" b="1" kern="0" dirty="0" smtClean="0">
                <a:solidFill>
                  <a:schemeClr val="tx1"/>
                </a:solidFill>
                <a:latin typeface="Times New Roman" pitchFamily="18" charset="0"/>
                <a:cs typeface="Times New Roman" pitchFamily="18" charset="0"/>
              </a:rPr>
              <a:t> Global </a:t>
            </a:r>
            <a:r>
              <a:rPr lang="es-ES" sz="2000" kern="0" dirty="0" smtClean="0">
                <a:solidFill>
                  <a:schemeClr val="tx1"/>
                </a:solidFill>
                <a:latin typeface="Times New Roman" pitchFamily="18" charset="0"/>
                <a:cs typeface="Times New Roman" pitchFamily="18" charset="0"/>
              </a:rPr>
              <a:t>es una Sociedad Anónima de Capital Variable, adscrita al sector de Servicios Profesionales en México</a:t>
            </a:r>
          </a:p>
          <a:p>
            <a:pPr algn="just"/>
            <a:endParaRPr lang="es-ES" sz="2000" kern="0" dirty="0" smtClean="0">
              <a:solidFill>
                <a:schemeClr val="tx1"/>
              </a:solidFill>
              <a:latin typeface="Times New Roman" pitchFamily="18" charset="0"/>
              <a:cs typeface="Times New Roman" pitchFamily="18" charset="0"/>
            </a:endParaRPr>
          </a:p>
          <a:p>
            <a:pPr marL="571500" indent="-571500" algn="just">
              <a:buFont typeface="Arial" panose="020B0604020202020204" pitchFamily="34" charset="0"/>
              <a:buChar char="•"/>
            </a:pPr>
            <a:r>
              <a:rPr lang="es-ES" sz="2000" kern="0" dirty="0" smtClean="0">
                <a:solidFill>
                  <a:schemeClr val="tx1"/>
                </a:solidFill>
                <a:latin typeface="Times New Roman" pitchFamily="18" charset="0"/>
                <a:cs typeface="Times New Roman" pitchFamily="18" charset="0"/>
              </a:rPr>
              <a:t>Opera en el mercado de </a:t>
            </a:r>
            <a:r>
              <a:rPr lang="es-ES" sz="2000" kern="0" dirty="0" err="1" smtClean="0">
                <a:solidFill>
                  <a:schemeClr val="tx1"/>
                </a:solidFill>
                <a:latin typeface="Times New Roman" pitchFamily="18" charset="0"/>
                <a:cs typeface="Times New Roman" pitchFamily="18" charset="0"/>
              </a:rPr>
              <a:t>outsourcing</a:t>
            </a:r>
            <a:r>
              <a:rPr lang="es-ES" sz="2000" kern="0" dirty="0" smtClean="0">
                <a:solidFill>
                  <a:schemeClr val="tx1"/>
                </a:solidFill>
                <a:latin typeface="Times New Roman" pitchFamily="18" charset="0"/>
                <a:cs typeface="Times New Roman" pitchFamily="18" charset="0"/>
              </a:rPr>
              <a:t> y contratación a nivel nacional</a:t>
            </a:r>
          </a:p>
          <a:p>
            <a:pPr algn="just"/>
            <a:endParaRPr lang="es-ES" sz="2000" kern="0" dirty="0" smtClean="0">
              <a:solidFill>
                <a:schemeClr val="tx1"/>
              </a:solidFill>
              <a:latin typeface="Times New Roman" pitchFamily="18" charset="0"/>
              <a:cs typeface="Times New Roman" pitchFamily="18" charset="0"/>
            </a:endParaRPr>
          </a:p>
          <a:p>
            <a:pPr marL="571500" indent="-571500" algn="just">
              <a:buFont typeface="Arial" panose="020B0604020202020204" pitchFamily="34" charset="0"/>
              <a:buChar char="•"/>
            </a:pPr>
            <a:r>
              <a:rPr lang="es-ES" sz="2000" kern="0" dirty="0" smtClean="0">
                <a:solidFill>
                  <a:schemeClr val="tx1"/>
                </a:solidFill>
                <a:latin typeface="Times New Roman" pitchFamily="18" charset="0"/>
                <a:cs typeface="Times New Roman" pitchFamily="18" charset="0"/>
              </a:rPr>
              <a:t>Cuenta con 20 años de experiencia en el servicio </a:t>
            </a:r>
            <a:r>
              <a:rPr lang="es-ES" sz="2000" kern="0" dirty="0">
                <a:solidFill>
                  <a:schemeClr val="tx1"/>
                </a:solidFill>
                <a:latin typeface="Times New Roman" pitchFamily="18" charset="0"/>
                <a:cs typeface="Times New Roman" pitchFamily="18" charset="0"/>
              </a:rPr>
              <a:t>de administración y desarrollo del capital </a:t>
            </a:r>
            <a:r>
              <a:rPr lang="es-ES" sz="2000" kern="0" dirty="0" smtClean="0">
                <a:solidFill>
                  <a:schemeClr val="tx1"/>
                </a:solidFill>
                <a:latin typeface="Times New Roman" pitchFamily="18" charset="0"/>
                <a:cs typeface="Times New Roman" pitchFamily="18" charset="0"/>
              </a:rPr>
              <a:t>humano</a:t>
            </a:r>
          </a:p>
          <a:p>
            <a:pPr algn="just"/>
            <a:endParaRPr lang="es-ES" sz="2000" kern="0" dirty="0" smtClean="0">
              <a:solidFill>
                <a:schemeClr val="tx1"/>
              </a:solidFill>
              <a:latin typeface="Times New Roman" pitchFamily="18" charset="0"/>
              <a:cs typeface="Times New Roman" pitchFamily="18" charset="0"/>
            </a:endParaRPr>
          </a:p>
          <a:p>
            <a:pPr marL="571500" indent="-571500" algn="just">
              <a:buFont typeface="Arial" panose="020B0604020202020204" pitchFamily="34" charset="0"/>
              <a:buChar char="•"/>
            </a:pPr>
            <a:r>
              <a:rPr lang="es-ES" sz="2000" kern="0" dirty="0" smtClean="0">
                <a:solidFill>
                  <a:schemeClr val="tx1"/>
                </a:solidFill>
                <a:latin typeface="Times New Roman" pitchFamily="18" charset="0"/>
                <a:cs typeface="Times New Roman" pitchFamily="18" charset="0"/>
              </a:rPr>
              <a:t>Cuenta con 380 empleados a nivel nacional</a:t>
            </a:r>
          </a:p>
          <a:p>
            <a:pPr algn="just"/>
            <a:endParaRPr lang="es-ES" sz="2000" kern="0" dirty="0" smtClean="0">
              <a:solidFill>
                <a:schemeClr val="tx1"/>
              </a:solidFill>
              <a:latin typeface="Times New Roman" pitchFamily="18" charset="0"/>
              <a:cs typeface="Times New Roman" pitchFamily="18" charset="0"/>
            </a:endParaRPr>
          </a:p>
          <a:p>
            <a:pPr marL="571500" indent="-571500" algn="just">
              <a:buFont typeface="Arial" panose="020B0604020202020204" pitchFamily="34" charset="0"/>
              <a:buChar char="•"/>
            </a:pPr>
            <a:r>
              <a:rPr lang="es-ES" sz="2000" kern="0" dirty="0" smtClean="0">
                <a:solidFill>
                  <a:schemeClr val="tx1"/>
                </a:solidFill>
                <a:latin typeface="Times New Roman" pitchFamily="18" charset="0"/>
                <a:cs typeface="Times New Roman" pitchFamily="18" charset="0"/>
              </a:rPr>
              <a:t>Con sus oficinas corporativas en México D.F. y filiales en las ciudades de Monterrey (Nuevo León) y Toluca (Estado de México)</a:t>
            </a:r>
          </a:p>
          <a:p>
            <a:pPr marL="571500" indent="-571500" algn="just">
              <a:buFont typeface="Arial" panose="020B0604020202020204" pitchFamily="34" charset="0"/>
              <a:buChar char="•"/>
            </a:pPr>
            <a:endParaRPr lang="es-ES" sz="2000" kern="0" dirty="0" smtClean="0">
              <a:solidFill>
                <a:schemeClr val="tx1"/>
              </a:solidFill>
              <a:latin typeface="Times New Roman" pitchFamily="18" charset="0"/>
              <a:cs typeface="Times New Roman" pitchFamily="18" charset="0"/>
            </a:endParaRPr>
          </a:p>
          <a:p>
            <a:pPr marL="571500" indent="-571500" algn="just">
              <a:buFont typeface="Arial" panose="020B0604020202020204" pitchFamily="34" charset="0"/>
              <a:buChar char="•"/>
            </a:pPr>
            <a:r>
              <a:rPr lang="es-ES" sz="2000" kern="0" dirty="0" smtClean="0">
                <a:solidFill>
                  <a:schemeClr val="tx1"/>
                </a:solidFill>
                <a:latin typeface="Times New Roman" pitchFamily="18" charset="0"/>
                <a:cs typeface="Times New Roman" pitchFamily="18" charset="0"/>
              </a:rPr>
              <a:t>Dentro de su visión se contempla ser la mejor empresa de capital humano y su prioridad es lograr y mantener relaciones de éxito.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274639"/>
            <a:ext cx="7901014" cy="1143000"/>
          </a:xfrm>
        </p:spPr>
        <p:txBody>
          <a:bodyPr/>
          <a:lstStyle/>
          <a:p>
            <a:r>
              <a:rPr lang="es-CO" sz="3600" dirty="0" smtClean="0">
                <a:solidFill>
                  <a:schemeClr val="bg1">
                    <a:lumMod val="95000"/>
                  </a:schemeClr>
                </a:solidFill>
                <a:latin typeface="Times New Roman" pitchFamily="18" charset="0"/>
                <a:cs typeface="Times New Roman" pitchFamily="18" charset="0"/>
              </a:rPr>
              <a:t>APLICACIÓN DE CUESTIONARIOS</a:t>
            </a:r>
            <a:endParaRPr lang="es-ES" sz="3600" dirty="0">
              <a:solidFill>
                <a:schemeClr val="bg1">
                  <a:lumMod val="95000"/>
                </a:schemeClr>
              </a:solidFill>
              <a:latin typeface="Times New Roman" pitchFamily="18" charset="0"/>
              <a:cs typeface="Times New Roman" pitchFamily="18" charset="0"/>
            </a:endParaRPr>
          </a:p>
        </p:txBody>
      </p:sp>
      <p:sp>
        <p:nvSpPr>
          <p:cNvPr id="9" name="2 Marcador de contenido"/>
          <p:cNvSpPr>
            <a:spLocks noGrp="1"/>
          </p:cNvSpPr>
          <p:nvPr>
            <p:ph idx="1"/>
          </p:nvPr>
        </p:nvSpPr>
        <p:spPr>
          <a:xfrm>
            <a:off x="539552" y="1628799"/>
            <a:ext cx="7992888" cy="4968553"/>
          </a:xfrm>
        </p:spPr>
        <p:txBody>
          <a:bodyPr/>
          <a:lstStyle/>
          <a:p>
            <a:pPr algn="just"/>
            <a:r>
              <a:rPr lang="es-ES" sz="2000" b="1" dirty="0" smtClean="0">
                <a:latin typeface="Times New Roman" pitchFamily="18" charset="0"/>
                <a:cs typeface="Times New Roman" pitchFamily="18" charset="0"/>
              </a:rPr>
              <a:t> 	</a:t>
            </a:r>
            <a:r>
              <a:rPr lang="es-CO" sz="2000" dirty="0" smtClean="0">
                <a:latin typeface="Times New Roman" panose="02020603050405020304" pitchFamily="18" charset="0"/>
                <a:cs typeface="Times New Roman" panose="02020603050405020304" pitchFamily="18" charset="0"/>
              </a:rPr>
              <a:t>Al </a:t>
            </a:r>
            <a:r>
              <a:rPr lang="es-CO" sz="2000" dirty="0">
                <a:latin typeface="Times New Roman" panose="02020603050405020304" pitchFamily="18" charset="0"/>
                <a:cs typeface="Times New Roman" panose="02020603050405020304" pitchFamily="18" charset="0"/>
              </a:rPr>
              <a:t>indagar por los activos intangibles, las ventajas competitivas y las acciones de la gerencia para la promoción de dichos activos, se obtuvo como respuesta que no existía en la organización ningún activo intangible, ninguna ventaja competitiva y tampoco se tenían acciones encaminadas a la promoción de estos activos. </a:t>
            </a:r>
            <a:endParaRPr lang="es-CO" sz="2000" dirty="0" smtClean="0">
              <a:latin typeface="Times New Roman" panose="02020603050405020304" pitchFamily="18" charset="0"/>
              <a:cs typeface="Times New Roman" panose="02020603050405020304" pitchFamily="18" charset="0"/>
            </a:endParaRPr>
          </a:p>
          <a:p>
            <a:pPr algn="just"/>
            <a:endParaRPr lang="es-CO" sz="2000" dirty="0">
              <a:latin typeface="Times New Roman" panose="02020603050405020304" pitchFamily="18" charset="0"/>
              <a:cs typeface="Times New Roman" panose="02020603050405020304" pitchFamily="18" charset="0"/>
            </a:endParaRPr>
          </a:p>
          <a:p>
            <a:pPr algn="just"/>
            <a:r>
              <a:rPr lang="es-CO" sz="2000" dirty="0" smtClean="0">
                <a:latin typeface="Times New Roman" panose="02020603050405020304" pitchFamily="18" charset="0"/>
                <a:cs typeface="Times New Roman" panose="02020603050405020304" pitchFamily="18" charset="0"/>
              </a:rPr>
              <a:t>	Dicha posición denota un </a:t>
            </a:r>
            <a:r>
              <a:rPr lang="es-CO" sz="2000" dirty="0">
                <a:latin typeface="Times New Roman" panose="02020603050405020304" pitchFamily="18" charset="0"/>
                <a:cs typeface="Times New Roman" panose="02020603050405020304" pitchFamily="18" charset="0"/>
              </a:rPr>
              <a:t>desconocimiento generalizado del concepto de activos intangibles, </a:t>
            </a:r>
            <a:r>
              <a:rPr lang="es-CO" sz="2000" dirty="0" smtClean="0">
                <a:latin typeface="Times New Roman" panose="02020603050405020304" pitchFamily="18" charset="0"/>
                <a:cs typeface="Times New Roman" panose="02020603050405020304" pitchFamily="18" charset="0"/>
              </a:rPr>
              <a:t>se evidencia que </a:t>
            </a:r>
            <a:r>
              <a:rPr lang="es-CO" sz="2000" dirty="0">
                <a:latin typeface="Times New Roman" panose="02020603050405020304" pitchFamily="18" charset="0"/>
                <a:cs typeface="Times New Roman" panose="02020603050405020304" pitchFamily="18" charset="0"/>
              </a:rPr>
              <a:t>al interior de la organización no se tiene una definición establecida de los intangibles que conforman el valor de la empresa.</a:t>
            </a:r>
          </a:p>
          <a:p>
            <a:pPr algn="just"/>
            <a:endParaRPr lang="es-CO" sz="2000" b="1" dirty="0" smtClean="0">
              <a:latin typeface="Times New Roman" pitchFamily="18" charset="0"/>
              <a:cs typeface="Times New Roman" pitchFamily="18" charset="0"/>
            </a:endParaRPr>
          </a:p>
          <a:p>
            <a:pPr algn="just"/>
            <a:r>
              <a:rPr lang="es-CO" sz="2000" dirty="0" smtClean="0">
                <a:latin typeface="Times New Roman" pitchFamily="18" charset="0"/>
                <a:cs typeface="Times New Roman" pitchFamily="18" charset="0"/>
              </a:rPr>
              <a:t>	De este primer hallazgo se infiere que hay un desconocimiento </a:t>
            </a:r>
            <a:r>
              <a:rPr lang="es-CO" sz="2000" dirty="0">
                <a:latin typeface="Times New Roman" pitchFamily="18" charset="0"/>
                <a:cs typeface="Times New Roman" pitchFamily="18" charset="0"/>
              </a:rPr>
              <a:t>completo de las herramientas gerenciales como las metodologías de </a:t>
            </a:r>
            <a:r>
              <a:rPr lang="es-CO" sz="2000" dirty="0" smtClean="0">
                <a:latin typeface="Times New Roman" pitchFamily="18" charset="0"/>
                <a:cs typeface="Times New Roman" pitchFamily="18" charset="0"/>
              </a:rPr>
              <a:t>medición </a:t>
            </a:r>
            <a:r>
              <a:rPr lang="es-CO" sz="2000" dirty="0">
                <a:latin typeface="Times New Roman" pitchFamily="18" charset="0"/>
                <a:cs typeface="Times New Roman" pitchFamily="18" charset="0"/>
              </a:rPr>
              <a:t>que pueden ayudar a la administración a </a:t>
            </a:r>
            <a:r>
              <a:rPr lang="es-CO" sz="2000" dirty="0" smtClean="0">
                <a:latin typeface="Times New Roman" pitchFamily="18" charset="0"/>
                <a:cs typeface="Times New Roman" pitchFamily="18" charset="0"/>
              </a:rPr>
              <a:t>estimar el valor del capital intelectual</a:t>
            </a:r>
            <a:r>
              <a:rPr lang="es-ES" sz="2000" dirty="0">
                <a:latin typeface="Times New Roman" pitchFamily="18" charset="0"/>
                <a:cs typeface="Times New Roman" pitchFamily="18" charset="0"/>
              </a:rPr>
              <a:t>.</a:t>
            </a:r>
            <a:endParaRPr lang="es-CO"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9552" y="1602220"/>
            <a:ext cx="3898776" cy="4925143"/>
          </a:xfrm>
        </p:spPr>
        <p:txBody>
          <a:bodyPr/>
          <a:lstStyle/>
          <a:p>
            <a:pPr marL="0" indent="0" algn="ctr">
              <a:buNone/>
            </a:pPr>
            <a:r>
              <a:rPr lang="es-CO" sz="2000" b="1" dirty="0" smtClean="0">
                <a:latin typeface="Times New Roman" panose="02020603050405020304" pitchFamily="18" charset="0"/>
                <a:cs typeface="Times New Roman" panose="02020603050405020304" pitchFamily="18" charset="0"/>
              </a:rPr>
              <a:t>               Principales </a:t>
            </a:r>
            <a:r>
              <a:rPr lang="es-CO" sz="2000" b="1" dirty="0">
                <a:latin typeface="Times New Roman" panose="02020603050405020304" pitchFamily="18" charset="0"/>
                <a:cs typeface="Times New Roman" panose="02020603050405020304" pitchFamily="18" charset="0"/>
              </a:rPr>
              <a:t>activos </a:t>
            </a:r>
            <a:r>
              <a:rPr lang="es-CO" sz="2000" b="1" dirty="0" smtClean="0">
                <a:latin typeface="Times New Roman" panose="02020603050405020304" pitchFamily="18" charset="0"/>
                <a:cs typeface="Times New Roman" panose="02020603050405020304" pitchFamily="18" charset="0"/>
              </a:rPr>
              <a:t>intangibles</a:t>
            </a:r>
          </a:p>
          <a:p>
            <a:r>
              <a:rPr lang="es-CO" sz="2000" dirty="0" smtClean="0">
                <a:latin typeface="Times New Roman" panose="02020603050405020304" pitchFamily="18" charset="0"/>
                <a:cs typeface="Times New Roman" panose="02020603050405020304" pitchFamily="18" charset="0"/>
              </a:rPr>
              <a:t>Saber </a:t>
            </a:r>
            <a:r>
              <a:rPr lang="es-CO" sz="2000" dirty="0">
                <a:latin typeface="Times New Roman" panose="02020603050405020304" pitchFamily="18" charset="0"/>
                <a:cs typeface="Times New Roman" panose="02020603050405020304" pitchFamily="18" charset="0"/>
              </a:rPr>
              <a:t>hacer o </a:t>
            </a:r>
            <a:r>
              <a:rPr lang="es-CO" sz="2000" dirty="0" err="1">
                <a:latin typeface="Times New Roman" panose="02020603050405020304" pitchFamily="18" charset="0"/>
                <a:cs typeface="Times New Roman" panose="02020603050405020304" pitchFamily="18" charset="0"/>
              </a:rPr>
              <a:t>know</a:t>
            </a:r>
            <a:r>
              <a:rPr lang="es-CO" sz="2000" dirty="0">
                <a:latin typeface="Times New Roman" panose="02020603050405020304" pitchFamily="18" charset="0"/>
                <a:cs typeface="Times New Roman" panose="02020603050405020304" pitchFamily="18" charset="0"/>
              </a:rPr>
              <a:t> </a:t>
            </a:r>
            <a:r>
              <a:rPr lang="es-CO" sz="2000" dirty="0" err="1" smtClean="0">
                <a:latin typeface="Times New Roman" panose="02020603050405020304" pitchFamily="18" charset="0"/>
                <a:cs typeface="Times New Roman" panose="02020603050405020304" pitchFamily="18" charset="0"/>
              </a:rPr>
              <a:t>how</a:t>
            </a:r>
            <a:endParaRPr lang="es-CO" sz="2000" dirty="0" smtClean="0">
              <a:latin typeface="Times New Roman" panose="02020603050405020304" pitchFamily="18" charset="0"/>
              <a:cs typeface="Times New Roman" panose="02020603050405020304" pitchFamily="18" charset="0"/>
            </a:endParaRPr>
          </a:p>
          <a:p>
            <a:r>
              <a:rPr lang="es-CO" sz="2000" dirty="0">
                <a:latin typeface="Times New Roman" panose="02020603050405020304" pitchFamily="18" charset="0"/>
                <a:cs typeface="Times New Roman" panose="02020603050405020304" pitchFamily="18" charset="0"/>
              </a:rPr>
              <a:t>S</a:t>
            </a:r>
            <a:r>
              <a:rPr lang="es-CO" sz="2000" dirty="0" smtClean="0">
                <a:latin typeface="Times New Roman" panose="02020603050405020304" pitchFamily="18" charset="0"/>
                <a:cs typeface="Times New Roman" panose="02020603050405020304" pitchFamily="18" charset="0"/>
              </a:rPr>
              <a:t>ólidas </a:t>
            </a:r>
            <a:r>
              <a:rPr lang="es-CO" sz="2000" dirty="0">
                <a:latin typeface="Times New Roman" panose="02020603050405020304" pitchFamily="18" charset="0"/>
                <a:cs typeface="Times New Roman" panose="02020603050405020304" pitchFamily="18" charset="0"/>
              </a:rPr>
              <a:t>relaciones con sus </a:t>
            </a:r>
            <a:r>
              <a:rPr lang="es-CO" sz="2000" dirty="0" smtClean="0">
                <a:latin typeface="Times New Roman" panose="02020603050405020304" pitchFamily="18" charset="0"/>
                <a:cs typeface="Times New Roman" panose="02020603050405020304" pitchFamily="18" charset="0"/>
              </a:rPr>
              <a:t>clientes</a:t>
            </a:r>
          </a:p>
          <a:p>
            <a:r>
              <a:rPr lang="es-CO" sz="2000" dirty="0">
                <a:latin typeface="Times New Roman" panose="02020603050405020304" pitchFamily="18" charset="0"/>
                <a:cs typeface="Times New Roman" panose="02020603050405020304" pitchFamily="18" charset="0"/>
              </a:rPr>
              <a:t>P</a:t>
            </a:r>
            <a:r>
              <a:rPr lang="es-CO" sz="2000" dirty="0" smtClean="0">
                <a:latin typeface="Times New Roman" panose="02020603050405020304" pitchFamily="18" charset="0"/>
                <a:cs typeface="Times New Roman" panose="02020603050405020304" pitchFamily="18" charset="0"/>
              </a:rPr>
              <a:t>rocesos </a:t>
            </a:r>
            <a:r>
              <a:rPr lang="es-CO" sz="2000" dirty="0">
                <a:latin typeface="Times New Roman" panose="02020603050405020304" pitchFamily="18" charset="0"/>
                <a:cs typeface="Times New Roman" panose="02020603050405020304" pitchFamily="18" charset="0"/>
              </a:rPr>
              <a:t>operativos y administrativos eficientes y bien </a:t>
            </a:r>
            <a:r>
              <a:rPr lang="es-CO" sz="2000" dirty="0" smtClean="0">
                <a:latin typeface="Times New Roman" panose="02020603050405020304" pitchFamily="18" charset="0"/>
                <a:cs typeface="Times New Roman" panose="02020603050405020304" pitchFamily="18" charset="0"/>
              </a:rPr>
              <a:t>definidos</a:t>
            </a:r>
          </a:p>
          <a:p>
            <a:r>
              <a:rPr lang="es-CO" sz="2000" dirty="0">
                <a:latin typeface="Times New Roman" panose="02020603050405020304" pitchFamily="18" charset="0"/>
                <a:cs typeface="Times New Roman" panose="02020603050405020304" pitchFamily="18" charset="0"/>
              </a:rPr>
              <a:t>T</a:t>
            </a:r>
            <a:r>
              <a:rPr lang="es-CO" sz="2000" dirty="0" smtClean="0">
                <a:latin typeface="Times New Roman" panose="02020603050405020304" pitchFamily="18" charset="0"/>
                <a:cs typeface="Times New Roman" panose="02020603050405020304" pitchFamily="18" charset="0"/>
              </a:rPr>
              <a:t>ecnologías </a:t>
            </a:r>
            <a:r>
              <a:rPr lang="es-CO" sz="2000" dirty="0">
                <a:latin typeface="Times New Roman" panose="02020603050405020304" pitchFamily="18" charset="0"/>
                <a:cs typeface="Times New Roman" panose="02020603050405020304" pitchFamily="18" charset="0"/>
              </a:rPr>
              <a:t>de la información y la comunicación (</a:t>
            </a:r>
            <a:r>
              <a:rPr lang="es-CO" sz="2000" dirty="0" err="1">
                <a:latin typeface="Times New Roman" panose="02020603050405020304" pitchFamily="18" charset="0"/>
                <a:cs typeface="Times New Roman" panose="02020603050405020304" pitchFamily="18" charset="0"/>
              </a:rPr>
              <a:t>TICs</a:t>
            </a:r>
            <a:r>
              <a:rPr lang="es-CO" sz="2000" dirty="0">
                <a:latin typeface="Times New Roman" panose="02020603050405020304" pitchFamily="18" charset="0"/>
                <a:cs typeface="Times New Roman" panose="02020603050405020304" pitchFamily="18" charset="0"/>
              </a:rPr>
              <a:t>) de </a:t>
            </a:r>
            <a:r>
              <a:rPr lang="es-CO" sz="2000" dirty="0" smtClean="0">
                <a:latin typeface="Times New Roman" panose="02020603050405020304" pitchFamily="18" charset="0"/>
                <a:cs typeface="Times New Roman" panose="02020603050405020304" pitchFamily="18" charset="0"/>
              </a:rPr>
              <a:t>vanguardia</a:t>
            </a:r>
          </a:p>
          <a:p>
            <a:r>
              <a:rPr lang="es-CO" sz="2000" dirty="0" smtClean="0">
                <a:latin typeface="Times New Roman" panose="02020603050405020304" pitchFamily="18" charset="0"/>
                <a:cs typeface="Times New Roman" panose="02020603050405020304" pitchFamily="18" charset="0"/>
              </a:rPr>
              <a:t>Bases </a:t>
            </a:r>
            <a:r>
              <a:rPr lang="es-CO" sz="2000" dirty="0">
                <a:latin typeface="Times New Roman" panose="02020603050405020304" pitchFamily="18" charset="0"/>
                <a:cs typeface="Times New Roman" panose="02020603050405020304" pitchFamily="18" charset="0"/>
              </a:rPr>
              <a:t>de </a:t>
            </a:r>
            <a:r>
              <a:rPr lang="es-CO" sz="2000" dirty="0" smtClean="0">
                <a:latin typeface="Times New Roman" panose="02020603050405020304" pitchFamily="18" charset="0"/>
                <a:cs typeface="Times New Roman" panose="02020603050405020304" pitchFamily="18" charset="0"/>
              </a:rPr>
              <a:t>datos</a:t>
            </a:r>
          </a:p>
          <a:p>
            <a:r>
              <a:rPr lang="es-CO" sz="2000" dirty="0" smtClean="0">
                <a:latin typeface="Times New Roman" panose="02020603050405020304" pitchFamily="18" charset="0"/>
                <a:cs typeface="Times New Roman" panose="02020603050405020304" pitchFamily="18" charset="0"/>
              </a:rPr>
              <a:t>Capacidades</a:t>
            </a:r>
            <a:r>
              <a:rPr lang="es-CO" sz="2000" dirty="0">
                <a:latin typeface="Times New Roman" panose="02020603050405020304" pitchFamily="18" charset="0"/>
                <a:cs typeface="Times New Roman" panose="02020603050405020304" pitchFamily="18" charset="0"/>
              </a:rPr>
              <a:t>, habilidades y motivación de los empleados</a:t>
            </a:r>
            <a:r>
              <a:rPr lang="es-CO" sz="2000" dirty="0" smtClean="0">
                <a:latin typeface="Times New Roman" panose="02020603050405020304" pitchFamily="18" charset="0"/>
                <a:cs typeface="Times New Roman" panose="02020603050405020304" pitchFamily="18" charset="0"/>
              </a:rPr>
              <a:t>.</a:t>
            </a:r>
            <a:endParaRPr lang="es-CO" sz="2000" dirty="0">
              <a:latin typeface="Times New Roman" panose="02020603050405020304" pitchFamily="18" charset="0"/>
              <a:cs typeface="Times New Roman" panose="02020603050405020304" pitchFamily="18" charset="0"/>
            </a:endParaRPr>
          </a:p>
        </p:txBody>
      </p:sp>
      <p:sp>
        <p:nvSpPr>
          <p:cNvPr id="4" name="1 Título"/>
          <p:cNvSpPr>
            <a:spLocks noGrp="1"/>
          </p:cNvSpPr>
          <p:nvPr>
            <p:ph type="title"/>
          </p:nvPr>
        </p:nvSpPr>
        <p:spPr>
          <a:xfrm>
            <a:off x="785786" y="274639"/>
            <a:ext cx="7901014" cy="1143000"/>
          </a:xfrm>
        </p:spPr>
        <p:txBody>
          <a:bodyPr/>
          <a:lstStyle/>
          <a:p>
            <a:r>
              <a:rPr lang="es-CO" sz="3600" dirty="0" smtClean="0">
                <a:solidFill>
                  <a:schemeClr val="bg1">
                    <a:lumMod val="95000"/>
                  </a:schemeClr>
                </a:solidFill>
                <a:latin typeface="Times New Roman" pitchFamily="18" charset="0"/>
                <a:cs typeface="Times New Roman" pitchFamily="18" charset="0"/>
              </a:rPr>
              <a:t>REFORMULACIÓN DE CUESTIONARIOS</a:t>
            </a:r>
            <a:endParaRPr lang="es-ES" sz="3600" dirty="0">
              <a:solidFill>
                <a:schemeClr val="bg1">
                  <a:lumMod val="95000"/>
                </a:schemeClr>
              </a:solidFill>
              <a:latin typeface="Times New Roman" pitchFamily="18" charset="0"/>
              <a:cs typeface="Times New Roman" pitchFamily="18" charset="0"/>
            </a:endParaRPr>
          </a:p>
        </p:txBody>
      </p:sp>
      <p:sp>
        <p:nvSpPr>
          <p:cNvPr id="5" name="Marcador de contenido 2"/>
          <p:cNvSpPr txBox="1">
            <a:spLocks/>
          </p:cNvSpPr>
          <p:nvPr/>
        </p:nvSpPr>
        <p:spPr bwMode="auto">
          <a:xfrm>
            <a:off x="4788024" y="1578140"/>
            <a:ext cx="3898776" cy="49251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s-CO" sz="2000" b="1" kern="0" dirty="0" smtClean="0">
                <a:latin typeface="Times New Roman" panose="02020603050405020304" pitchFamily="18" charset="0"/>
                <a:cs typeface="Times New Roman" panose="02020603050405020304" pitchFamily="18" charset="0"/>
              </a:rPr>
              <a:t>Ventajas competitivas</a:t>
            </a:r>
          </a:p>
          <a:p>
            <a:pPr algn="just"/>
            <a:r>
              <a:rPr lang="es-CO" sz="2000" kern="0" dirty="0" smtClean="0">
                <a:latin typeface="Times New Roman" panose="02020603050405020304" pitchFamily="18" charset="0"/>
                <a:cs typeface="Times New Roman" panose="02020603050405020304" pitchFamily="18" charset="0"/>
              </a:rPr>
              <a:t>Diferenciación por calidad en los servicios prestados</a:t>
            </a:r>
          </a:p>
          <a:p>
            <a:pPr algn="just"/>
            <a:r>
              <a:rPr lang="es-CO" sz="2000" kern="0" dirty="0" smtClean="0">
                <a:latin typeface="Times New Roman" panose="02020603050405020304" pitchFamily="18" charset="0"/>
                <a:cs typeface="Times New Roman" panose="02020603050405020304" pitchFamily="18" charset="0"/>
              </a:rPr>
              <a:t>Lealtad de los clientes</a:t>
            </a:r>
          </a:p>
          <a:p>
            <a:pPr algn="just"/>
            <a:r>
              <a:rPr lang="es-CO" sz="2000" kern="0" dirty="0" smtClean="0">
                <a:latin typeface="Times New Roman" panose="02020603050405020304" pitchFamily="18" charset="0"/>
                <a:cs typeface="Times New Roman" panose="02020603050405020304" pitchFamily="18" charset="0"/>
              </a:rPr>
              <a:t>Alianzas con clientes estratégicos que perduran</a:t>
            </a:r>
          </a:p>
          <a:p>
            <a:pPr algn="just"/>
            <a:r>
              <a:rPr lang="es-CO" sz="2000" kern="0" dirty="0" smtClean="0">
                <a:latin typeface="Times New Roman" panose="02020603050405020304" pitchFamily="18" charset="0"/>
                <a:cs typeface="Times New Roman" panose="02020603050405020304" pitchFamily="18" charset="0"/>
              </a:rPr>
              <a:t>Su ubicación geográfica estratégica y privilegiada </a:t>
            </a:r>
          </a:p>
          <a:p>
            <a:pPr algn="just"/>
            <a:r>
              <a:rPr lang="es-CO" sz="2000" kern="0" dirty="0" smtClean="0">
                <a:latin typeface="Times New Roman" panose="02020603050405020304" pitchFamily="18" charset="0"/>
                <a:cs typeface="Times New Roman" panose="02020603050405020304" pitchFamily="18" charset="0"/>
              </a:rPr>
              <a:t>Legislación favorable (ventaja competitiva externa)</a:t>
            </a:r>
          </a:p>
          <a:p>
            <a:pPr algn="just"/>
            <a:r>
              <a:rPr lang="es-CO" sz="2000" kern="0" dirty="0" smtClean="0">
                <a:latin typeface="Times New Roman" panose="02020603050405020304" pitchFamily="18" charset="0"/>
                <a:cs typeface="Times New Roman" panose="02020603050405020304" pitchFamily="18" charset="0"/>
              </a:rPr>
              <a:t>Buena imagen corporativa</a:t>
            </a:r>
          </a:p>
          <a:p>
            <a:pPr algn="just"/>
            <a:r>
              <a:rPr lang="es-CO" sz="2000" kern="0" dirty="0" smtClean="0">
                <a:latin typeface="Times New Roman" panose="02020603050405020304" pitchFamily="18" charset="0"/>
                <a:cs typeface="Times New Roman" panose="02020603050405020304" pitchFamily="18" charset="0"/>
              </a:rPr>
              <a:t>Un equipo profesional altamente calificado.</a:t>
            </a:r>
          </a:p>
          <a:p>
            <a:endParaRPr lang="es-CO" sz="2000"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375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785786" y="274639"/>
            <a:ext cx="7901014" cy="1143000"/>
          </a:xfrm>
        </p:spPr>
        <p:txBody>
          <a:bodyPr/>
          <a:lstStyle/>
          <a:p>
            <a:r>
              <a:rPr lang="es-CO" sz="3600" dirty="0" smtClean="0">
                <a:solidFill>
                  <a:schemeClr val="bg1">
                    <a:lumMod val="95000"/>
                  </a:schemeClr>
                </a:solidFill>
                <a:latin typeface="Times New Roman" pitchFamily="18" charset="0"/>
                <a:cs typeface="Times New Roman" pitchFamily="18" charset="0"/>
              </a:rPr>
              <a:t>GESTIÓN DEL CAPITAL INTELECTUAL</a:t>
            </a:r>
            <a:endParaRPr lang="es-ES" sz="3600" dirty="0">
              <a:solidFill>
                <a:schemeClr val="bg1">
                  <a:lumMod val="95000"/>
                </a:schemeClr>
              </a:solidFill>
              <a:latin typeface="Times New Roman" pitchFamily="18" charset="0"/>
              <a:cs typeface="Times New Roman" pitchFamily="18" charset="0"/>
            </a:endParaRPr>
          </a:p>
        </p:txBody>
      </p:sp>
      <p:sp>
        <p:nvSpPr>
          <p:cNvPr id="5" name="Marcador de contenido 2"/>
          <p:cNvSpPr txBox="1">
            <a:spLocks/>
          </p:cNvSpPr>
          <p:nvPr/>
        </p:nvSpPr>
        <p:spPr bwMode="auto">
          <a:xfrm>
            <a:off x="785786" y="1916832"/>
            <a:ext cx="7901014" cy="45864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es-CO" sz="2000" dirty="0"/>
              <a:t>Se encontró que en la organización se considera de suma importancia la </a:t>
            </a:r>
            <a:r>
              <a:rPr lang="es-CO" sz="2000" b="1" dirty="0"/>
              <a:t>gestión </a:t>
            </a:r>
            <a:r>
              <a:rPr lang="es-CO" sz="2000" dirty="0"/>
              <a:t>del capital intelectual en todas sus </a:t>
            </a:r>
            <a:r>
              <a:rPr lang="es-CO" sz="2000" dirty="0" smtClean="0"/>
              <a:t>dimensiones: HUMANO, ESTRUCTURAL Y RELACIONAL, y </a:t>
            </a:r>
            <a:r>
              <a:rPr lang="es-CO" sz="2000" dirty="0"/>
              <a:t>este se reconoce como generador de ventajas competitivas. </a:t>
            </a:r>
            <a:endParaRPr lang="es-CO" sz="2000" dirty="0" smtClean="0"/>
          </a:p>
          <a:p>
            <a:pPr algn="just"/>
            <a:endParaRPr lang="es-CO" sz="2000" dirty="0"/>
          </a:p>
          <a:p>
            <a:pPr marL="0" indent="0" algn="just">
              <a:buNone/>
            </a:pPr>
            <a:r>
              <a:rPr lang="es-CO" sz="2000" dirty="0" smtClean="0"/>
              <a:t>Sin </a:t>
            </a:r>
            <a:r>
              <a:rPr lang="es-CO" sz="2000" dirty="0"/>
              <a:t>embargo, dicha gestión es llevada a cabo de manera empírica, sin tener datos estimados de la generación de beneficios futuros provenientes de sus intangibles ni una valuación aproximada de éstos, pues no existe un seguimiento ni un control sobre dichos elementos, y por ende tampoco existe ningún mecanismo que pretenda medirlos.</a:t>
            </a:r>
          </a:p>
          <a:p>
            <a:endParaRPr lang="es-CO" sz="2000"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4883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CO" sz="3200" dirty="0" smtClean="0">
                <a:solidFill>
                  <a:schemeClr val="bg1">
                    <a:lumMod val="95000"/>
                  </a:schemeClr>
                </a:solidFill>
                <a:latin typeface="Times New Roman" pitchFamily="18" charset="0"/>
                <a:cs typeface="Times New Roman" pitchFamily="18" charset="0"/>
              </a:rPr>
              <a:t>GESTIÓN DEL CAPITAL HUMANO</a:t>
            </a:r>
            <a:endParaRPr lang="es-ES" sz="3200"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457200" y="1772816"/>
            <a:ext cx="8229600" cy="4340237"/>
          </a:xfrm>
        </p:spPr>
        <p:txBody>
          <a:bodyPr/>
          <a:lstStyle/>
          <a:p>
            <a:pPr algn="just">
              <a:buNone/>
            </a:pPr>
            <a:r>
              <a:rPr lang="es-ES" sz="2000" b="1" dirty="0" smtClean="0">
                <a:latin typeface="Times New Roman" pitchFamily="18" charset="0"/>
                <a:cs typeface="Times New Roman" pitchFamily="18" charset="0"/>
              </a:rPr>
              <a:t> </a:t>
            </a:r>
            <a:endParaRPr lang="es-ES" sz="1400" b="1" dirty="0" smtClean="0">
              <a:latin typeface="Times New Roman" pitchFamily="18" charset="0"/>
              <a:cs typeface="Times New Roman" pitchFamily="18" charset="0"/>
            </a:endParaRPr>
          </a:p>
          <a:p>
            <a:pPr lvl="0" algn="just">
              <a:buNone/>
            </a:pPr>
            <a:r>
              <a:rPr lang="es-ES" sz="1600" dirty="0" smtClean="0">
                <a:latin typeface="Times New Roman" pitchFamily="18" charset="0"/>
                <a:cs typeface="Times New Roman" pitchFamily="18" charset="0"/>
              </a:rPr>
              <a:t>	</a:t>
            </a:r>
          </a:p>
          <a:p>
            <a:pPr algn="just">
              <a:buNone/>
            </a:pPr>
            <a:endParaRPr lang="es-ES" sz="1600" dirty="0" smtClean="0">
              <a:latin typeface="Times New Roman" pitchFamily="18" charset="0"/>
              <a:cs typeface="Times New Roman" pitchFamily="18" charset="0"/>
            </a:endParaRPr>
          </a:p>
        </p:txBody>
      </p:sp>
      <p:graphicFrame>
        <p:nvGraphicFramePr>
          <p:cNvPr id="5" name="Gráfico 4"/>
          <p:cNvGraphicFramePr>
            <a:graphicFrameLocks/>
          </p:cNvGraphicFramePr>
          <p:nvPr>
            <p:extLst>
              <p:ext uri="{D42A27DB-BD31-4B8C-83A1-F6EECF244321}">
                <p14:modId xmlns:p14="http://schemas.microsoft.com/office/powerpoint/2010/main" val="2628592758"/>
              </p:ext>
            </p:extLst>
          </p:nvPr>
        </p:nvGraphicFramePr>
        <p:xfrm>
          <a:off x="971600" y="1484783"/>
          <a:ext cx="7560840" cy="511256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CO" sz="3200" dirty="0" smtClean="0">
                <a:solidFill>
                  <a:schemeClr val="bg1">
                    <a:lumMod val="95000"/>
                  </a:schemeClr>
                </a:solidFill>
                <a:latin typeface="Times New Roman" pitchFamily="18" charset="0"/>
                <a:cs typeface="Times New Roman" pitchFamily="18" charset="0"/>
              </a:rPr>
              <a:t>GESTIÓN DEL CAPITAL HUMANO</a:t>
            </a:r>
            <a:endParaRPr lang="es-ES" sz="3200"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457200" y="1772816"/>
            <a:ext cx="8229600" cy="4340237"/>
          </a:xfrm>
        </p:spPr>
        <p:txBody>
          <a:bodyPr/>
          <a:lstStyle/>
          <a:p>
            <a:pPr algn="just">
              <a:buNone/>
            </a:pPr>
            <a:r>
              <a:rPr lang="es-ES" sz="2000" b="1" dirty="0" smtClean="0">
                <a:latin typeface="Times New Roman" pitchFamily="18" charset="0"/>
                <a:cs typeface="Times New Roman" pitchFamily="18" charset="0"/>
              </a:rPr>
              <a:t> </a:t>
            </a:r>
            <a:endParaRPr lang="es-ES" sz="1400" b="1" dirty="0" smtClean="0">
              <a:latin typeface="Times New Roman" pitchFamily="18" charset="0"/>
              <a:cs typeface="Times New Roman" pitchFamily="18" charset="0"/>
            </a:endParaRPr>
          </a:p>
          <a:p>
            <a:pPr lvl="0" algn="just">
              <a:buNone/>
            </a:pPr>
            <a:r>
              <a:rPr lang="es-ES" sz="1600" dirty="0" smtClean="0">
                <a:latin typeface="Times New Roman" pitchFamily="18" charset="0"/>
                <a:cs typeface="Times New Roman" pitchFamily="18" charset="0"/>
              </a:rPr>
              <a:t>	</a:t>
            </a:r>
          </a:p>
          <a:p>
            <a:pPr algn="just">
              <a:buNone/>
            </a:pPr>
            <a:endParaRPr lang="es-ES" sz="1600" dirty="0" smtClean="0">
              <a:latin typeface="Times New Roman" pitchFamily="18" charset="0"/>
              <a:cs typeface="Times New Roman" pitchFamily="18" charset="0"/>
            </a:endParaRPr>
          </a:p>
        </p:txBody>
      </p:sp>
      <p:sp>
        <p:nvSpPr>
          <p:cNvPr id="4" name="Rectángulo 3"/>
          <p:cNvSpPr/>
          <p:nvPr/>
        </p:nvSpPr>
        <p:spPr>
          <a:xfrm>
            <a:off x="827584" y="2060848"/>
            <a:ext cx="7488832" cy="4339650"/>
          </a:xfrm>
          <a:prstGeom prst="rect">
            <a:avLst/>
          </a:prstGeom>
        </p:spPr>
        <p:txBody>
          <a:bodyPr wrap="square">
            <a:spAutoFit/>
          </a:bodyPr>
          <a:lstStyle/>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Existe preocupación por parte de la administración por brindar a los empleados una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estabilidad laboral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y unas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condiciones de trabajo seguras</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estas variables tienen un lugar preponderante. </a:t>
            </a:r>
            <a:endParaRPr lang="es-CO"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endParaRPr lang="es-CO"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es-CO" sz="2000" dirty="0" smtClean="0">
                <a:latin typeface="Times New Roman" panose="02020603050405020304" pitchFamily="18" charset="0"/>
                <a:ea typeface="Times New Roman" panose="02020603050405020304" pitchFamily="18" charset="0"/>
                <a:cs typeface="Times New Roman" panose="02020603050405020304" pitchFamily="18" charset="0"/>
              </a:rPr>
              <a:t>En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una menor medida se encuentran las acciones tendientes a promover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satisfacción laboral y motivación</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así como el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trabajo en equipo y la promoción de empleados creativos.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Se evidencia que no hay un interés ni acciones tendientes a cultivar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capacidad de adaptación a la innovación tecnológica y organizativa</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no hay diferenciación de acuerdo a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calificación laboral ni incentivos a los empleados.</a:t>
            </a:r>
            <a:endParaRPr lang="es-C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78978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GESTIÓN DEL CAPITAL ESTRUCTURAL</a:t>
            </a:r>
            <a:endParaRPr lang="es-ES" sz="2800" dirty="0">
              <a:solidFill>
                <a:schemeClr val="bg1">
                  <a:lumMod val="95000"/>
                </a:schemeClr>
              </a:solidFill>
              <a:latin typeface="Times New Roman" pitchFamily="18" charset="0"/>
              <a:cs typeface="Times New Roman" pitchFamily="18" charset="0"/>
            </a:endParaRPr>
          </a:p>
        </p:txBody>
      </p:sp>
      <p:graphicFrame>
        <p:nvGraphicFramePr>
          <p:cNvPr id="5" name="Gráfico 4"/>
          <p:cNvGraphicFramePr>
            <a:graphicFrameLocks/>
          </p:cNvGraphicFramePr>
          <p:nvPr>
            <p:extLst>
              <p:ext uri="{D42A27DB-BD31-4B8C-83A1-F6EECF244321}">
                <p14:modId xmlns:p14="http://schemas.microsoft.com/office/powerpoint/2010/main" val="336970425"/>
              </p:ext>
            </p:extLst>
          </p:nvPr>
        </p:nvGraphicFramePr>
        <p:xfrm>
          <a:off x="457200" y="1628800"/>
          <a:ext cx="8003232"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60010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GESTIÓN DEL CAPITAL ESTRUCTURAL</a:t>
            </a:r>
            <a:endParaRPr lang="es-ES" sz="2800" dirty="0">
              <a:solidFill>
                <a:schemeClr val="bg1">
                  <a:lumMod val="95000"/>
                </a:schemeClr>
              </a:solidFill>
              <a:latin typeface="Times New Roman" pitchFamily="18" charset="0"/>
              <a:cs typeface="Times New Roman" pitchFamily="18" charset="0"/>
            </a:endParaRPr>
          </a:p>
        </p:txBody>
      </p:sp>
      <p:sp>
        <p:nvSpPr>
          <p:cNvPr id="2" name="Rectángulo 1"/>
          <p:cNvSpPr/>
          <p:nvPr/>
        </p:nvSpPr>
        <p:spPr>
          <a:xfrm>
            <a:off x="827584" y="2132856"/>
            <a:ext cx="7488832" cy="3631763"/>
          </a:xfrm>
          <a:prstGeom prst="rect">
            <a:avLst/>
          </a:prstGeom>
        </p:spPr>
        <p:txBody>
          <a:bodyPr wrap="square">
            <a:spAutoFit/>
          </a:bodyPr>
          <a:lstStyle/>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En esta categoría se evidencia que hay acciones concretas por parte de la administración por modernizar sus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sistemas de información e implementar nuevas TIC</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para mejorar sus procesos, así como también se evidencia preocupación por el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mejoramiento del sistema de gestión calidad</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y el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desarrollo de nuevos servicios</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o mejoramiento continuo sobre los preexistentes.</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Se encuentran en una escala de menor atención por parte de la administración, el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desarrollo de nuevos proceso</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s y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inversión en investigación, desarrollo e innovación </a:t>
            </a:r>
            <a:r>
              <a:rPr lang="es-CO" sz="2000" b="1" dirty="0" err="1">
                <a:latin typeface="Times New Roman" panose="02020603050405020304" pitchFamily="18" charset="0"/>
                <a:ea typeface="Times New Roman" panose="02020603050405020304" pitchFamily="18" charset="0"/>
                <a:cs typeface="Times New Roman" panose="02020603050405020304" pitchFamily="18" charset="0"/>
              </a:rPr>
              <a:t>I+D+i</a:t>
            </a:r>
            <a:endParaRPr lang="es-C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6752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solidFill>
                  <a:schemeClr val="bg1"/>
                </a:solidFill>
                <a:latin typeface="Times New Roman" panose="02020603050405020304" pitchFamily="18" charset="0"/>
                <a:cs typeface="Times New Roman" panose="02020603050405020304" pitchFamily="18" charset="0"/>
              </a:rPr>
              <a:t>INTRODUCIÓN</a:t>
            </a:r>
            <a:endParaRPr lang="es-CO" dirty="0">
              <a:solidFill>
                <a:schemeClr val="bg1"/>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457200" y="2060848"/>
            <a:ext cx="8229600" cy="4536504"/>
          </a:xfrm>
        </p:spPr>
        <p:txBody>
          <a:bodyPr/>
          <a:lstStyle/>
          <a:p>
            <a:pPr marL="0" indent="0" algn="just">
              <a:buNone/>
            </a:pPr>
            <a:r>
              <a:rPr lang="es-CO" sz="2000" dirty="0" smtClean="0">
                <a:latin typeface="Times New Roman" panose="02020603050405020304" pitchFamily="18" charset="0"/>
                <a:cs typeface="Times New Roman" panose="02020603050405020304" pitchFamily="18" charset="0"/>
              </a:rPr>
              <a:t>Según </a:t>
            </a:r>
            <a:r>
              <a:rPr lang="es-CO" sz="2000" dirty="0" err="1">
                <a:latin typeface="Times New Roman" panose="02020603050405020304" pitchFamily="18" charset="0"/>
                <a:cs typeface="Times New Roman" panose="02020603050405020304" pitchFamily="18" charset="0"/>
              </a:rPr>
              <a:t>Abramovitz</a:t>
            </a:r>
            <a:r>
              <a:rPr lang="es-CO" sz="2000" dirty="0">
                <a:latin typeface="Times New Roman" panose="02020603050405020304" pitchFamily="18" charset="0"/>
                <a:cs typeface="Times New Roman" panose="02020603050405020304" pitchFamily="18" charset="0"/>
              </a:rPr>
              <a:t> y David (1996), desde comienzos del siglo XX se detecta una nueva característica del crecimiento económico, que consiste en la profundización del capital intangible en comparación con el capital tangible. </a:t>
            </a:r>
            <a:r>
              <a:rPr lang="es-CO" sz="2000" dirty="0" smtClean="0">
                <a:latin typeface="Times New Roman" panose="02020603050405020304" pitchFamily="18" charset="0"/>
                <a:cs typeface="Times New Roman" panose="02020603050405020304" pitchFamily="18" charset="0"/>
              </a:rPr>
              <a:t>La </a:t>
            </a:r>
            <a:r>
              <a:rPr lang="es-CO" sz="2000" dirty="0">
                <a:latin typeface="Times New Roman" panose="02020603050405020304" pitchFamily="18" charset="0"/>
                <a:cs typeface="Times New Roman" panose="02020603050405020304" pitchFamily="18" charset="0"/>
              </a:rPr>
              <a:t>empresa actual se define como un conjunto de activos tangibles e intangibles, en donde estos últimos toman cada vez más importancia y efectividad en la creación de valor, activos intangibles que son el resultado de la incorporación del conocimiento, del intelecto, a las distintas actividades productivas de la organización (Navas y Ortiz, 2001, citados por Bianchi, 2008</a:t>
            </a:r>
            <a:r>
              <a:rPr lang="es-CO" sz="2000" dirty="0" smtClean="0">
                <a:latin typeface="Times New Roman" panose="02020603050405020304" pitchFamily="18" charset="0"/>
                <a:cs typeface="Times New Roman" panose="02020603050405020304" pitchFamily="18" charset="0"/>
              </a:rPr>
              <a:t>).</a:t>
            </a:r>
          </a:p>
          <a:p>
            <a:pPr marL="0" indent="0" algn="just">
              <a:buNone/>
            </a:pPr>
            <a:endParaRPr lang="es-CO" sz="2000" dirty="0">
              <a:latin typeface="Times New Roman" panose="02020603050405020304" pitchFamily="18" charset="0"/>
              <a:cs typeface="Times New Roman" panose="02020603050405020304" pitchFamily="18" charset="0"/>
            </a:endParaRPr>
          </a:p>
          <a:p>
            <a:pPr marL="0" indent="0" algn="just">
              <a:buNone/>
            </a:pPr>
            <a:r>
              <a:rPr lang="es-CO" sz="2000" dirty="0">
                <a:latin typeface="Times New Roman" panose="02020603050405020304" pitchFamily="18" charset="0"/>
                <a:cs typeface="Times New Roman" panose="02020603050405020304" pitchFamily="18" charset="0"/>
              </a:rPr>
              <a:t>Esta tendencia no es exclusivamente a nivel macroeconómico o de las naciones, ni concierne sólo a algunos sectores de la economía o a empresas, sino que abarca progresivamente al conjunto de la economía, a toda clase de organización empresarial</a:t>
            </a:r>
            <a:r>
              <a:rPr lang="es-CO" sz="2000" dirty="0" smtClean="0">
                <a:latin typeface="Times New Roman" panose="02020603050405020304" pitchFamily="18" charset="0"/>
                <a:cs typeface="Times New Roman" panose="02020603050405020304" pitchFamily="18" charset="0"/>
              </a:rPr>
              <a:t>.</a:t>
            </a:r>
            <a:endParaRPr lang="es-C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863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3"/>
          <p:cNvGraphicFramePr>
            <a:graphicFrameLocks/>
          </p:cNvGraphicFramePr>
          <p:nvPr>
            <p:extLst>
              <p:ext uri="{D42A27DB-BD31-4B8C-83A1-F6EECF244321}">
                <p14:modId xmlns:p14="http://schemas.microsoft.com/office/powerpoint/2010/main" val="1566840987"/>
              </p:ext>
            </p:extLst>
          </p:nvPr>
        </p:nvGraphicFramePr>
        <p:xfrm>
          <a:off x="683568" y="1628800"/>
          <a:ext cx="7848872" cy="4752528"/>
        </p:xfrm>
        <a:graphic>
          <a:graphicData uri="http://schemas.openxmlformats.org/drawingml/2006/chart">
            <c:chart xmlns:c="http://schemas.openxmlformats.org/drawingml/2006/chart" xmlns:r="http://schemas.openxmlformats.org/officeDocument/2006/relationships" r:id="rId2"/>
          </a:graphicData>
        </a:graphic>
      </p:graphicFrame>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GESTIÓN DEL CAPITAL RELACIONAL</a:t>
            </a:r>
            <a:endParaRPr lang="es-ES" sz="2800" dirty="0">
              <a:solidFill>
                <a:schemeClr val="bg1">
                  <a:lumMod val="9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954563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GESTIÓN DEL CAPITAL RELACIONAL</a:t>
            </a:r>
            <a:endParaRPr lang="es-ES" sz="2800" dirty="0">
              <a:solidFill>
                <a:schemeClr val="bg1">
                  <a:lumMod val="95000"/>
                </a:schemeClr>
              </a:solidFill>
              <a:latin typeface="Times New Roman" pitchFamily="18" charset="0"/>
              <a:cs typeface="Times New Roman" pitchFamily="18" charset="0"/>
            </a:endParaRPr>
          </a:p>
        </p:txBody>
      </p:sp>
      <p:sp>
        <p:nvSpPr>
          <p:cNvPr id="2" name="Rectángulo 1"/>
          <p:cNvSpPr/>
          <p:nvPr/>
        </p:nvSpPr>
        <p:spPr>
          <a:xfrm>
            <a:off x="755576" y="2060848"/>
            <a:ext cx="7632848" cy="2923877"/>
          </a:xfrm>
          <a:prstGeom prst="rect">
            <a:avLst/>
          </a:prstGeom>
        </p:spPr>
        <p:txBody>
          <a:bodyPr wrap="square">
            <a:spAutoFit/>
          </a:bodyPr>
          <a:lstStyle/>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Con respecto a sus relaciones, para la empresa es fundamental la gestión de cada uno de los elementos, ya que de estos depende el giro del negocio, su posicionamiento en el mercado y por ende su participación en este, así se encuentra que hay una consagración hacia variables como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satisfacción del cliente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con los servicios prestados y </a:t>
            </a:r>
            <a:r>
              <a:rPr lang="es-CO" sz="2000" dirty="0" smtClean="0">
                <a:latin typeface="Times New Roman" panose="02020603050405020304" pitchFamily="18" charset="0"/>
                <a:ea typeface="Times New Roman" panose="02020603050405020304" pitchFamily="18" charset="0"/>
                <a:cs typeface="Times New Roman" panose="02020603050405020304" pitchFamily="18" charset="0"/>
              </a:rPr>
              <a:t>la </a:t>
            </a:r>
            <a:r>
              <a:rPr lang="es-CO" sz="2000" b="1" dirty="0" smtClean="0">
                <a:latin typeface="Times New Roman" panose="02020603050405020304" pitchFamily="18" charset="0"/>
                <a:ea typeface="Times New Roman" panose="02020603050405020304" pitchFamily="18" charset="0"/>
                <a:cs typeface="Times New Roman" panose="02020603050405020304" pitchFamily="18" charset="0"/>
              </a:rPr>
              <a:t>satisfacción de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los proveedores</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con sus relaciones comerciales,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la lealtad de los clientes</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divulgación y promoción de los servicios ofrecidos</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y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las relaciones duraderas con clientes y proveedores.</a:t>
            </a:r>
            <a:endParaRPr lang="es-CO" sz="2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6073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MEDICIÓN DEL CAPITAL INTELECTUAL</a:t>
            </a:r>
            <a:endParaRPr lang="es-ES" sz="2800" dirty="0">
              <a:solidFill>
                <a:schemeClr val="bg1">
                  <a:lumMod val="95000"/>
                </a:schemeClr>
              </a:solidFill>
              <a:latin typeface="Times New Roman" pitchFamily="18" charset="0"/>
              <a:cs typeface="Times New Roman" pitchFamily="18" charset="0"/>
            </a:endParaRPr>
          </a:p>
        </p:txBody>
      </p:sp>
      <p:sp>
        <p:nvSpPr>
          <p:cNvPr id="2" name="Rectángulo 1"/>
          <p:cNvSpPr/>
          <p:nvPr/>
        </p:nvSpPr>
        <p:spPr>
          <a:xfrm>
            <a:off x="755576" y="2060848"/>
            <a:ext cx="7632848" cy="4311245"/>
          </a:xfrm>
          <a:prstGeom prst="rect">
            <a:avLst/>
          </a:prstGeom>
        </p:spPr>
        <p:txBody>
          <a:bodyPr wrap="square">
            <a:spAutoFit/>
          </a:bodyPr>
          <a:lstStyle/>
          <a:p>
            <a:pPr algn="just">
              <a:lnSpc>
                <a:spcPct val="115000"/>
              </a:lnSpc>
            </a:pPr>
            <a:r>
              <a:rPr lang="es-CO" sz="2000" dirty="0">
                <a:latin typeface="Times New Roman" panose="02020603050405020304" pitchFamily="18" charset="0"/>
                <a:cs typeface="Times New Roman" panose="02020603050405020304" pitchFamily="18" charset="0"/>
              </a:rPr>
              <a:t>Al evaluar la implementación de metodologías de medición, indicadores u otras herramientas que permitan medir el capital intelectual al interior de la compañía, </a:t>
            </a:r>
            <a:r>
              <a:rPr lang="es-CO" sz="2000" dirty="0" smtClean="0">
                <a:latin typeface="Times New Roman" panose="02020603050405020304" pitchFamily="18" charset="0"/>
                <a:cs typeface="Times New Roman" panose="02020603050405020304" pitchFamily="18" charset="0"/>
              </a:rPr>
              <a:t>se encontró que </a:t>
            </a:r>
            <a:r>
              <a:rPr lang="es-CO" sz="2000" dirty="0">
                <a:latin typeface="Times New Roman" panose="02020603050405020304" pitchFamily="18" charset="0"/>
                <a:cs typeface="Times New Roman" panose="02020603050405020304" pitchFamily="18" charset="0"/>
              </a:rPr>
              <a:t>a pesar de contar con una importante proporción de activos intangibles dentro del total de sus activos, </a:t>
            </a:r>
            <a:r>
              <a:rPr lang="es-CO" sz="2000" dirty="0" smtClean="0">
                <a:latin typeface="Times New Roman" panose="02020603050405020304" pitchFamily="18" charset="0"/>
                <a:cs typeface="Times New Roman" panose="02020603050405020304" pitchFamily="18" charset="0"/>
              </a:rPr>
              <a:t>la </a:t>
            </a:r>
            <a:r>
              <a:rPr lang="es-CO" sz="2000" dirty="0">
                <a:latin typeface="Times New Roman" panose="02020603050405020304" pitchFamily="18" charset="0"/>
                <a:cs typeface="Times New Roman" panose="02020603050405020304" pitchFamily="18" charset="0"/>
              </a:rPr>
              <a:t>empresa no realiza ni tiene implementadas unas funciones específicas de control ni seguimiento sobre su capital intelectual, al menos de manera consciente y preconcebida, y se tiene un desconocimiento generalizado de las metodologías y modelos de medición existentes para tal fin</a:t>
            </a:r>
            <a:r>
              <a:rPr lang="es-CO" sz="2000" dirty="0" smtClean="0">
                <a:latin typeface="Times New Roman" panose="02020603050405020304" pitchFamily="18" charset="0"/>
                <a:cs typeface="Times New Roman" panose="02020603050405020304" pitchFamily="18" charset="0"/>
              </a:rPr>
              <a:t>.</a:t>
            </a:r>
          </a:p>
          <a:p>
            <a:pPr algn="just">
              <a:lnSpc>
                <a:spcPct val="115000"/>
              </a:lnSpc>
            </a:pPr>
            <a:endParaRPr lang="es-CO" sz="2000" dirty="0">
              <a:latin typeface="Times New Roman" panose="02020603050405020304" pitchFamily="18" charset="0"/>
              <a:cs typeface="Times New Roman" panose="02020603050405020304" pitchFamily="18" charset="0"/>
            </a:endParaRPr>
          </a:p>
          <a:p>
            <a:pPr algn="just">
              <a:lnSpc>
                <a:spcPct val="115000"/>
              </a:lnSpc>
            </a:pPr>
            <a:r>
              <a:rPr lang="es-CO" sz="2000" dirty="0" smtClean="0">
                <a:latin typeface="Times New Roman" panose="02020603050405020304" pitchFamily="18" charset="0"/>
                <a:cs typeface="Times New Roman" panose="02020603050405020304" pitchFamily="18" charset="0"/>
              </a:rPr>
              <a:t>Sin embargo se pudo identificar un escaso seguimiento a una pequeña proporción de los elementos del Capital Intelectual.</a:t>
            </a:r>
            <a:endParaRPr lang="es-CO" sz="2000" dirty="0">
              <a:latin typeface="Times New Roman" panose="02020603050405020304" pitchFamily="18" charset="0"/>
              <a:cs typeface="Times New Roman" panose="02020603050405020304" pitchFamily="18" charset="0"/>
            </a:endParaRPr>
          </a:p>
          <a:p>
            <a:pPr algn="just">
              <a:lnSpc>
                <a:spcPct val="115000"/>
              </a:lnSpc>
              <a:spcAft>
                <a:spcPts val="0"/>
              </a:spcAft>
            </a:pPr>
            <a:endParaRPr lang="es-C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9450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MEDICIÓN DEL CAPITAL HUMANO</a:t>
            </a:r>
            <a:endParaRPr lang="es-ES" sz="2800" dirty="0">
              <a:solidFill>
                <a:schemeClr val="bg1">
                  <a:lumMod val="95000"/>
                </a:schemeClr>
              </a:solidFill>
              <a:latin typeface="Times New Roman" pitchFamily="18" charset="0"/>
              <a:cs typeface="Times New Roman" pitchFamily="18" charset="0"/>
            </a:endParaRPr>
          </a:p>
        </p:txBody>
      </p:sp>
      <p:sp>
        <p:nvSpPr>
          <p:cNvPr id="3" name="Rectángulo 2"/>
          <p:cNvSpPr/>
          <p:nvPr/>
        </p:nvSpPr>
        <p:spPr>
          <a:xfrm>
            <a:off x="287524" y="1810464"/>
            <a:ext cx="8568952" cy="5047536"/>
          </a:xfrm>
          <a:prstGeom prst="rect">
            <a:avLst/>
          </a:prstGeom>
        </p:spPr>
        <p:txBody>
          <a:bodyPr wrap="square">
            <a:spAutoFit/>
          </a:bodyPr>
          <a:lstStyle/>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La compañía hace énfasis sólo en el indicador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Evaluación del Desempeño</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para el cual se lleva un control del cumplimiento de las metas por áreas, y se controlan de acuerdo a un cierto número de informes generados por empleado. Esta  está dirigida a los jefes de área.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No se realiza ningún tipo de medición que considere variables como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capacitación del personal, estabilidad laboral, índice de ausentismo, accidentalidad laboral,</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 ni ninguna otra relacionada con el capital humano.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0"/>
              </a:spcAft>
            </a:pPr>
            <a:r>
              <a:rPr lang="es-CO" sz="2000" dirty="0" smtClean="0">
                <a:latin typeface="Times New Roman" panose="02020603050405020304" pitchFamily="18" charset="0"/>
                <a:ea typeface="Times New Roman" panose="02020603050405020304" pitchFamily="18" charset="0"/>
                <a:cs typeface="Times New Roman" panose="02020603050405020304" pitchFamily="18" charset="0"/>
              </a:rPr>
              <a:t>No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se tiene implementados mecanismos de medición para algunos intangibles que generalmente son multiplicadores del valor económico de la empresa, especialmente en esta organización, cuya base es el talento humano, como lo son la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participación de los trabajadores en las decisiones de innovación y la satisfacción laboral. </a:t>
            </a:r>
          </a:p>
        </p:txBody>
      </p:sp>
    </p:spTree>
    <p:extLst>
      <p:ext uri="{BB962C8B-B14F-4D97-AF65-F5344CB8AC3E}">
        <p14:creationId xmlns:p14="http://schemas.microsoft.com/office/powerpoint/2010/main" val="1661263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MEDICIÓN DEL CAPITAL ESTRUCTURAL</a:t>
            </a:r>
            <a:endParaRPr lang="es-ES" sz="2800" dirty="0">
              <a:solidFill>
                <a:schemeClr val="bg1">
                  <a:lumMod val="95000"/>
                </a:schemeClr>
              </a:solidFill>
              <a:latin typeface="Times New Roman" pitchFamily="18" charset="0"/>
              <a:cs typeface="Times New Roman" pitchFamily="18" charset="0"/>
            </a:endParaRPr>
          </a:p>
        </p:txBody>
      </p:sp>
      <p:sp>
        <p:nvSpPr>
          <p:cNvPr id="3" name="Rectángulo 2"/>
          <p:cNvSpPr/>
          <p:nvPr/>
        </p:nvSpPr>
        <p:spPr>
          <a:xfrm>
            <a:off x="390364" y="1844824"/>
            <a:ext cx="8363272" cy="4870564"/>
          </a:xfrm>
          <a:prstGeom prst="rect">
            <a:avLst/>
          </a:prstGeom>
        </p:spPr>
        <p:txBody>
          <a:bodyPr wrap="square">
            <a:spAutoFit/>
          </a:bodyPr>
          <a:lstStyle/>
          <a:p>
            <a:pPr algn="just">
              <a:lnSpc>
                <a:spcPct val="115000"/>
              </a:lnSpc>
              <a:spcAft>
                <a:spcPts val="0"/>
              </a:spcAft>
            </a:pPr>
            <a:r>
              <a:rPr lang="es-CO" dirty="0" smtClean="0">
                <a:latin typeface="Times New Roman" panose="02020603050405020304" pitchFamily="18" charset="0"/>
                <a:ea typeface="Times New Roman" panose="02020603050405020304" pitchFamily="18" charset="0"/>
                <a:cs typeface="Times New Roman" panose="02020603050405020304" pitchFamily="18" charset="0"/>
              </a:rPr>
              <a:t>	La </a:t>
            </a:r>
            <a:r>
              <a:rPr lang="es-CO" dirty="0">
                <a:latin typeface="Times New Roman" panose="02020603050405020304" pitchFamily="18" charset="0"/>
                <a:ea typeface="Times New Roman" panose="02020603050405020304" pitchFamily="18" charset="0"/>
                <a:cs typeface="Times New Roman" panose="02020603050405020304" pitchFamily="18" charset="0"/>
              </a:rPr>
              <a:t>empresa realiza seguimiento sobre una única variable, los </a:t>
            </a:r>
            <a:r>
              <a:rPr lang="es-CO" b="1" dirty="0">
                <a:latin typeface="Times New Roman" panose="02020603050405020304" pitchFamily="18" charset="0"/>
                <a:ea typeface="Times New Roman" panose="02020603050405020304" pitchFamily="18" charset="0"/>
                <a:cs typeface="Times New Roman" panose="02020603050405020304" pitchFamily="18" charset="0"/>
              </a:rPr>
              <a:t>nuevos procesos desarrollados en el año</a:t>
            </a:r>
            <a:r>
              <a:rPr lang="es-CO" dirty="0">
                <a:latin typeface="Times New Roman" panose="02020603050405020304" pitchFamily="18" charset="0"/>
                <a:ea typeface="Times New Roman" panose="02020603050405020304" pitchFamily="18" charset="0"/>
                <a:cs typeface="Times New Roman" panose="02020603050405020304" pitchFamily="18" charset="0"/>
              </a:rPr>
              <a:t>, se presenta como dato el número de estos nuevos procesos a la junta directiva celebrada en marzo de cada año, con el fin de dar a conocer la labor de la gerencia. </a:t>
            </a:r>
            <a:endParaRPr lang="es-CO"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CO" dirty="0">
                <a:latin typeface="Times New Roman" panose="02020603050405020304" pitchFamily="18" charset="0"/>
                <a:ea typeface="Times New Roman" panose="02020603050405020304" pitchFamily="18" charset="0"/>
                <a:cs typeface="Times New Roman" panose="02020603050405020304" pitchFamily="18" charset="0"/>
              </a:rPr>
              <a:t> </a:t>
            </a:r>
            <a:endParaRPr lang="es-CO"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CO" dirty="0">
                <a:latin typeface="Times New Roman" panose="02020603050405020304" pitchFamily="18" charset="0"/>
                <a:ea typeface="Times New Roman" panose="02020603050405020304" pitchFamily="18" charset="0"/>
                <a:cs typeface="Times New Roman" panose="02020603050405020304" pitchFamily="18" charset="0"/>
              </a:rPr>
              <a:t>También se le da importancia a la </a:t>
            </a:r>
            <a:r>
              <a:rPr lang="es-CO" b="1" dirty="0">
                <a:latin typeface="Times New Roman" panose="02020603050405020304" pitchFamily="18" charset="0"/>
                <a:ea typeface="Times New Roman" panose="02020603050405020304" pitchFamily="18" charset="0"/>
                <a:cs typeface="Times New Roman" panose="02020603050405020304" pitchFamily="18" charset="0"/>
              </a:rPr>
              <a:t>divulgación y promoción del portafolio de servicios </a:t>
            </a:r>
            <a:r>
              <a:rPr lang="es-CO" dirty="0">
                <a:latin typeface="Times New Roman" panose="02020603050405020304" pitchFamily="18" charset="0"/>
                <a:ea typeface="Times New Roman" panose="02020603050405020304" pitchFamily="18" charset="0"/>
                <a:cs typeface="Times New Roman" panose="02020603050405020304" pitchFamily="18" charset="0"/>
              </a:rPr>
              <a:t>a través de la publicidad, y se evidencia una orientación hacia el mercado, sin embargo no se da seguimiento a la </a:t>
            </a:r>
            <a:r>
              <a:rPr lang="es-CO" b="1" dirty="0">
                <a:latin typeface="Times New Roman" panose="02020603050405020304" pitchFamily="18" charset="0"/>
                <a:ea typeface="Times New Roman" panose="02020603050405020304" pitchFamily="18" charset="0"/>
                <a:cs typeface="Times New Roman" panose="02020603050405020304" pitchFamily="18" charset="0"/>
              </a:rPr>
              <a:t>inversión realizada en publicidad </a:t>
            </a:r>
            <a:r>
              <a:rPr lang="es-CO" dirty="0">
                <a:latin typeface="Times New Roman" panose="02020603050405020304" pitchFamily="18" charset="0"/>
                <a:ea typeface="Times New Roman" panose="02020603050405020304" pitchFamily="18" charset="0"/>
                <a:cs typeface="Times New Roman" panose="02020603050405020304" pitchFamily="18" charset="0"/>
              </a:rPr>
              <a:t>ni a los posibles beneficios generados por esta.</a:t>
            </a:r>
            <a:endParaRPr lang="es-CO"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CO" dirty="0">
                <a:latin typeface="Times New Roman" panose="02020603050405020304" pitchFamily="18" charset="0"/>
                <a:ea typeface="Times New Roman" panose="02020603050405020304" pitchFamily="18" charset="0"/>
                <a:cs typeface="Times New Roman" panose="02020603050405020304" pitchFamily="18" charset="0"/>
              </a:rPr>
              <a:t> </a:t>
            </a:r>
            <a:endParaRPr lang="es-CO"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CO" dirty="0">
                <a:latin typeface="Times New Roman" panose="02020603050405020304" pitchFamily="18" charset="0"/>
                <a:ea typeface="Times New Roman" panose="02020603050405020304" pitchFamily="18" charset="0"/>
                <a:cs typeface="Times New Roman" panose="02020603050405020304" pitchFamily="18" charset="0"/>
              </a:rPr>
              <a:t>No se utilizan indicadores o estadísticas </a:t>
            </a:r>
            <a:r>
              <a:rPr lang="es-CO" dirty="0" smtClean="0">
                <a:latin typeface="Times New Roman" panose="02020603050405020304" pitchFamily="18" charset="0"/>
                <a:ea typeface="Times New Roman" panose="02020603050405020304" pitchFamily="18" charset="0"/>
                <a:cs typeface="Times New Roman" panose="02020603050405020304" pitchFamily="18" charset="0"/>
              </a:rPr>
              <a:t>variables </a:t>
            </a:r>
            <a:r>
              <a:rPr lang="es-CO" dirty="0">
                <a:latin typeface="Times New Roman" panose="02020603050405020304" pitchFamily="18" charset="0"/>
                <a:ea typeface="Times New Roman" panose="02020603050405020304" pitchFamily="18" charset="0"/>
                <a:cs typeface="Times New Roman" panose="02020603050405020304" pitchFamily="18" charset="0"/>
              </a:rPr>
              <a:t>tales como el </a:t>
            </a:r>
            <a:r>
              <a:rPr lang="es-CO" b="1" dirty="0">
                <a:latin typeface="Times New Roman" panose="02020603050405020304" pitchFamily="18" charset="0"/>
                <a:ea typeface="Times New Roman" panose="02020603050405020304" pitchFamily="18" charset="0"/>
                <a:cs typeface="Times New Roman" panose="02020603050405020304" pitchFamily="18" charset="0"/>
              </a:rPr>
              <a:t>sistema de gestión de calidad, rentabilidad por línea de producto, Investigación, desarrollo e innovación (</a:t>
            </a:r>
            <a:r>
              <a:rPr lang="es-CO" b="1" dirty="0" err="1">
                <a:latin typeface="Times New Roman" panose="02020603050405020304" pitchFamily="18" charset="0"/>
                <a:ea typeface="Times New Roman" panose="02020603050405020304" pitchFamily="18" charset="0"/>
                <a:cs typeface="Times New Roman" panose="02020603050405020304" pitchFamily="18" charset="0"/>
              </a:rPr>
              <a:t>I+D+i</a:t>
            </a:r>
            <a:r>
              <a:rPr lang="es-CO" b="1" dirty="0">
                <a:latin typeface="Times New Roman" panose="02020603050405020304" pitchFamily="18" charset="0"/>
                <a:ea typeface="Times New Roman" panose="02020603050405020304" pitchFamily="18" charset="0"/>
                <a:cs typeface="Times New Roman" panose="02020603050405020304" pitchFamily="18" charset="0"/>
              </a:rPr>
              <a:t>) o desarrollo nuevas </a:t>
            </a:r>
            <a:r>
              <a:rPr lang="es-CO" b="1" dirty="0" err="1">
                <a:latin typeface="Times New Roman" panose="02020603050405020304" pitchFamily="18" charset="0"/>
                <a:ea typeface="Times New Roman" panose="02020603050405020304" pitchFamily="18" charset="0"/>
                <a:cs typeface="Times New Roman" panose="02020603050405020304" pitchFamily="18" charset="0"/>
              </a:rPr>
              <a:t>TICs</a:t>
            </a:r>
            <a:r>
              <a:rPr lang="es-CO" b="1" dirty="0">
                <a:latin typeface="Times New Roman" panose="02020603050405020304" pitchFamily="18" charset="0"/>
                <a:ea typeface="Times New Roman" panose="02020603050405020304" pitchFamily="18" charset="0"/>
                <a:cs typeface="Times New Roman" panose="02020603050405020304" pitchFamily="18" charset="0"/>
              </a:rPr>
              <a:t> implementadas en la entidad</a:t>
            </a:r>
            <a:r>
              <a:rPr lang="es-CO" dirty="0">
                <a:latin typeface="Times New Roman" panose="02020603050405020304" pitchFamily="18" charset="0"/>
                <a:ea typeface="Times New Roman" panose="02020603050405020304" pitchFamily="18" charset="0"/>
                <a:cs typeface="Times New Roman" panose="02020603050405020304" pitchFamily="18" charset="0"/>
              </a:rPr>
              <a:t>. Dichas variables son objeto de decisiones gerenciales, pero no cuentan con un indicador que permita un seguimiento a su comportamiento económico</a:t>
            </a:r>
            <a:r>
              <a:rPr lang="es-CO"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es-CO" sz="14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359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188640"/>
            <a:ext cx="8229600" cy="1143000"/>
          </a:xfrm>
        </p:spPr>
        <p:txBody>
          <a:bodyPr/>
          <a:lstStyle/>
          <a:p>
            <a:pPr algn="r"/>
            <a:r>
              <a:rPr lang="es-CO" sz="2800" dirty="0" smtClean="0">
                <a:solidFill>
                  <a:schemeClr val="bg1">
                    <a:lumMod val="95000"/>
                  </a:schemeClr>
                </a:solidFill>
                <a:latin typeface="Times New Roman" pitchFamily="18" charset="0"/>
                <a:cs typeface="Times New Roman" pitchFamily="18" charset="0"/>
              </a:rPr>
              <a:t>MEDICIÓN DEL CAPITAL RELACIONAL</a:t>
            </a:r>
            <a:endParaRPr lang="es-ES" sz="2800" dirty="0">
              <a:solidFill>
                <a:schemeClr val="bg1">
                  <a:lumMod val="95000"/>
                </a:schemeClr>
              </a:solidFill>
              <a:latin typeface="Times New Roman" pitchFamily="18" charset="0"/>
              <a:cs typeface="Times New Roman" pitchFamily="18" charset="0"/>
            </a:endParaRPr>
          </a:p>
        </p:txBody>
      </p:sp>
      <p:sp>
        <p:nvSpPr>
          <p:cNvPr id="3" name="Rectángulo 2"/>
          <p:cNvSpPr/>
          <p:nvPr/>
        </p:nvSpPr>
        <p:spPr>
          <a:xfrm>
            <a:off x="719572" y="2060848"/>
            <a:ext cx="7704856" cy="3985706"/>
          </a:xfrm>
          <a:prstGeom prst="rect">
            <a:avLst/>
          </a:prstGeom>
        </p:spPr>
        <p:txBody>
          <a:bodyPr wrap="square">
            <a:spAutoFit/>
          </a:bodyPr>
          <a:lstStyle/>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Aunque es el elemento de mayor importancia a nivel de gestión, según lo afirma la gerencia de la empresa, no se evidencia la existencia de ninguna herramienta de medición, con excepción de la estadística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“nuevos clientes”,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la cual permite a la gerencia controlar el crecimiento de la compañía y su participación en el mercado. </a:t>
            </a:r>
          </a:p>
          <a:p>
            <a:pPr algn="just">
              <a:lnSpc>
                <a:spcPct val="115000"/>
              </a:lnSpc>
              <a:spcAft>
                <a:spcPts val="0"/>
              </a:spcAft>
            </a:pPr>
            <a:r>
              <a:rPr lang="es-CO" sz="20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0"/>
              </a:spcAft>
            </a:pPr>
            <a:r>
              <a:rPr lang="es-CO" sz="2000" dirty="0" smtClean="0">
                <a:latin typeface="Times New Roman" panose="02020603050405020304" pitchFamily="18" charset="0"/>
                <a:ea typeface="Times New Roman" panose="02020603050405020304" pitchFamily="18" charset="0"/>
                <a:cs typeface="Times New Roman" panose="02020603050405020304" pitchFamily="18" charset="0"/>
              </a:rPr>
              <a:t>No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se tiene ninguna herramienta que permita hacer una “auditoría” a otras variables igualmente importantes, como lo son </a:t>
            </a:r>
            <a:r>
              <a:rPr lang="es-CO" sz="2000" b="1" dirty="0">
                <a:latin typeface="Times New Roman" panose="02020603050405020304" pitchFamily="18" charset="0"/>
                <a:ea typeface="Times New Roman" panose="02020603050405020304" pitchFamily="18" charset="0"/>
                <a:cs typeface="Times New Roman" panose="02020603050405020304" pitchFamily="18" charset="0"/>
              </a:rPr>
              <a:t>el nivel de satisfacción de los clientes actuales, el estado de la cartera de clientes más antiguos, el número de clientes perdidos, la rentabilidad por cliente, </a:t>
            </a:r>
            <a:r>
              <a:rPr lang="es-CO" sz="2000" dirty="0">
                <a:latin typeface="Times New Roman" panose="02020603050405020304" pitchFamily="18" charset="0"/>
                <a:ea typeface="Times New Roman" panose="02020603050405020304" pitchFamily="18" charset="0"/>
                <a:cs typeface="Times New Roman" panose="02020603050405020304" pitchFamily="18" charset="0"/>
              </a:rPr>
              <a:t>entre otros.</a:t>
            </a:r>
            <a:endParaRPr lang="es-CO"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104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274639"/>
            <a:ext cx="7901014" cy="1143000"/>
          </a:xfrm>
        </p:spPr>
        <p:txBody>
          <a:bodyPr/>
          <a:lstStyle/>
          <a:p>
            <a:r>
              <a:rPr lang="es-CO" sz="3600" dirty="0" smtClean="0">
                <a:solidFill>
                  <a:schemeClr val="bg1">
                    <a:lumMod val="95000"/>
                  </a:schemeClr>
                </a:solidFill>
                <a:latin typeface="Times New Roman" pitchFamily="18" charset="0"/>
                <a:cs typeface="Times New Roman" pitchFamily="18" charset="0"/>
              </a:rPr>
              <a:t>CONCLUSIONES</a:t>
            </a:r>
            <a:endParaRPr lang="es-ES" sz="3600" dirty="0">
              <a:solidFill>
                <a:schemeClr val="bg1">
                  <a:lumMod val="95000"/>
                </a:schemeClr>
              </a:solidFill>
              <a:latin typeface="Times New Roman" pitchFamily="18" charset="0"/>
              <a:cs typeface="Times New Roman" pitchFamily="18" charset="0"/>
            </a:endParaRPr>
          </a:p>
        </p:txBody>
      </p:sp>
      <p:sp>
        <p:nvSpPr>
          <p:cNvPr id="9" name="2 Marcador de contenido"/>
          <p:cNvSpPr>
            <a:spLocks noGrp="1"/>
          </p:cNvSpPr>
          <p:nvPr>
            <p:ph idx="1"/>
          </p:nvPr>
        </p:nvSpPr>
        <p:spPr>
          <a:xfrm>
            <a:off x="457200" y="1785927"/>
            <a:ext cx="8229600" cy="4714907"/>
          </a:xfrm>
        </p:spPr>
        <p:txBody>
          <a:bodyPr/>
          <a:lstStyle/>
          <a:p>
            <a:pPr lvl="0" algn="just"/>
            <a:r>
              <a:rPr lang="es-CO" sz="2000" dirty="0" smtClean="0">
                <a:latin typeface="Times New Roman" panose="02020603050405020304" pitchFamily="18" charset="0"/>
                <a:cs typeface="Times New Roman" panose="02020603050405020304" pitchFamily="18" charset="0"/>
              </a:rPr>
              <a:t>       En </a:t>
            </a:r>
            <a:r>
              <a:rPr lang="es-CO" sz="2000" dirty="0">
                <a:latin typeface="Times New Roman" panose="02020603050405020304" pitchFamily="18" charset="0"/>
                <a:cs typeface="Times New Roman" panose="02020603050405020304" pitchFamily="18" charset="0"/>
              </a:rPr>
              <a:t>el trabajo de campo se pudo evidenciar que aunque la empresa posee activos intangibles y ventajas competitivas derivadas de estos activos, no se implementan herramientas para su gestión y control.</a:t>
            </a:r>
          </a:p>
          <a:p>
            <a:pPr marL="0" indent="0" algn="just">
              <a:buNone/>
            </a:pPr>
            <a:endParaRPr lang="es-CO" sz="2000" dirty="0">
              <a:latin typeface="Times New Roman" panose="02020603050405020304" pitchFamily="18" charset="0"/>
              <a:cs typeface="Times New Roman" panose="02020603050405020304" pitchFamily="18" charset="0"/>
            </a:endParaRPr>
          </a:p>
          <a:p>
            <a:pPr lvl="0" algn="just"/>
            <a:r>
              <a:rPr lang="es-CO" sz="2000" dirty="0">
                <a:latin typeface="Times New Roman" panose="02020603050405020304" pitchFamily="18" charset="0"/>
                <a:cs typeface="Times New Roman" panose="02020603050405020304" pitchFamily="18" charset="0"/>
              </a:rPr>
              <a:t>Se tiene un desconocimiento generalizado de la existencia de metodologías de medición de activos intangibles y a pesar de que se considera que el capital intelectual es de alta importancia para su desarrollo y se reconoce como generador de ventajas competitivas, la gerencia no va más allá en la identificación, medición y seguimiento de dichos recursos y por ende no hay una gestión eficiente sobre ellos. Es de suma importancia que esto cambie, ya que las metodologías de medición como herramienta administrativa y contable pueden lograr muchos beneficios en el desarrollo de las actividades y en última instancia en la generación de valor para la organización</a:t>
            </a:r>
            <a:r>
              <a:rPr lang="es-CO" sz="2000" dirty="0" smtClean="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CONCLUSIONES</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457200" y="1785927"/>
            <a:ext cx="8229600" cy="4340237"/>
          </a:xfrm>
        </p:spPr>
        <p:txBody>
          <a:bodyPr/>
          <a:lstStyle/>
          <a:p>
            <a:pPr algn="just">
              <a:buNone/>
            </a:pPr>
            <a:r>
              <a:rPr lang="es-ES" sz="2000" b="1" dirty="0" smtClean="0">
                <a:latin typeface="Times New Roman" pitchFamily="18" charset="0"/>
                <a:cs typeface="Times New Roman" pitchFamily="18" charset="0"/>
              </a:rPr>
              <a:t> </a:t>
            </a:r>
            <a:endParaRPr lang="es-ES" sz="2000" dirty="0" smtClean="0">
              <a:latin typeface="Times New Roman" pitchFamily="18" charset="0"/>
              <a:cs typeface="Times New Roman" pitchFamily="18" charset="0"/>
            </a:endParaRPr>
          </a:p>
          <a:p>
            <a:pPr algn="just"/>
            <a:r>
              <a:rPr lang="es-CO" sz="2000" dirty="0" smtClean="0">
                <a:latin typeface="Times New Roman" pitchFamily="18" charset="0"/>
                <a:cs typeface="Times New Roman" pitchFamily="18" charset="0"/>
              </a:rPr>
              <a:t>La </a:t>
            </a:r>
            <a:r>
              <a:rPr lang="es-CO" sz="2000" dirty="0">
                <a:latin typeface="Times New Roman" panose="02020603050405020304" pitchFamily="18" charset="0"/>
                <a:cs typeface="Times New Roman" panose="02020603050405020304" pitchFamily="18" charset="0"/>
              </a:rPr>
              <a:t>empresa presta una mayor atención a la gestión de su </a:t>
            </a:r>
            <a:r>
              <a:rPr lang="es-CO" sz="2000" i="1" dirty="0">
                <a:latin typeface="Times New Roman" panose="02020603050405020304" pitchFamily="18" charset="0"/>
                <a:cs typeface="Times New Roman" panose="02020603050405020304" pitchFamily="18" charset="0"/>
              </a:rPr>
              <a:t>Capital Relacional</a:t>
            </a:r>
            <a:r>
              <a:rPr lang="es-CO" sz="2000" dirty="0">
                <a:latin typeface="Times New Roman" panose="02020603050405020304" pitchFamily="18" charset="0"/>
                <a:cs typeface="Times New Roman" panose="02020603050405020304" pitchFamily="18" charset="0"/>
              </a:rPr>
              <a:t>, por encima de los demás elementos, contrario a lo que se pensaba encontrar, ya que al ser una empresa de servicios profesionales, dada su gran preponderancia de </a:t>
            </a:r>
            <a:r>
              <a:rPr lang="es-CO" sz="2000" i="1" dirty="0">
                <a:latin typeface="Times New Roman" panose="02020603050405020304" pitchFamily="18" charset="0"/>
                <a:cs typeface="Times New Roman" panose="02020603050405020304" pitchFamily="18" charset="0"/>
              </a:rPr>
              <a:t>Capital Humano, </a:t>
            </a:r>
            <a:r>
              <a:rPr lang="es-CO" sz="2000" dirty="0">
                <a:latin typeface="Times New Roman" panose="02020603050405020304" pitchFamily="18" charset="0"/>
                <a:cs typeface="Times New Roman" panose="02020603050405020304" pitchFamily="18" charset="0"/>
              </a:rPr>
              <a:t>en un inicio se pensó que el énfasis de la compañía sería en este elemento. </a:t>
            </a:r>
          </a:p>
          <a:p>
            <a:pPr marL="0" indent="0" algn="just">
              <a:buNone/>
            </a:pPr>
            <a:endParaRPr lang="es-CO" sz="2000" dirty="0">
              <a:latin typeface="Times New Roman" panose="02020603050405020304" pitchFamily="18" charset="0"/>
              <a:cs typeface="Times New Roman" panose="02020603050405020304" pitchFamily="18" charset="0"/>
            </a:endParaRPr>
          </a:p>
          <a:p>
            <a:pPr algn="just"/>
            <a:r>
              <a:rPr lang="es-CO" sz="2000" dirty="0">
                <a:latin typeface="Times New Roman" panose="02020603050405020304" pitchFamily="18" charset="0"/>
                <a:cs typeface="Times New Roman" panose="02020603050405020304" pitchFamily="18" charset="0"/>
              </a:rPr>
              <a:t>Sin embargo el hecho de centrarse en el </a:t>
            </a:r>
            <a:r>
              <a:rPr lang="es-CO" sz="2000" i="1" dirty="0">
                <a:latin typeface="Times New Roman" panose="02020603050405020304" pitchFamily="18" charset="0"/>
                <a:cs typeface="Times New Roman" panose="02020603050405020304" pitchFamily="18" charset="0"/>
              </a:rPr>
              <a:t>Capital Relacional</a:t>
            </a:r>
            <a:r>
              <a:rPr lang="es-CO" sz="2000" dirty="0">
                <a:latin typeface="Times New Roman" panose="02020603050405020304" pitchFamily="18" charset="0"/>
                <a:cs typeface="Times New Roman" panose="02020603050405020304" pitchFamily="18" charset="0"/>
              </a:rPr>
              <a:t>, se explica debido a que las relaciones de la empresa con sus aliados estratégicos, clientes, proveedores y los agentes sociales, representan el núcleo del negocio, razón por la cual la compañía centra sus esfuerzos en la gestión de los elementos del capital intelectual tendientes a fortalecer sus relaciones.</a:t>
            </a:r>
          </a:p>
          <a:p>
            <a:pPr algn="just"/>
            <a:endParaRPr lang="es-CO" sz="2000" dirty="0">
              <a:latin typeface="Times New Roman" panose="02020603050405020304" pitchFamily="18" charset="0"/>
              <a:cs typeface="Times New Roman" panose="02020603050405020304" pitchFamily="18" charset="0"/>
            </a:endParaRPr>
          </a:p>
          <a:p>
            <a:pPr algn="just"/>
            <a:endParaRPr lang="es-CO" sz="2000" dirty="0">
              <a:latin typeface="Times New Roman" panose="02020603050405020304" pitchFamily="18" charset="0"/>
              <a:cs typeface="Times New Roman" panose="02020603050405020304" pitchFamily="18" charset="0"/>
            </a:endParaRPr>
          </a:p>
          <a:p>
            <a:pPr algn="just"/>
            <a:endParaRPr lang="es-ES" sz="2000" dirty="0">
              <a:latin typeface="Times New Roman" pitchFamily="18" charset="0"/>
              <a:cs typeface="Times New Roman" pitchFamily="18" charset="0"/>
            </a:endParaRPr>
          </a:p>
          <a:p>
            <a:pPr algn="just">
              <a:buNone/>
            </a:pPr>
            <a:endParaRPr lang="es-E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CONCLUSIONES</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570384" y="1844824"/>
            <a:ext cx="8003232" cy="4340237"/>
          </a:xfrm>
        </p:spPr>
        <p:txBody>
          <a:bodyPr/>
          <a:lstStyle/>
          <a:p>
            <a:pPr algn="just">
              <a:buNone/>
            </a:pPr>
            <a:r>
              <a:rPr lang="es-ES" sz="2000" b="1" dirty="0" smtClean="0">
                <a:latin typeface="Times New Roman" pitchFamily="18" charset="0"/>
                <a:cs typeface="Times New Roman" pitchFamily="18" charset="0"/>
              </a:rPr>
              <a:t> </a:t>
            </a:r>
          </a:p>
          <a:p>
            <a:pPr lvl="0" algn="just"/>
            <a:r>
              <a:rPr lang="es-CO" sz="2000" dirty="0" smtClean="0">
                <a:latin typeface="Times New Roman" panose="02020603050405020304" pitchFamily="18" charset="0"/>
                <a:cs typeface="Times New Roman" panose="02020603050405020304" pitchFamily="18" charset="0"/>
              </a:rPr>
              <a:t>La </a:t>
            </a:r>
            <a:r>
              <a:rPr lang="es-CO" sz="2000" dirty="0">
                <a:latin typeface="Times New Roman" panose="02020603050405020304" pitchFamily="18" charset="0"/>
                <a:cs typeface="Times New Roman" panose="02020603050405020304" pitchFamily="18" charset="0"/>
              </a:rPr>
              <a:t>medición del capital intelectual se hace cada vez más necesaria, para la generación de información más razonable para la toma de decisiones, para ejercer control sobre él y poder gestionarlo. Sin embargo la ruta para su medición no ha dado los frutos esperados, pues se ha logrado brindar herramientas de control, pero no de medición. Para futuras investigaciones puede resultar interesante y necesario la delimitación de los elementos del capital intelectual, es decir, el Capital Humano, Capital Estructural y el Capital Relacional, puesto que se evidencia la necesidad de crear más teoría en torno al tema y profundizar en cada uno de estos elementos, en los cuales cada empresa es un caso particular. Al mismo tiempo la escasa difusión del conocimiento es una gran limitante, pues muy pocas empresas cuentan con una cultura de administración de sus activos intangibles.</a:t>
            </a:r>
          </a:p>
          <a:p>
            <a:pPr algn="just"/>
            <a:endParaRPr lang="es-ES" sz="2000" dirty="0" smtClean="0">
              <a:latin typeface="Times New Roman" pitchFamily="18" charset="0"/>
              <a:cs typeface="Times New Roman" pitchFamily="18" charset="0"/>
            </a:endParaRPr>
          </a:p>
          <a:p>
            <a:pPr algn="just">
              <a:buNone/>
            </a:pPr>
            <a:endParaRPr lang="es-CO" sz="2000" dirty="0" smtClean="0">
              <a:latin typeface="Times New Roman" pitchFamily="18" charset="0"/>
              <a:cs typeface="Times New Roman" pitchFamily="18" charset="0"/>
            </a:endParaRPr>
          </a:p>
          <a:p>
            <a:pPr algn="just"/>
            <a:endParaRPr lang="es-E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201924" y="1633516"/>
            <a:ext cx="6948264" cy="1944216"/>
          </a:xfrm>
        </p:spPr>
        <p:txBody>
          <a:bodyPr/>
          <a:lstStyle/>
          <a:p>
            <a:pPr algn="ctr">
              <a:buNone/>
            </a:pPr>
            <a:endParaRPr lang="es-ES" sz="4400" b="1" dirty="0" smtClean="0">
              <a:latin typeface="Times New Roman" pitchFamily="18" charset="0"/>
              <a:cs typeface="Times New Roman" pitchFamily="18" charset="0"/>
            </a:endParaRPr>
          </a:p>
          <a:p>
            <a:pPr algn="ctr">
              <a:buNone/>
            </a:pPr>
            <a:r>
              <a:rPr lang="es-ES" sz="4400" b="1" dirty="0" smtClean="0">
                <a:latin typeface="Times New Roman" pitchFamily="18" charset="0"/>
                <a:cs typeface="Times New Roman" pitchFamily="18" charset="0"/>
              </a:rPr>
              <a:t>GRACIAS</a:t>
            </a:r>
          </a:p>
          <a:p>
            <a:pPr algn="just">
              <a:buNone/>
            </a:pPr>
            <a:endParaRPr lang="es-CO" sz="3600" b="1" dirty="0" smtClean="0">
              <a:latin typeface="Times New Roman" pitchFamily="18" charset="0"/>
              <a:cs typeface="Times New Roman" pitchFamily="18" charset="0"/>
            </a:endParaRPr>
          </a:p>
          <a:p>
            <a:pPr algn="just">
              <a:buNone/>
            </a:pPr>
            <a:endParaRPr lang="es-ES" sz="3600" b="1" dirty="0" smtClean="0">
              <a:latin typeface="Times New Roman" pitchFamily="18" charset="0"/>
              <a:cs typeface="Times New Roman" pitchFamily="18" charset="0"/>
            </a:endParaRPr>
          </a:p>
          <a:p>
            <a:pPr algn="just">
              <a:buNone/>
            </a:pPr>
            <a:endParaRPr lang="es-CO" sz="3600" b="1" dirty="0" smtClean="0">
              <a:latin typeface="Times New Roman" pitchFamily="18" charset="0"/>
              <a:cs typeface="Times New Roman" pitchFamily="18" charset="0"/>
            </a:endParaRPr>
          </a:p>
          <a:p>
            <a:pPr algn="just">
              <a:buNone/>
            </a:pPr>
            <a:endParaRPr lang="es-ES" sz="2800" dirty="0" smtClean="0">
              <a:latin typeface="Times New Roman" pitchFamily="18" charset="0"/>
              <a:cs typeface="Times New Roman" pitchFamily="18" charset="0"/>
            </a:endParaRPr>
          </a:p>
          <a:p>
            <a:pPr algn="just"/>
            <a:endParaRPr lang="es-CO" sz="2400" dirty="0" smtClean="0">
              <a:latin typeface="Times New Roman" pitchFamily="18" charset="0"/>
              <a:cs typeface="Times New Roman" pitchFamily="18" charset="0"/>
            </a:endParaRPr>
          </a:p>
          <a:p>
            <a:pPr algn="just"/>
            <a:endParaRPr lang="es-ES" sz="2400" dirty="0">
              <a:latin typeface="Times New Roman" pitchFamily="18" charset="0"/>
              <a:cs typeface="Times New Roman" pitchFamily="18" charset="0"/>
            </a:endParaRPr>
          </a:p>
        </p:txBody>
      </p:sp>
      <p:sp>
        <p:nvSpPr>
          <p:cNvPr id="5" name="1 Título"/>
          <p:cNvSpPr>
            <a:spLocks noGrp="1"/>
          </p:cNvSpPr>
          <p:nvPr>
            <p:ph type="title"/>
          </p:nvPr>
        </p:nvSpPr>
        <p:spPr>
          <a:xfrm>
            <a:off x="1678125" y="116632"/>
            <a:ext cx="7115196" cy="1080120"/>
          </a:xfrm>
        </p:spPr>
        <p:txBody>
          <a:bodyPr/>
          <a:lstStyle/>
          <a:p>
            <a:r>
              <a:rPr lang="es-CO" sz="2000" dirty="0">
                <a:solidFill>
                  <a:schemeClr val="bg1"/>
                </a:solidFill>
              </a:rPr>
              <a:t>LAS VARIABLES DE MEDICIÓN DEL CAPITAL INTELECTUAL EN UNA EMPRESA DE SERVICIOS PROFESIONALES EN MÉXICO</a:t>
            </a:r>
            <a:endParaRPr lang="es-ES" sz="2000" dirty="0">
              <a:solidFill>
                <a:schemeClr val="bg1"/>
              </a:solidFill>
              <a:latin typeface="Times New Roman" pitchFamily="18" charset="0"/>
              <a:cs typeface="Times New Roman" pitchFamily="18" charset="0"/>
            </a:endParaRPr>
          </a:p>
        </p:txBody>
      </p:sp>
      <p:sp>
        <p:nvSpPr>
          <p:cNvPr id="4" name="2 Subtítulo"/>
          <p:cNvSpPr txBox="1">
            <a:spLocks/>
          </p:cNvSpPr>
          <p:nvPr/>
        </p:nvSpPr>
        <p:spPr bwMode="auto">
          <a:xfrm>
            <a:off x="1475656" y="4005064"/>
            <a:ext cx="6400800" cy="1457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None/>
            </a:pPr>
            <a:r>
              <a:rPr lang="es-ES" sz="1800" b="1" kern="0" dirty="0" smtClean="0">
                <a:latin typeface="Times New Roman" pitchFamily="18" charset="0"/>
                <a:cs typeface="Times New Roman" pitchFamily="18" charset="0"/>
              </a:rPr>
              <a:t>SARA CRISTINA BUSTAMANATE OSORIO</a:t>
            </a:r>
          </a:p>
          <a:p>
            <a:pPr marL="0" indent="0" algn="ctr">
              <a:buNone/>
            </a:pPr>
            <a:r>
              <a:rPr lang="es-ES" sz="1800" b="1" kern="0" dirty="0" smtClean="0">
                <a:latin typeface="Times New Roman" pitchFamily="18" charset="0"/>
                <a:cs typeface="Times New Roman" pitchFamily="18" charset="0"/>
              </a:rPr>
              <a:t>Universidad de Antioquia</a:t>
            </a:r>
          </a:p>
          <a:p>
            <a:pPr marL="0" indent="0" algn="ctr">
              <a:buNone/>
            </a:pPr>
            <a:r>
              <a:rPr lang="es-ES" sz="1600" kern="0" dirty="0" smtClean="0">
                <a:latin typeface="Times New Roman" pitchFamily="18" charset="0"/>
                <a:cs typeface="Times New Roman" pitchFamily="18" charset="0"/>
              </a:rPr>
              <a:t>sara-bustamante@outlook.com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bg1">
                    <a:lumMod val="95000"/>
                  </a:schemeClr>
                </a:solidFill>
                <a:latin typeface="Times New Roman" pitchFamily="18" charset="0"/>
                <a:cs typeface="Times New Roman" pitchFamily="18" charset="0"/>
              </a:rPr>
              <a:t>JUSTIFICACIÓN</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1043608" y="2348880"/>
            <a:ext cx="7272808" cy="3384376"/>
          </a:xfrm>
        </p:spPr>
        <p:txBody>
          <a:bodyPr/>
          <a:lstStyle/>
          <a:p>
            <a:pPr marL="0" indent="0" algn="just">
              <a:buNone/>
            </a:pPr>
            <a:r>
              <a:rPr lang="es-MX" sz="2000" dirty="0" smtClean="0">
                <a:latin typeface="Times New Roman" panose="02020603050405020304" pitchFamily="18" charset="0"/>
                <a:cs typeface="Times New Roman" panose="02020603050405020304" pitchFamily="18" charset="0"/>
              </a:rPr>
              <a:t>La </a:t>
            </a:r>
            <a:r>
              <a:rPr lang="es-MX" sz="2000" dirty="0">
                <a:latin typeface="Times New Roman" panose="02020603050405020304" pitchFamily="18" charset="0"/>
                <a:cs typeface="Times New Roman" panose="02020603050405020304" pitchFamily="18" charset="0"/>
              </a:rPr>
              <a:t>gestión </a:t>
            </a:r>
            <a:r>
              <a:rPr lang="es-MX" sz="2000" dirty="0" smtClean="0">
                <a:latin typeface="Times New Roman" panose="02020603050405020304" pitchFamily="18" charset="0"/>
                <a:cs typeface="Times New Roman" panose="02020603050405020304" pitchFamily="18" charset="0"/>
              </a:rPr>
              <a:t>del capital </a:t>
            </a:r>
            <a:r>
              <a:rPr lang="es-MX" sz="2000" dirty="0">
                <a:latin typeface="Times New Roman" panose="02020603050405020304" pitchFamily="18" charset="0"/>
                <a:cs typeface="Times New Roman" panose="02020603050405020304" pitchFamily="18" charset="0"/>
              </a:rPr>
              <a:t>intelectual e</a:t>
            </a:r>
            <a:r>
              <a:rPr lang="es-MX" sz="2000" dirty="0" smtClean="0">
                <a:latin typeface="Times New Roman" panose="02020603050405020304" pitchFamily="18" charset="0"/>
                <a:cs typeface="Times New Roman" panose="02020603050405020304" pitchFamily="18" charset="0"/>
              </a:rPr>
              <a:t>s particularmente relevante para las organizaciones pertenecientes al sector de servicios profesionales, dado el carácter intensivo de los activos intangibles y su condición de generadores de ventajas competitivas en dichas organizaciones. </a:t>
            </a:r>
          </a:p>
          <a:p>
            <a:pPr marL="0" indent="0" algn="just">
              <a:buNone/>
            </a:pPr>
            <a:endParaRPr lang="es-MX" sz="2000" dirty="0">
              <a:latin typeface="Times New Roman" panose="02020603050405020304" pitchFamily="18" charset="0"/>
              <a:cs typeface="Times New Roman" panose="02020603050405020304" pitchFamily="18" charset="0"/>
            </a:endParaRPr>
          </a:p>
          <a:p>
            <a:pPr marL="0" indent="0" algn="just">
              <a:buNone/>
            </a:pPr>
            <a:r>
              <a:rPr lang="es-MX" sz="2000" dirty="0" smtClean="0">
                <a:latin typeface="Times New Roman" panose="02020603050405020304" pitchFamily="18" charset="0"/>
                <a:cs typeface="Times New Roman" panose="02020603050405020304" pitchFamily="18" charset="0"/>
              </a:rPr>
              <a:t>Por esta razón </a:t>
            </a:r>
            <a:r>
              <a:rPr lang="es-CO" sz="2000" dirty="0" smtClean="0">
                <a:latin typeface="Times New Roman" panose="02020603050405020304" pitchFamily="18" charset="0"/>
                <a:cs typeface="Times New Roman" panose="02020603050405020304" pitchFamily="18" charset="0"/>
              </a:rPr>
              <a:t>se </a:t>
            </a:r>
            <a:r>
              <a:rPr lang="es-CO" sz="2000" dirty="0">
                <a:latin typeface="Times New Roman" panose="02020603050405020304" pitchFamily="18" charset="0"/>
                <a:cs typeface="Times New Roman" panose="02020603050405020304" pitchFamily="18" charset="0"/>
              </a:rPr>
              <a:t>hace inminente la necesidad, por una parte, de buscar nuevos desarrollos para crear capital intangible que a su vez cree valor dentro de la organización, a través de la innovación y por otra, la de identificar y capitalizar estos recursos asignándoles un valor económico real a través de su </a:t>
            </a:r>
            <a:r>
              <a:rPr lang="es-CO" sz="2000" dirty="0" smtClean="0">
                <a:latin typeface="Times New Roman" panose="02020603050405020304" pitchFamily="18" charset="0"/>
                <a:cs typeface="Times New Roman" panose="02020603050405020304" pitchFamily="18" charset="0"/>
              </a:rPr>
              <a:t>medición.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FORMULACIÓN</a:t>
            </a:r>
            <a:endParaRPr lang="es-ES" dirty="0">
              <a:solidFill>
                <a:schemeClr val="bg1">
                  <a:lumMod val="95000"/>
                </a:schemeClr>
              </a:solidFill>
              <a:latin typeface="Times New Roman" pitchFamily="18" charset="0"/>
              <a:cs typeface="Times New Roman" pitchFamily="18" charset="0"/>
            </a:endParaRPr>
          </a:p>
        </p:txBody>
      </p:sp>
      <p:sp>
        <p:nvSpPr>
          <p:cNvPr id="5" name="1 Título"/>
          <p:cNvSpPr txBox="1">
            <a:spLocks/>
          </p:cNvSpPr>
          <p:nvPr/>
        </p:nvSpPr>
        <p:spPr bwMode="auto">
          <a:xfrm>
            <a:off x="899592" y="2132856"/>
            <a:ext cx="7488832" cy="38884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lvl="0" algn="just"/>
            <a:r>
              <a:rPr lang="es-CO" sz="2000" b="1" dirty="0">
                <a:latin typeface="Times New Roman" panose="02020603050405020304" pitchFamily="18" charset="0"/>
                <a:cs typeface="Times New Roman" panose="02020603050405020304" pitchFamily="18" charset="0"/>
              </a:rPr>
              <a:t>Formulación </a:t>
            </a:r>
            <a:r>
              <a:rPr lang="es-CO" sz="2000" b="1" dirty="0" smtClean="0">
                <a:latin typeface="Times New Roman" panose="02020603050405020304" pitchFamily="18" charset="0"/>
                <a:cs typeface="Times New Roman" panose="02020603050405020304" pitchFamily="18" charset="0"/>
              </a:rPr>
              <a:t>inicial</a:t>
            </a:r>
          </a:p>
          <a:p>
            <a:pPr lvl="0" algn="just"/>
            <a:endParaRPr lang="es-CO" sz="2000" dirty="0" smtClean="0">
              <a:latin typeface="Times New Roman" panose="02020603050405020304" pitchFamily="18" charset="0"/>
              <a:cs typeface="Times New Roman" panose="02020603050405020304" pitchFamily="18" charset="0"/>
            </a:endParaRPr>
          </a:p>
          <a:p>
            <a:pPr lvl="0" algn="just"/>
            <a:r>
              <a:rPr lang="es-CO" sz="2000" dirty="0" smtClean="0">
                <a:latin typeface="Times New Roman" panose="02020603050405020304" pitchFamily="18" charset="0"/>
                <a:cs typeface="Times New Roman" panose="02020603050405020304" pitchFamily="18" charset="0"/>
              </a:rPr>
              <a:t>¿Cuál </a:t>
            </a:r>
            <a:r>
              <a:rPr lang="es-CO" sz="2000" dirty="0">
                <a:latin typeface="Times New Roman" panose="02020603050405020304" pitchFamily="18" charset="0"/>
                <a:cs typeface="Times New Roman" panose="02020603050405020304" pitchFamily="18" charset="0"/>
              </a:rPr>
              <a:t>alternativa es pertinente para llevar a cabo la medición del capital intelectual, que permita apoyar la gestión de este activo intangible y su adecuada contabilización bajo NIC 38 en las empresas de innovación tecnológica de la ciudad de Medellín</a:t>
            </a:r>
            <a:r>
              <a:rPr lang="es-CO" sz="2000" dirty="0" smtClean="0">
                <a:latin typeface="Times New Roman" panose="02020603050405020304" pitchFamily="18" charset="0"/>
                <a:cs typeface="Times New Roman" panose="02020603050405020304" pitchFamily="18" charset="0"/>
              </a:rPr>
              <a:t>?</a:t>
            </a:r>
          </a:p>
          <a:p>
            <a:pPr algn="just"/>
            <a:endParaRPr lang="es-CO" sz="2000" dirty="0">
              <a:latin typeface="Times New Roman" panose="02020603050405020304" pitchFamily="18" charset="0"/>
              <a:cs typeface="Times New Roman" panose="02020603050405020304" pitchFamily="18" charset="0"/>
            </a:endParaRPr>
          </a:p>
          <a:p>
            <a:pPr algn="just"/>
            <a:r>
              <a:rPr lang="es-CO" sz="2000" b="1" dirty="0">
                <a:latin typeface="Times New Roman" panose="02020603050405020304" pitchFamily="18" charset="0"/>
                <a:cs typeface="Times New Roman" panose="02020603050405020304" pitchFamily="18" charset="0"/>
              </a:rPr>
              <a:t>Formulación </a:t>
            </a:r>
            <a:r>
              <a:rPr lang="es-CO" sz="2000" b="1" dirty="0" smtClean="0">
                <a:latin typeface="Times New Roman" panose="02020603050405020304" pitchFamily="18" charset="0"/>
                <a:cs typeface="Times New Roman" panose="02020603050405020304" pitchFamily="18" charset="0"/>
              </a:rPr>
              <a:t>final</a:t>
            </a:r>
          </a:p>
          <a:p>
            <a:pPr algn="just"/>
            <a:endParaRPr lang="es-CO" sz="2000" b="1" dirty="0">
              <a:latin typeface="Times New Roman" panose="02020603050405020304" pitchFamily="18" charset="0"/>
              <a:cs typeface="Times New Roman" panose="02020603050405020304" pitchFamily="18" charset="0"/>
            </a:endParaRPr>
          </a:p>
          <a:p>
            <a:pPr algn="just"/>
            <a:r>
              <a:rPr lang="es-CO" sz="2000" dirty="0" smtClean="0">
                <a:latin typeface="Times New Roman" panose="02020603050405020304" pitchFamily="18" charset="0"/>
                <a:cs typeface="Times New Roman" panose="02020603050405020304" pitchFamily="18" charset="0"/>
              </a:rPr>
              <a:t>¿Cuáles </a:t>
            </a:r>
            <a:r>
              <a:rPr lang="es-CO" sz="2000" dirty="0">
                <a:latin typeface="Times New Roman" panose="02020603050405020304" pitchFamily="18" charset="0"/>
                <a:cs typeface="Times New Roman" panose="02020603050405020304" pitchFamily="18" charset="0"/>
              </a:rPr>
              <a:t>son las principales variables de medición de capital intelectual que se tienen en cuenta actualmente en una empresa de servicios profesionales de México para la administración y control de los activos intangibles?</a:t>
            </a:r>
            <a:endParaRPr lang="es-ES" sz="2000" kern="0" dirty="0">
              <a:solidFill>
                <a:schemeClr val="bg1">
                  <a:lumMod val="9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DELIMITACIÓN</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755576" y="1916832"/>
            <a:ext cx="7776864" cy="4209332"/>
          </a:xfrm>
        </p:spPr>
        <p:txBody>
          <a:bodyPr/>
          <a:lstStyle/>
          <a:p>
            <a:pPr>
              <a:buNone/>
            </a:pPr>
            <a:r>
              <a:rPr lang="es-ES" sz="1800" b="1" dirty="0" smtClean="0">
                <a:latin typeface="Times New Roman" pitchFamily="18" charset="0"/>
                <a:cs typeface="Times New Roman" pitchFamily="18" charset="0"/>
              </a:rPr>
              <a:t> </a:t>
            </a:r>
            <a:r>
              <a:rPr lang="es-ES" sz="2000" b="1" dirty="0" smtClean="0">
                <a:latin typeface="Times New Roman" pitchFamily="18" charset="0"/>
                <a:cs typeface="Times New Roman" pitchFamily="18" charset="0"/>
              </a:rPr>
              <a:t>	</a:t>
            </a:r>
          </a:p>
          <a:p>
            <a:pPr marL="0" lvl="0" indent="0">
              <a:buNone/>
            </a:pPr>
            <a:r>
              <a:rPr lang="es-CO" sz="2000" b="1" dirty="0" smtClean="0">
                <a:latin typeface="Times New Roman" panose="02020603050405020304" pitchFamily="18" charset="0"/>
                <a:cs typeface="Times New Roman" panose="02020603050405020304" pitchFamily="18" charset="0"/>
              </a:rPr>
              <a:t>Temática</a:t>
            </a:r>
            <a:r>
              <a:rPr lang="es-CO" sz="2000" dirty="0" smtClean="0">
                <a:latin typeface="Times New Roman" panose="02020603050405020304" pitchFamily="18" charset="0"/>
                <a:cs typeface="Times New Roman" panose="02020603050405020304" pitchFamily="18" charset="0"/>
              </a:rPr>
              <a:t> </a:t>
            </a:r>
          </a:p>
          <a:p>
            <a:pPr marL="0" lvl="0" indent="0">
              <a:buNone/>
            </a:pPr>
            <a:r>
              <a:rPr lang="es-CO" sz="2000" dirty="0" smtClean="0">
                <a:latin typeface="Times New Roman" panose="02020603050405020304" pitchFamily="18" charset="0"/>
                <a:cs typeface="Times New Roman" panose="02020603050405020304" pitchFamily="18" charset="0"/>
              </a:rPr>
              <a:t>Variables </a:t>
            </a:r>
            <a:r>
              <a:rPr lang="es-CO" sz="2000" dirty="0">
                <a:latin typeface="Times New Roman" panose="02020603050405020304" pitchFamily="18" charset="0"/>
                <a:cs typeface="Times New Roman" panose="02020603050405020304" pitchFamily="18" charset="0"/>
              </a:rPr>
              <a:t>de medición del capital intelectual en una empresa de servicios </a:t>
            </a:r>
            <a:r>
              <a:rPr lang="es-CO" sz="2000" dirty="0" smtClean="0">
                <a:latin typeface="Times New Roman" panose="02020603050405020304" pitchFamily="18" charset="0"/>
                <a:cs typeface="Times New Roman" panose="02020603050405020304" pitchFamily="18" charset="0"/>
              </a:rPr>
              <a:t>profesionales</a:t>
            </a:r>
          </a:p>
          <a:p>
            <a:pPr marL="0" lvl="0" indent="0">
              <a:buNone/>
            </a:pPr>
            <a:endParaRPr lang="es-CO" sz="2000" b="1" dirty="0">
              <a:latin typeface="Times New Roman" panose="02020603050405020304" pitchFamily="18" charset="0"/>
              <a:cs typeface="Times New Roman" panose="02020603050405020304" pitchFamily="18" charset="0"/>
            </a:endParaRPr>
          </a:p>
          <a:p>
            <a:pPr marL="0" lvl="0" indent="0">
              <a:buNone/>
            </a:pPr>
            <a:r>
              <a:rPr lang="es-CO" sz="2000" b="1" dirty="0" smtClean="0">
                <a:latin typeface="Times New Roman" panose="02020603050405020304" pitchFamily="18" charset="0"/>
                <a:cs typeface="Times New Roman" panose="02020603050405020304" pitchFamily="18" charset="0"/>
              </a:rPr>
              <a:t>Histórica</a:t>
            </a:r>
          </a:p>
          <a:p>
            <a:pPr marL="0" lvl="0" indent="0">
              <a:buNone/>
            </a:pPr>
            <a:r>
              <a:rPr lang="es-CO" sz="2000" dirty="0" smtClean="0">
                <a:latin typeface="Times New Roman" panose="02020603050405020304" pitchFamily="18" charset="0"/>
                <a:cs typeface="Times New Roman" panose="02020603050405020304" pitchFamily="18" charset="0"/>
              </a:rPr>
              <a:t>Actualidad </a:t>
            </a:r>
            <a:r>
              <a:rPr lang="es-CO" sz="2000" dirty="0">
                <a:latin typeface="Times New Roman" panose="02020603050405020304" pitchFamily="18" charset="0"/>
                <a:cs typeface="Times New Roman" panose="02020603050405020304" pitchFamily="18" charset="0"/>
              </a:rPr>
              <a:t>de los modelos de medición del capital </a:t>
            </a:r>
            <a:r>
              <a:rPr lang="es-CO" sz="2000" dirty="0" smtClean="0">
                <a:latin typeface="Times New Roman" panose="02020603050405020304" pitchFamily="18" charset="0"/>
                <a:cs typeface="Times New Roman" panose="02020603050405020304" pitchFamily="18" charset="0"/>
              </a:rPr>
              <a:t>intelectual</a:t>
            </a:r>
          </a:p>
          <a:p>
            <a:pPr marL="0" lvl="0" indent="0">
              <a:buNone/>
            </a:pPr>
            <a:endParaRPr lang="es-CO" sz="2000" b="1" dirty="0" smtClean="0">
              <a:latin typeface="Times New Roman" panose="02020603050405020304" pitchFamily="18" charset="0"/>
              <a:cs typeface="Times New Roman" panose="02020603050405020304" pitchFamily="18" charset="0"/>
            </a:endParaRPr>
          </a:p>
          <a:p>
            <a:pPr marL="0" lvl="0" indent="0">
              <a:buNone/>
            </a:pPr>
            <a:r>
              <a:rPr lang="es-CO" sz="2000" b="1" dirty="0" smtClean="0">
                <a:latin typeface="Times New Roman" panose="02020603050405020304" pitchFamily="18" charset="0"/>
                <a:cs typeface="Times New Roman" panose="02020603050405020304" pitchFamily="18" charset="0"/>
              </a:rPr>
              <a:t>Geográfica</a:t>
            </a:r>
          </a:p>
          <a:p>
            <a:pPr marL="0" lvl="0" indent="0">
              <a:buNone/>
            </a:pPr>
            <a:r>
              <a:rPr lang="es-CO" sz="2000" dirty="0" smtClean="0">
                <a:latin typeface="Times New Roman" panose="02020603050405020304" pitchFamily="18" charset="0"/>
                <a:cs typeface="Times New Roman" panose="02020603050405020304" pitchFamily="18" charset="0"/>
              </a:rPr>
              <a:t>México </a:t>
            </a:r>
            <a:r>
              <a:rPr lang="es-CO" sz="2000" dirty="0">
                <a:latin typeface="Times New Roman" panose="02020603050405020304" pitchFamily="18" charset="0"/>
                <a:cs typeface="Times New Roman" panose="02020603050405020304" pitchFamily="18" charset="0"/>
              </a:rPr>
              <a:t>D.F., </a:t>
            </a:r>
            <a:r>
              <a:rPr lang="es-CO" sz="2000" dirty="0" smtClean="0">
                <a:latin typeface="Times New Roman" panose="02020603050405020304" pitchFamily="18" charset="0"/>
                <a:cs typeface="Times New Roman" panose="02020603050405020304" pitchFamily="18" charset="0"/>
              </a:rPr>
              <a:t>México</a:t>
            </a:r>
            <a:endParaRPr lang="es-CO"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OBJETIVOS</a:t>
            </a:r>
            <a:endParaRPr lang="es-ES" dirty="0">
              <a:solidFill>
                <a:schemeClr val="bg1">
                  <a:lumMod val="95000"/>
                </a:schemeClr>
              </a:solidFill>
              <a:latin typeface="Times New Roman" pitchFamily="18" charset="0"/>
              <a:cs typeface="Times New Roman" pitchFamily="18" charset="0"/>
            </a:endParaRPr>
          </a:p>
        </p:txBody>
      </p:sp>
      <p:sp>
        <p:nvSpPr>
          <p:cNvPr id="5" name="2 Marcador de contenido"/>
          <p:cNvSpPr>
            <a:spLocks noGrp="1"/>
          </p:cNvSpPr>
          <p:nvPr>
            <p:ph idx="1"/>
          </p:nvPr>
        </p:nvSpPr>
        <p:spPr>
          <a:xfrm>
            <a:off x="683567" y="1916832"/>
            <a:ext cx="7632849" cy="4464496"/>
          </a:xfrm>
        </p:spPr>
        <p:txBody>
          <a:bodyPr/>
          <a:lstStyle/>
          <a:p>
            <a:pPr>
              <a:buNone/>
            </a:pPr>
            <a:r>
              <a:rPr lang="es-ES" sz="2000" b="1" dirty="0" smtClean="0">
                <a:latin typeface="Times New Roman" pitchFamily="18" charset="0"/>
                <a:cs typeface="Times New Roman" pitchFamily="18" charset="0"/>
              </a:rPr>
              <a:t>	General</a:t>
            </a:r>
            <a:endParaRPr lang="es-ES" sz="2000" dirty="0" smtClean="0">
              <a:latin typeface="Times New Roman" pitchFamily="18" charset="0"/>
              <a:cs typeface="Times New Roman" pitchFamily="18" charset="0"/>
            </a:endParaRPr>
          </a:p>
          <a:p>
            <a:pPr algn="just">
              <a:buNone/>
            </a:pPr>
            <a:r>
              <a:rPr lang="es-ES" sz="2000" dirty="0" smtClean="0">
                <a:latin typeface="Times New Roman" pitchFamily="18" charset="0"/>
                <a:cs typeface="Times New Roman" pitchFamily="18" charset="0"/>
              </a:rPr>
              <a:t>	</a:t>
            </a:r>
            <a:r>
              <a:rPr lang="es-CO" sz="2000" dirty="0">
                <a:latin typeface="Times New Roman" panose="02020603050405020304" pitchFamily="18" charset="0"/>
                <a:cs typeface="Times New Roman" panose="02020603050405020304" pitchFamily="18" charset="0"/>
              </a:rPr>
              <a:t>Identificar cuáles son las variables consideradas por una empresa de servicios profesionales de México, en la medición y seguimiento de su capital intelectual.</a:t>
            </a:r>
          </a:p>
          <a:p>
            <a:pPr lvl="0" algn="just">
              <a:buNone/>
            </a:pPr>
            <a:endParaRPr lang="es-ES" sz="2000" dirty="0">
              <a:latin typeface="Times New Roman" pitchFamily="18" charset="0"/>
              <a:cs typeface="Times New Roman" pitchFamily="18" charset="0"/>
            </a:endParaRPr>
          </a:p>
          <a:p>
            <a:pPr lvl="0" algn="just">
              <a:buNone/>
            </a:pPr>
            <a:r>
              <a:rPr lang="es-ES" sz="2000" b="1" dirty="0">
                <a:latin typeface="Times New Roman" pitchFamily="18" charset="0"/>
                <a:cs typeface="Times New Roman" pitchFamily="18" charset="0"/>
              </a:rPr>
              <a:t>	</a:t>
            </a:r>
            <a:r>
              <a:rPr lang="es-ES" sz="2000" b="1" dirty="0" smtClean="0">
                <a:latin typeface="Times New Roman" pitchFamily="18" charset="0"/>
                <a:cs typeface="Times New Roman" pitchFamily="18" charset="0"/>
              </a:rPr>
              <a:t>Específicos</a:t>
            </a:r>
          </a:p>
          <a:p>
            <a:pPr algn="just">
              <a:buNone/>
            </a:pPr>
            <a:r>
              <a:rPr lang="es-ES" sz="2000" dirty="0" smtClean="0">
                <a:latin typeface="Times New Roman" pitchFamily="18" charset="0"/>
                <a:cs typeface="Times New Roman" pitchFamily="18" charset="0"/>
              </a:rPr>
              <a:t>	Detallar la estructura de las metodologías de medición del capital intelectual utilizadas en </a:t>
            </a:r>
            <a:r>
              <a:rPr lang="es-ES" sz="2000" dirty="0">
                <a:latin typeface="Times New Roman" pitchFamily="18" charset="0"/>
                <a:cs typeface="Times New Roman" pitchFamily="18" charset="0"/>
              </a:rPr>
              <a:t>una empresa de servicios profesionales en México</a:t>
            </a:r>
            <a:r>
              <a:rPr lang="es-ES" sz="2000" dirty="0" smtClean="0">
                <a:latin typeface="Times New Roman" pitchFamily="18" charset="0"/>
                <a:cs typeface="Times New Roman" pitchFamily="18" charset="0"/>
              </a:rPr>
              <a:t>.</a:t>
            </a:r>
            <a:endParaRPr lang="es-CO" sz="2000" dirty="0">
              <a:latin typeface="Times New Roman" pitchFamily="18" charset="0"/>
              <a:cs typeface="Times New Roman" pitchFamily="18" charset="0"/>
            </a:endParaRPr>
          </a:p>
          <a:p>
            <a:pPr algn="just">
              <a:buNone/>
            </a:pPr>
            <a:endParaRPr lang="es-CO" sz="2000" dirty="0" smtClean="0">
              <a:latin typeface="Times New Roman" pitchFamily="18" charset="0"/>
              <a:cs typeface="Times New Roman" pitchFamily="18" charset="0"/>
            </a:endParaRPr>
          </a:p>
          <a:p>
            <a:pPr algn="just">
              <a:buNone/>
            </a:pPr>
            <a:r>
              <a:rPr lang="es-ES" sz="2000" dirty="0" smtClean="0">
                <a:latin typeface="Times New Roman" pitchFamily="18" charset="0"/>
                <a:cs typeface="Times New Roman" pitchFamily="18" charset="0"/>
              </a:rPr>
              <a:t>	Identificar las necesidades de información y seguimiento del capital intelectual que presenta una empresa de servicios profesionales en México.</a:t>
            </a:r>
          </a:p>
          <a:p>
            <a:pPr algn="just">
              <a:buNone/>
            </a:pPr>
            <a:r>
              <a:rPr lang="es-ES" sz="2000" b="1" dirty="0" smtClean="0">
                <a:latin typeface="Times New Roman" pitchFamily="18" charset="0"/>
                <a:cs typeface="Times New Roman" pitchFamily="18" charset="0"/>
              </a:rPr>
              <a:t>	</a:t>
            </a:r>
            <a:endParaRPr lang="es-E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chemeClr val="bg1">
                    <a:lumMod val="95000"/>
                  </a:schemeClr>
                </a:solidFill>
                <a:latin typeface="Times New Roman" pitchFamily="18" charset="0"/>
                <a:cs typeface="Times New Roman" pitchFamily="18" charset="0"/>
              </a:rPr>
              <a:t>HIPÓTESIS</a:t>
            </a:r>
            <a:endParaRPr lang="es-ES" dirty="0">
              <a:solidFill>
                <a:schemeClr val="bg1">
                  <a:lumMod val="95000"/>
                </a:schemeClr>
              </a:solidFill>
              <a:latin typeface="Times New Roman" pitchFamily="18" charset="0"/>
              <a:cs typeface="Times New Roman" pitchFamily="18" charset="0"/>
            </a:endParaRPr>
          </a:p>
        </p:txBody>
      </p:sp>
      <p:sp>
        <p:nvSpPr>
          <p:cNvPr id="3" name="2 Marcador de contenido"/>
          <p:cNvSpPr>
            <a:spLocks noGrp="1"/>
          </p:cNvSpPr>
          <p:nvPr>
            <p:ph idx="1"/>
          </p:nvPr>
        </p:nvSpPr>
        <p:spPr>
          <a:xfrm>
            <a:off x="457200" y="1785927"/>
            <a:ext cx="8229600" cy="4340237"/>
          </a:xfrm>
        </p:spPr>
        <p:txBody>
          <a:bodyPr/>
          <a:lstStyle/>
          <a:p>
            <a:pPr>
              <a:buNone/>
            </a:pPr>
            <a:r>
              <a:rPr lang="es-ES" sz="2000" b="1" dirty="0" smtClean="0">
                <a:latin typeface="Times New Roman" pitchFamily="18" charset="0"/>
                <a:cs typeface="Times New Roman" pitchFamily="18" charset="0"/>
              </a:rPr>
              <a:t> </a:t>
            </a:r>
          </a:p>
          <a:p>
            <a:pPr algn="just"/>
            <a:endParaRPr lang="es-CO" sz="2400" dirty="0" smtClean="0">
              <a:latin typeface="Times New Roman" pitchFamily="18" charset="0"/>
              <a:cs typeface="Times New Roman" pitchFamily="18" charset="0"/>
            </a:endParaRPr>
          </a:p>
          <a:p>
            <a:pPr algn="just"/>
            <a:endParaRPr lang="es-ES" sz="2400" dirty="0">
              <a:latin typeface="Times New Roman" pitchFamily="18" charset="0"/>
              <a:cs typeface="Times New Roman" pitchFamily="18" charset="0"/>
            </a:endParaRPr>
          </a:p>
        </p:txBody>
      </p:sp>
      <p:sp>
        <p:nvSpPr>
          <p:cNvPr id="5" name="2 Marcador de contenido"/>
          <p:cNvSpPr txBox="1">
            <a:spLocks/>
          </p:cNvSpPr>
          <p:nvPr/>
        </p:nvSpPr>
        <p:spPr bwMode="auto">
          <a:xfrm>
            <a:off x="755576" y="2276872"/>
            <a:ext cx="7632848" cy="40455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lvl="0" indent="0" algn="just">
              <a:buNone/>
            </a:pPr>
            <a:r>
              <a:rPr lang="es-CO" sz="1800" b="1" dirty="0" smtClean="0">
                <a:latin typeface="Times New Roman" panose="02020603050405020304" pitchFamily="18" charset="0"/>
                <a:cs typeface="Times New Roman" panose="02020603050405020304" pitchFamily="18" charset="0"/>
              </a:rPr>
              <a:t>Hipótesis </a:t>
            </a:r>
            <a:r>
              <a:rPr lang="es-CO" sz="1800" b="1" dirty="0">
                <a:latin typeface="Times New Roman" panose="02020603050405020304" pitchFamily="18" charset="0"/>
                <a:cs typeface="Times New Roman" panose="02020603050405020304" pitchFamily="18" charset="0"/>
              </a:rPr>
              <a:t>inicial: </a:t>
            </a:r>
            <a:endParaRPr lang="es-CO" sz="1800" b="1" dirty="0" smtClean="0">
              <a:latin typeface="Times New Roman" panose="02020603050405020304" pitchFamily="18" charset="0"/>
              <a:cs typeface="Times New Roman" panose="02020603050405020304" pitchFamily="18" charset="0"/>
            </a:endParaRPr>
          </a:p>
          <a:p>
            <a:pPr marL="0" lvl="0" indent="0" algn="just">
              <a:buNone/>
            </a:pPr>
            <a:r>
              <a:rPr lang="es-CO" sz="1800" dirty="0" smtClean="0">
                <a:latin typeface="Times New Roman" panose="02020603050405020304" pitchFamily="18" charset="0"/>
                <a:cs typeface="Times New Roman" panose="02020603050405020304" pitchFamily="18" charset="0"/>
              </a:rPr>
              <a:t>La </a:t>
            </a:r>
            <a:r>
              <a:rPr lang="es-CO" sz="1800" dirty="0">
                <a:latin typeface="Times New Roman" panose="02020603050405020304" pitchFamily="18" charset="0"/>
                <a:cs typeface="Times New Roman" panose="02020603050405020304" pitchFamily="18" charset="0"/>
              </a:rPr>
              <a:t>alternativa más pertinente de medición del capital intelectual que permite apoyar la gestión de este activo intangible y su adecuada contabilización bajo la NIC 38 en las empresas de innovación tecnológica de la ciudad de Medellín es una combinación de las metodologías de medición de capital intelectual estudiadas que se adapta específicamente a las necesidades de dichas empresas</a:t>
            </a:r>
            <a:r>
              <a:rPr lang="es-CO" sz="1800" dirty="0" smtClean="0">
                <a:latin typeface="Times New Roman" panose="02020603050405020304" pitchFamily="18" charset="0"/>
                <a:cs typeface="Times New Roman" panose="02020603050405020304" pitchFamily="18" charset="0"/>
              </a:rPr>
              <a:t>.</a:t>
            </a:r>
          </a:p>
          <a:p>
            <a:pPr marL="0" lvl="0" indent="0" algn="just">
              <a:buNone/>
            </a:pPr>
            <a:r>
              <a:rPr lang="es-CO" sz="1800" dirty="0">
                <a:latin typeface="Times New Roman" panose="02020603050405020304" pitchFamily="18" charset="0"/>
                <a:cs typeface="Times New Roman" panose="02020603050405020304" pitchFamily="18" charset="0"/>
              </a:rPr>
              <a:t> </a:t>
            </a:r>
          </a:p>
          <a:p>
            <a:pPr marL="0" lvl="0" indent="0" algn="just">
              <a:buNone/>
            </a:pPr>
            <a:r>
              <a:rPr lang="es-CO" sz="1800" b="1" dirty="0">
                <a:latin typeface="Times New Roman" panose="02020603050405020304" pitchFamily="18" charset="0"/>
                <a:cs typeface="Times New Roman" panose="02020603050405020304" pitchFamily="18" charset="0"/>
              </a:rPr>
              <a:t>Hipótesis </a:t>
            </a:r>
            <a:r>
              <a:rPr lang="es-CO" sz="1800" b="1" dirty="0" smtClean="0">
                <a:latin typeface="Times New Roman" panose="02020603050405020304" pitchFamily="18" charset="0"/>
                <a:cs typeface="Times New Roman" panose="02020603050405020304" pitchFamily="18" charset="0"/>
              </a:rPr>
              <a:t>Final</a:t>
            </a:r>
          </a:p>
          <a:p>
            <a:pPr marL="0" lvl="0" indent="0" algn="just">
              <a:buNone/>
            </a:pPr>
            <a:r>
              <a:rPr lang="es-CO" sz="1800" dirty="0" smtClean="0">
                <a:latin typeface="Times New Roman" panose="02020603050405020304" pitchFamily="18" charset="0"/>
                <a:cs typeface="Times New Roman" panose="02020603050405020304" pitchFamily="18" charset="0"/>
              </a:rPr>
              <a:t>Las </a:t>
            </a:r>
            <a:r>
              <a:rPr lang="es-CO" sz="1800" dirty="0">
                <a:latin typeface="Times New Roman" panose="02020603050405020304" pitchFamily="18" charset="0"/>
                <a:cs typeface="Times New Roman" panose="02020603050405020304" pitchFamily="18" charset="0"/>
              </a:rPr>
              <a:t>principales variables de medición de capital intelectual que se tienen en cuenta actualmente en una empresa de servicios profesionales de la ciudad de México para la administración y control de los activos intangibles son una serie de indicadores elaborados con base en el capital humano, el capital estructural y el capital relacional de la organización.</a:t>
            </a:r>
          </a:p>
          <a:p>
            <a:pPr algn="just">
              <a:buFontTx/>
              <a:buNone/>
            </a:pPr>
            <a:endParaRPr lang="es-ES" sz="1800" kern="0" dirty="0" smtClean="0">
              <a:latin typeface="Times New Roman" pitchFamily="18" charset="0"/>
              <a:cs typeface="Times New Roman" pitchFamily="18" charset="0"/>
            </a:endParaRPr>
          </a:p>
          <a:p>
            <a:pPr algn="just">
              <a:buFontTx/>
              <a:buNone/>
            </a:pPr>
            <a:r>
              <a:rPr lang="es-ES" sz="1800" kern="0" dirty="0" smtClean="0">
                <a:latin typeface="Times New Roman" pitchFamily="18" charset="0"/>
                <a:cs typeface="Times New Roman" pitchFamily="18" charset="0"/>
              </a:rPr>
              <a:t> </a:t>
            </a:r>
          </a:p>
          <a:p>
            <a:pPr algn="just">
              <a:buFontTx/>
              <a:buNone/>
            </a:pPr>
            <a:r>
              <a:rPr lang="es-ES" sz="1800" b="1" kern="0" dirty="0" smtClean="0">
                <a:latin typeface="Times New Roman" pitchFamily="18" charset="0"/>
                <a:cs typeface="Times New Roman" pitchFamily="18" charset="0"/>
              </a:rPr>
              <a:t>	</a:t>
            </a:r>
            <a:endParaRPr lang="es-ES" sz="1800" kern="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14480" y="1"/>
            <a:ext cx="7043758" cy="1340767"/>
          </a:xfrm>
        </p:spPr>
        <p:txBody>
          <a:bodyPr/>
          <a:lstStyle/>
          <a:p>
            <a:pPr algn="r"/>
            <a:r>
              <a:rPr lang="es-CO" sz="3600" dirty="0" smtClean="0">
                <a:solidFill>
                  <a:schemeClr val="bg1"/>
                </a:solidFill>
                <a:latin typeface="Times New Roman" pitchFamily="18" charset="0"/>
                <a:cs typeface="Times New Roman" pitchFamily="18" charset="0"/>
              </a:rPr>
              <a:t>ARTÍCULO</a:t>
            </a:r>
            <a:r>
              <a:rPr lang="es-CO" sz="4800" dirty="0" smtClean="0">
                <a:solidFill>
                  <a:schemeClr val="bg1"/>
                </a:solidFill>
                <a:latin typeface="Times New Roman" pitchFamily="18" charset="0"/>
                <a:cs typeface="Times New Roman" pitchFamily="18" charset="0"/>
              </a:rPr>
              <a:t/>
            </a:r>
            <a:br>
              <a:rPr lang="es-CO" sz="4800" dirty="0" smtClean="0">
                <a:solidFill>
                  <a:schemeClr val="bg1"/>
                </a:solidFill>
                <a:latin typeface="Times New Roman" pitchFamily="18" charset="0"/>
                <a:cs typeface="Times New Roman" pitchFamily="18" charset="0"/>
              </a:rPr>
            </a:br>
            <a:r>
              <a:rPr lang="es-CO" sz="1600" dirty="0" smtClean="0">
                <a:solidFill>
                  <a:schemeClr val="bg1"/>
                </a:solidFill>
              </a:rPr>
              <a:t>LAS VARIABLES DE MEDICIÓN DEL CAPITAL INTELECTUAL EN UNA EMPRESA DE SERVICIOS PROFESIONALES EN MÉXICO</a:t>
            </a:r>
            <a:endParaRPr lang="es-CO" sz="1600" dirty="0">
              <a:solidFill>
                <a:schemeClr val="bg1"/>
              </a:solidFill>
            </a:endParaRPr>
          </a:p>
        </p:txBody>
      </p:sp>
      <p:sp>
        <p:nvSpPr>
          <p:cNvPr id="3" name="2 Marcador de contenido"/>
          <p:cNvSpPr>
            <a:spLocks noGrp="1"/>
          </p:cNvSpPr>
          <p:nvPr>
            <p:ph idx="1"/>
          </p:nvPr>
        </p:nvSpPr>
        <p:spPr>
          <a:xfrm>
            <a:off x="1259632" y="1700808"/>
            <a:ext cx="7200800" cy="4608512"/>
          </a:xfrm>
        </p:spPr>
        <p:txBody>
          <a:bodyPr/>
          <a:lstStyle/>
          <a:p>
            <a:pPr marL="457200" indent="-457200">
              <a:buAutoNum type="arabicPeriod"/>
            </a:pPr>
            <a:r>
              <a:rPr lang="es-CO" sz="2000" dirty="0" smtClean="0">
                <a:latin typeface="Times New Roman" pitchFamily="18" charset="0"/>
                <a:cs typeface="Times New Roman" pitchFamily="18" charset="0"/>
              </a:rPr>
              <a:t>INTRODUCIÓN</a:t>
            </a:r>
            <a:endParaRPr lang="es-CO" sz="2000" dirty="0">
              <a:latin typeface="Times New Roman" pitchFamily="18" charset="0"/>
              <a:cs typeface="Times New Roman" pitchFamily="18" charset="0"/>
            </a:endParaRPr>
          </a:p>
          <a:p>
            <a:pPr marL="457200" indent="-457200">
              <a:buAutoNum type="arabicPeriod"/>
            </a:pPr>
            <a:r>
              <a:rPr lang="es-CO" sz="2000" dirty="0" smtClean="0">
                <a:latin typeface="Times New Roman" pitchFamily="18" charset="0"/>
                <a:cs typeface="Times New Roman" pitchFamily="18" charset="0"/>
              </a:rPr>
              <a:t>MARCO TEÓRICO</a:t>
            </a:r>
          </a:p>
          <a:p>
            <a:pPr marL="400050" lvl="1" indent="0">
              <a:buNone/>
            </a:pPr>
            <a:r>
              <a:rPr lang="es-CO" sz="1600" dirty="0" smtClean="0">
                <a:latin typeface="Times New Roman" pitchFamily="18" charset="0"/>
                <a:cs typeface="Times New Roman" pitchFamily="18" charset="0"/>
              </a:rPr>
              <a:t>2.1 Las Sociedades del Conocimiento </a:t>
            </a:r>
          </a:p>
          <a:p>
            <a:pPr marL="400050" lvl="1" indent="0">
              <a:buNone/>
            </a:pPr>
            <a:r>
              <a:rPr lang="es-CO" sz="1600" dirty="0" smtClean="0">
                <a:latin typeface="Times New Roman" pitchFamily="18" charset="0"/>
                <a:cs typeface="Times New Roman" pitchFamily="18" charset="0"/>
              </a:rPr>
              <a:t>2.2 Los Activos Intangibles y el Capital Intelectual </a:t>
            </a:r>
          </a:p>
          <a:p>
            <a:pPr marL="400050" lvl="1" indent="0">
              <a:buNone/>
            </a:pPr>
            <a:r>
              <a:rPr lang="es-CO" sz="1600" dirty="0" smtClean="0">
                <a:latin typeface="Times New Roman" pitchFamily="18" charset="0"/>
                <a:cs typeface="Times New Roman" pitchFamily="18" charset="0"/>
              </a:rPr>
              <a:t>2.3 Los Modelos de Medición del Capital Intelectual </a:t>
            </a:r>
          </a:p>
          <a:p>
            <a:pPr marL="800100" lvl="2" indent="0">
              <a:buNone/>
            </a:pPr>
            <a:r>
              <a:rPr lang="es-CO" sz="1200" dirty="0" smtClean="0">
                <a:latin typeface="Times New Roman" pitchFamily="18" charset="0"/>
                <a:cs typeface="Times New Roman" pitchFamily="18" charset="0"/>
              </a:rPr>
              <a:t>2.3.1 </a:t>
            </a:r>
            <a:r>
              <a:rPr lang="es-CO" sz="1200" dirty="0" err="1" smtClean="0">
                <a:latin typeface="Times New Roman" pitchFamily="18" charset="0"/>
                <a:cs typeface="Times New Roman" pitchFamily="18" charset="0"/>
              </a:rPr>
              <a:t>Balanced</a:t>
            </a:r>
            <a:r>
              <a:rPr lang="es-CO" sz="1200" dirty="0" smtClean="0">
                <a:latin typeface="Times New Roman" pitchFamily="18" charset="0"/>
                <a:cs typeface="Times New Roman" pitchFamily="18" charset="0"/>
              </a:rPr>
              <a:t> Business </a:t>
            </a:r>
            <a:r>
              <a:rPr lang="es-CO" sz="1200" dirty="0" err="1" smtClean="0">
                <a:latin typeface="Times New Roman" pitchFamily="18" charset="0"/>
                <a:cs typeface="Times New Roman" pitchFamily="18" charset="0"/>
              </a:rPr>
              <a:t>Scorecard</a:t>
            </a:r>
            <a:r>
              <a:rPr lang="es-CO" sz="1200" dirty="0" smtClean="0">
                <a:latin typeface="Times New Roman" pitchFamily="18" charset="0"/>
                <a:cs typeface="Times New Roman" pitchFamily="18" charset="0"/>
              </a:rPr>
              <a:t> </a:t>
            </a:r>
          </a:p>
          <a:p>
            <a:pPr marL="800100" lvl="2" indent="0">
              <a:buNone/>
            </a:pPr>
            <a:r>
              <a:rPr lang="es-CO" sz="1200" dirty="0" smtClean="0">
                <a:latin typeface="Times New Roman" pitchFamily="18" charset="0"/>
                <a:cs typeface="Times New Roman" pitchFamily="18" charset="0"/>
              </a:rPr>
              <a:t>2.3.2 Navegador </a:t>
            </a:r>
            <a:r>
              <a:rPr lang="es-CO" sz="1200" dirty="0" err="1" smtClean="0">
                <a:latin typeface="Times New Roman" pitchFamily="18" charset="0"/>
                <a:cs typeface="Times New Roman" pitchFamily="18" charset="0"/>
              </a:rPr>
              <a:t>Skandia</a:t>
            </a:r>
            <a:r>
              <a:rPr lang="es-CO" sz="1200" dirty="0" smtClean="0">
                <a:latin typeface="Times New Roman" pitchFamily="18" charset="0"/>
                <a:cs typeface="Times New Roman" pitchFamily="18" charset="0"/>
              </a:rPr>
              <a:t> </a:t>
            </a:r>
          </a:p>
          <a:p>
            <a:pPr marL="800100" lvl="2" indent="0">
              <a:buNone/>
            </a:pPr>
            <a:r>
              <a:rPr lang="es-CO" sz="1200" dirty="0" smtClean="0">
                <a:latin typeface="Times New Roman" pitchFamily="18" charset="0"/>
                <a:cs typeface="Times New Roman" pitchFamily="18" charset="0"/>
              </a:rPr>
              <a:t>2.3.3 Modelo </a:t>
            </a:r>
            <a:r>
              <a:rPr lang="es-CO" sz="1200" dirty="0" err="1" smtClean="0">
                <a:latin typeface="Times New Roman" pitchFamily="18" charset="0"/>
                <a:cs typeface="Times New Roman" pitchFamily="18" charset="0"/>
              </a:rPr>
              <a:t>Intelect</a:t>
            </a:r>
            <a:r>
              <a:rPr lang="es-CO" sz="1200" dirty="0" smtClean="0">
                <a:latin typeface="Times New Roman" pitchFamily="18" charset="0"/>
                <a:cs typeface="Times New Roman" pitchFamily="18" charset="0"/>
              </a:rPr>
              <a:t> </a:t>
            </a:r>
          </a:p>
          <a:p>
            <a:pPr marL="800100" lvl="2" indent="0">
              <a:buNone/>
            </a:pPr>
            <a:r>
              <a:rPr lang="es-CO" sz="1200" dirty="0" smtClean="0">
                <a:latin typeface="Times New Roman" pitchFamily="18" charset="0"/>
                <a:cs typeface="Times New Roman" pitchFamily="18" charset="0"/>
              </a:rPr>
              <a:t>2.3.4 </a:t>
            </a:r>
            <a:r>
              <a:rPr lang="es-CO" sz="1200" dirty="0" err="1" smtClean="0">
                <a:latin typeface="Times New Roman" pitchFamily="18" charset="0"/>
                <a:cs typeface="Times New Roman" pitchFamily="18" charset="0"/>
              </a:rPr>
              <a:t>Intellectual</a:t>
            </a:r>
            <a:r>
              <a:rPr lang="es-CO" sz="1200" dirty="0" smtClean="0">
                <a:latin typeface="Times New Roman" pitchFamily="18" charset="0"/>
                <a:cs typeface="Times New Roman" pitchFamily="18" charset="0"/>
              </a:rPr>
              <a:t> </a:t>
            </a:r>
            <a:r>
              <a:rPr lang="es-CO" sz="1200" dirty="0" err="1" smtClean="0">
                <a:latin typeface="Times New Roman" pitchFamily="18" charset="0"/>
                <a:cs typeface="Times New Roman" pitchFamily="18" charset="0"/>
              </a:rPr>
              <a:t>Assets</a:t>
            </a:r>
            <a:r>
              <a:rPr lang="es-CO" sz="1200" dirty="0" smtClean="0">
                <a:latin typeface="Times New Roman" pitchFamily="18" charset="0"/>
                <a:cs typeface="Times New Roman" pitchFamily="18" charset="0"/>
              </a:rPr>
              <a:t> Monitor </a:t>
            </a:r>
          </a:p>
          <a:p>
            <a:pPr marL="800100" lvl="2" indent="0">
              <a:buNone/>
            </a:pPr>
            <a:r>
              <a:rPr lang="es-CO" sz="1200" dirty="0" smtClean="0">
                <a:latin typeface="Times New Roman" pitchFamily="18" charset="0"/>
                <a:cs typeface="Times New Roman" pitchFamily="18" charset="0"/>
              </a:rPr>
              <a:t>2.3.5 Modelo de Capital Intelectual de </a:t>
            </a:r>
            <a:r>
              <a:rPr lang="es-CO" sz="1200" dirty="0" err="1" smtClean="0">
                <a:latin typeface="Times New Roman" pitchFamily="18" charset="0"/>
                <a:cs typeface="Times New Roman" pitchFamily="18" charset="0"/>
              </a:rPr>
              <a:t>Roos</a:t>
            </a:r>
            <a:r>
              <a:rPr lang="es-CO" sz="1200" dirty="0" smtClean="0">
                <a:latin typeface="Times New Roman" pitchFamily="18" charset="0"/>
                <a:cs typeface="Times New Roman" pitchFamily="18" charset="0"/>
              </a:rPr>
              <a:t> y </a:t>
            </a:r>
            <a:r>
              <a:rPr lang="es-CO" sz="1200" dirty="0" err="1" smtClean="0">
                <a:latin typeface="Times New Roman" pitchFamily="18" charset="0"/>
                <a:cs typeface="Times New Roman" pitchFamily="18" charset="0"/>
              </a:rPr>
              <a:t>Dragonetti</a:t>
            </a:r>
            <a:r>
              <a:rPr lang="es-CO" sz="1200" dirty="0" smtClean="0">
                <a:latin typeface="Times New Roman" pitchFamily="18" charset="0"/>
                <a:cs typeface="Times New Roman" pitchFamily="18" charset="0"/>
              </a:rPr>
              <a:t> </a:t>
            </a:r>
          </a:p>
          <a:p>
            <a:pPr marL="800100" lvl="2" indent="0">
              <a:buNone/>
            </a:pPr>
            <a:r>
              <a:rPr lang="es-CO" sz="1200" dirty="0" smtClean="0">
                <a:latin typeface="Times New Roman" pitchFamily="18" charset="0"/>
                <a:cs typeface="Times New Roman" pitchFamily="18" charset="0"/>
              </a:rPr>
              <a:t>2.3.6 </a:t>
            </a:r>
            <a:r>
              <a:rPr lang="es-CO" sz="1200" dirty="0" err="1" smtClean="0">
                <a:latin typeface="Times New Roman" pitchFamily="18" charset="0"/>
                <a:cs typeface="Times New Roman" pitchFamily="18" charset="0"/>
              </a:rPr>
              <a:t>Tecnology</a:t>
            </a:r>
            <a:r>
              <a:rPr lang="es-CO" sz="1200" dirty="0" smtClean="0">
                <a:latin typeface="Times New Roman" pitchFamily="18" charset="0"/>
                <a:cs typeface="Times New Roman" pitchFamily="18" charset="0"/>
              </a:rPr>
              <a:t> </a:t>
            </a:r>
            <a:r>
              <a:rPr lang="es-CO" sz="1200" dirty="0" err="1" smtClean="0">
                <a:latin typeface="Times New Roman" pitchFamily="18" charset="0"/>
                <a:cs typeface="Times New Roman" pitchFamily="18" charset="0"/>
              </a:rPr>
              <a:t>Broker</a:t>
            </a:r>
            <a:r>
              <a:rPr lang="es-CO" sz="1200" dirty="0" smtClean="0">
                <a:latin typeface="Times New Roman" pitchFamily="18" charset="0"/>
                <a:cs typeface="Times New Roman" pitchFamily="18" charset="0"/>
              </a:rPr>
              <a:t> </a:t>
            </a:r>
          </a:p>
          <a:p>
            <a:pPr marL="800100" lvl="2" indent="0">
              <a:buNone/>
            </a:pPr>
            <a:r>
              <a:rPr lang="es-CO" sz="1200" dirty="0" smtClean="0">
                <a:latin typeface="Times New Roman" pitchFamily="18" charset="0"/>
                <a:cs typeface="Times New Roman" pitchFamily="18" charset="0"/>
              </a:rPr>
              <a:t>2.3.7 Otros modelos </a:t>
            </a:r>
          </a:p>
          <a:p>
            <a:pPr marL="800100" lvl="2" indent="0">
              <a:buNone/>
            </a:pPr>
            <a:r>
              <a:rPr lang="es-CO" sz="1200" dirty="0" smtClean="0">
                <a:latin typeface="Times New Roman" pitchFamily="18" charset="0"/>
                <a:cs typeface="Times New Roman" pitchFamily="18" charset="0"/>
              </a:rPr>
              <a:t>2.3.8 Indicadores para la medición y seguimiento del capital intelectual </a:t>
            </a:r>
          </a:p>
          <a:p>
            <a:pPr marL="400050" lvl="1" indent="0">
              <a:buNone/>
            </a:pPr>
            <a:r>
              <a:rPr lang="es-CO" sz="1600" dirty="0" smtClean="0">
                <a:latin typeface="Times New Roman" pitchFamily="18" charset="0"/>
                <a:cs typeface="Times New Roman" pitchFamily="18" charset="0"/>
              </a:rPr>
              <a:t>2.4 El Capital Intelectual en la Contabilidad </a:t>
            </a:r>
          </a:p>
          <a:p>
            <a:pPr marL="800100" lvl="2" indent="0">
              <a:buNone/>
            </a:pPr>
            <a:r>
              <a:rPr lang="es-CO" sz="1200" dirty="0" smtClean="0">
                <a:latin typeface="Times New Roman" pitchFamily="18" charset="0"/>
                <a:cs typeface="Times New Roman" pitchFamily="18" charset="0"/>
              </a:rPr>
              <a:t>2.4.1 Modelos contables </a:t>
            </a:r>
          </a:p>
          <a:p>
            <a:pPr marL="800100" lvl="2" indent="0">
              <a:buNone/>
            </a:pPr>
            <a:r>
              <a:rPr lang="es-CO" sz="1200" dirty="0" smtClean="0">
                <a:latin typeface="Times New Roman" pitchFamily="18" charset="0"/>
                <a:cs typeface="Times New Roman" pitchFamily="18" charset="0"/>
              </a:rPr>
              <a:t>2.4.2. Normatividad internacional </a:t>
            </a:r>
          </a:p>
          <a:p>
            <a:pPr marL="800100" lvl="2" indent="0">
              <a:buNone/>
            </a:pPr>
            <a:r>
              <a:rPr lang="es-CO" sz="1200" dirty="0" smtClean="0">
                <a:latin typeface="Times New Roman" pitchFamily="18" charset="0"/>
                <a:cs typeface="Times New Roman" pitchFamily="18" charset="0"/>
              </a:rPr>
              <a:t>2.4.3. Regulación contable para activos intangibles en México </a:t>
            </a:r>
          </a:p>
          <a:p>
            <a:pPr marL="800100" lvl="2" indent="0">
              <a:buNone/>
            </a:pPr>
            <a:r>
              <a:rPr lang="es-CO" sz="1200" dirty="0" smtClean="0">
                <a:latin typeface="Times New Roman" pitchFamily="18" charset="0"/>
                <a:cs typeface="Times New Roman" pitchFamily="18" charset="0"/>
              </a:rPr>
              <a:t>2.4.4 Organismos especializados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a:spLocks noGrp="1"/>
          </p:cNvSpPr>
          <p:nvPr>
            <p:ph idx="1"/>
          </p:nvPr>
        </p:nvSpPr>
        <p:spPr>
          <a:xfrm>
            <a:off x="1259632" y="1772816"/>
            <a:ext cx="6480720" cy="4464496"/>
          </a:xfrm>
        </p:spPr>
        <p:txBody>
          <a:bodyPr/>
          <a:lstStyle/>
          <a:p>
            <a:pPr marL="0" indent="0">
              <a:buNone/>
            </a:pPr>
            <a:r>
              <a:rPr lang="es-CO" sz="2000" dirty="0" smtClean="0">
                <a:latin typeface="Times New Roman" pitchFamily="18" charset="0"/>
                <a:cs typeface="Times New Roman" pitchFamily="18" charset="0"/>
              </a:rPr>
              <a:t>3. DISEÑO METODOLÓGICO</a:t>
            </a:r>
          </a:p>
          <a:p>
            <a:pPr marL="0" indent="0">
              <a:buNone/>
            </a:pPr>
            <a:r>
              <a:rPr lang="es-CO" sz="2000" dirty="0" smtClean="0">
                <a:latin typeface="Times New Roman" pitchFamily="18" charset="0"/>
                <a:cs typeface="Times New Roman" pitchFamily="18" charset="0"/>
              </a:rPr>
              <a:t>4. ANÁLISIS DE RESULTADOS</a:t>
            </a:r>
            <a:endParaRPr lang="es-CO" sz="2000" dirty="0">
              <a:latin typeface="Times New Roman" pitchFamily="18" charset="0"/>
              <a:cs typeface="Times New Roman" pitchFamily="18" charset="0"/>
            </a:endParaRPr>
          </a:p>
          <a:p>
            <a:pPr marL="400050" lvl="1" indent="0">
              <a:buNone/>
            </a:pPr>
            <a:r>
              <a:rPr lang="es-CO" sz="1600" dirty="0" smtClean="0">
                <a:latin typeface="Times New Roman" pitchFamily="18" charset="0"/>
                <a:cs typeface="Times New Roman" pitchFamily="18" charset="0"/>
              </a:rPr>
              <a:t>4.1 </a:t>
            </a:r>
            <a:r>
              <a:rPr lang="es-CO" sz="1600" dirty="0" err="1">
                <a:latin typeface="Times New Roman" pitchFamily="18" charset="0"/>
                <a:cs typeface="Times New Roman" pitchFamily="18" charset="0"/>
              </a:rPr>
              <a:t>Entreprise</a:t>
            </a:r>
            <a:r>
              <a:rPr lang="es-CO" sz="1600" dirty="0">
                <a:latin typeface="Times New Roman" pitchFamily="18" charset="0"/>
                <a:cs typeface="Times New Roman" pitchFamily="18" charset="0"/>
              </a:rPr>
              <a:t> </a:t>
            </a:r>
            <a:r>
              <a:rPr lang="es-CO" sz="1600" dirty="0" err="1">
                <a:latin typeface="Times New Roman" pitchFamily="18" charset="0"/>
                <a:cs typeface="Times New Roman" pitchFamily="18" charset="0"/>
              </a:rPr>
              <a:t>Humaines</a:t>
            </a:r>
            <a:r>
              <a:rPr lang="es-CO" sz="1600" dirty="0">
                <a:latin typeface="Times New Roman" pitchFamily="18" charset="0"/>
                <a:cs typeface="Times New Roman" pitchFamily="18" charset="0"/>
              </a:rPr>
              <a:t> </a:t>
            </a:r>
            <a:r>
              <a:rPr lang="es-CO" sz="1600" dirty="0" err="1">
                <a:latin typeface="Times New Roman" pitchFamily="18" charset="0"/>
                <a:cs typeface="Times New Roman" pitchFamily="18" charset="0"/>
              </a:rPr>
              <a:t>Ressources</a:t>
            </a:r>
            <a:r>
              <a:rPr lang="es-CO" sz="1600" dirty="0">
                <a:latin typeface="Times New Roman" pitchFamily="18" charset="0"/>
                <a:cs typeface="Times New Roman" pitchFamily="18" charset="0"/>
              </a:rPr>
              <a:t> S.A. de C.V.</a:t>
            </a:r>
          </a:p>
          <a:p>
            <a:pPr marL="400050" lvl="1" indent="0">
              <a:buNone/>
            </a:pPr>
            <a:r>
              <a:rPr lang="es-CO" sz="1600" dirty="0">
                <a:latin typeface="Times New Roman" pitchFamily="18" charset="0"/>
                <a:cs typeface="Times New Roman" pitchFamily="18" charset="0"/>
              </a:rPr>
              <a:t>4.2 Capital Intelectual y Ventajas Competitivas del Grupo </a:t>
            </a:r>
            <a:r>
              <a:rPr lang="es-CO" sz="1600" dirty="0" err="1">
                <a:latin typeface="Times New Roman" pitchFamily="18" charset="0"/>
                <a:cs typeface="Times New Roman" pitchFamily="18" charset="0"/>
              </a:rPr>
              <a:t>Personnel</a:t>
            </a:r>
            <a:r>
              <a:rPr lang="es-CO" sz="1600" dirty="0">
                <a:latin typeface="Times New Roman" pitchFamily="18" charset="0"/>
                <a:cs typeface="Times New Roman" pitchFamily="18" charset="0"/>
              </a:rPr>
              <a:t> Global</a:t>
            </a:r>
          </a:p>
          <a:p>
            <a:pPr marL="400050" lvl="1" indent="0">
              <a:buNone/>
            </a:pPr>
            <a:r>
              <a:rPr lang="es-CO" sz="1600" dirty="0" smtClean="0">
                <a:latin typeface="Times New Roman" pitchFamily="18" charset="0"/>
                <a:cs typeface="Times New Roman" pitchFamily="18" charset="0"/>
              </a:rPr>
              <a:t>Los Activos Intangibles y el Capital Intelectual </a:t>
            </a:r>
          </a:p>
          <a:p>
            <a:pPr marL="400050" lvl="1" indent="0">
              <a:buNone/>
            </a:pPr>
            <a:r>
              <a:rPr lang="es-CO" sz="1600" dirty="0">
                <a:latin typeface="Times New Roman" pitchFamily="18" charset="0"/>
                <a:cs typeface="Times New Roman" pitchFamily="18" charset="0"/>
              </a:rPr>
              <a:t>4.3 Gestión del Capital </a:t>
            </a:r>
            <a:r>
              <a:rPr lang="es-CO" sz="1600" dirty="0" smtClean="0">
                <a:latin typeface="Times New Roman" pitchFamily="18" charset="0"/>
                <a:cs typeface="Times New Roman" pitchFamily="18" charset="0"/>
              </a:rPr>
              <a:t>Intelectual</a:t>
            </a:r>
            <a:endParaRPr lang="es-CO" sz="1600" dirty="0">
              <a:latin typeface="Times New Roman" pitchFamily="18" charset="0"/>
              <a:cs typeface="Times New Roman" pitchFamily="18" charset="0"/>
            </a:endParaRPr>
          </a:p>
          <a:p>
            <a:pPr marL="800100" lvl="2" indent="0">
              <a:buNone/>
            </a:pPr>
            <a:r>
              <a:rPr lang="es-CO" sz="1200" dirty="0" smtClean="0">
                <a:latin typeface="Times New Roman" pitchFamily="18" charset="0"/>
                <a:cs typeface="Times New Roman" pitchFamily="18" charset="0"/>
              </a:rPr>
              <a:t>4.3.1 Dimensión Capital Humano</a:t>
            </a:r>
          </a:p>
          <a:p>
            <a:pPr marL="800100" lvl="2" indent="0">
              <a:buNone/>
            </a:pPr>
            <a:r>
              <a:rPr lang="es-CO" sz="1200" dirty="0" smtClean="0">
                <a:latin typeface="Times New Roman" pitchFamily="18" charset="0"/>
                <a:cs typeface="Times New Roman" pitchFamily="18" charset="0"/>
              </a:rPr>
              <a:t>4.3.2 Dimensión Capital Estructural</a:t>
            </a:r>
          </a:p>
          <a:p>
            <a:pPr marL="800100" lvl="2" indent="0">
              <a:buNone/>
            </a:pPr>
            <a:r>
              <a:rPr lang="es-CO" sz="1200" dirty="0">
                <a:latin typeface="Times New Roman" pitchFamily="18" charset="0"/>
                <a:cs typeface="Times New Roman" pitchFamily="18" charset="0"/>
              </a:rPr>
              <a:t>4</a:t>
            </a:r>
            <a:r>
              <a:rPr lang="es-CO" sz="1200" dirty="0" smtClean="0">
                <a:latin typeface="Times New Roman" pitchFamily="18" charset="0"/>
                <a:cs typeface="Times New Roman" pitchFamily="18" charset="0"/>
              </a:rPr>
              <a:t>.3.3 Dimensión Capital Relacional</a:t>
            </a:r>
          </a:p>
          <a:p>
            <a:pPr marL="400050" lvl="1" indent="0">
              <a:buNone/>
            </a:pPr>
            <a:r>
              <a:rPr lang="es-CO" sz="1600" dirty="0" smtClean="0">
                <a:latin typeface="Times New Roman" pitchFamily="18" charset="0"/>
                <a:cs typeface="Times New Roman" pitchFamily="18" charset="0"/>
              </a:rPr>
              <a:t>4.4 Variables de Medición del Capital Intelectual </a:t>
            </a:r>
          </a:p>
          <a:p>
            <a:pPr marL="800100" lvl="2" indent="0">
              <a:buNone/>
            </a:pPr>
            <a:r>
              <a:rPr lang="es-CO" sz="1200" dirty="0" smtClean="0">
                <a:latin typeface="Times New Roman" pitchFamily="18" charset="0"/>
                <a:cs typeface="Times New Roman" pitchFamily="18" charset="0"/>
              </a:rPr>
              <a:t>4.4.1 Dimensión Capital Humano</a:t>
            </a:r>
          </a:p>
          <a:p>
            <a:pPr marL="800100" lvl="2" indent="0">
              <a:buNone/>
            </a:pPr>
            <a:r>
              <a:rPr lang="es-CO" sz="1200" dirty="0" smtClean="0">
                <a:latin typeface="Times New Roman" pitchFamily="18" charset="0"/>
                <a:cs typeface="Times New Roman" pitchFamily="18" charset="0"/>
              </a:rPr>
              <a:t>4.4.2. Dimensión Capital Estructural</a:t>
            </a:r>
          </a:p>
          <a:p>
            <a:pPr marL="800100" lvl="2" indent="0">
              <a:buNone/>
            </a:pPr>
            <a:r>
              <a:rPr lang="es-CO" sz="1200" dirty="0" smtClean="0">
                <a:latin typeface="Times New Roman" pitchFamily="18" charset="0"/>
                <a:cs typeface="Times New Roman" pitchFamily="18" charset="0"/>
              </a:rPr>
              <a:t>4.4.3. Dimensión Capital Relacional</a:t>
            </a:r>
          </a:p>
          <a:p>
            <a:pPr marL="800100" lvl="2" indent="0">
              <a:buNone/>
            </a:pPr>
            <a:r>
              <a:rPr lang="es-CO" sz="1200" dirty="0" smtClean="0">
                <a:latin typeface="Times New Roman" pitchFamily="18" charset="0"/>
                <a:cs typeface="Times New Roman" pitchFamily="18" charset="0"/>
              </a:rPr>
              <a:t>2.4.4 Organismos especializados</a:t>
            </a:r>
            <a:endParaRPr lang="es-CO" sz="1200" dirty="0">
              <a:latin typeface="Times New Roman" pitchFamily="18" charset="0"/>
              <a:cs typeface="Times New Roman" pitchFamily="18" charset="0"/>
            </a:endParaRPr>
          </a:p>
          <a:p>
            <a:pPr marL="0" indent="0">
              <a:buNone/>
            </a:pPr>
            <a:r>
              <a:rPr lang="es-CO" sz="2000" dirty="0" smtClean="0">
                <a:latin typeface="Times New Roman" pitchFamily="18" charset="0"/>
                <a:cs typeface="Times New Roman" pitchFamily="18" charset="0"/>
              </a:rPr>
              <a:t>CONCLUSIONES</a:t>
            </a:r>
            <a:endParaRPr lang="es-CO" sz="2000" dirty="0">
              <a:latin typeface="Times New Roman" pitchFamily="18" charset="0"/>
              <a:cs typeface="Times New Roman" pitchFamily="18" charset="0"/>
            </a:endParaRPr>
          </a:p>
          <a:p>
            <a:pPr marL="800100" lvl="2" indent="0">
              <a:buNone/>
            </a:pPr>
            <a:endParaRPr lang="es-CO" sz="1200" dirty="0" smtClean="0">
              <a:latin typeface="Times New Roman" pitchFamily="18" charset="0"/>
              <a:cs typeface="Times New Roman" pitchFamily="18" charset="0"/>
            </a:endParaRPr>
          </a:p>
        </p:txBody>
      </p:sp>
      <p:sp>
        <p:nvSpPr>
          <p:cNvPr id="6" name="1 Título"/>
          <p:cNvSpPr>
            <a:spLocks noGrp="1"/>
          </p:cNvSpPr>
          <p:nvPr>
            <p:ph type="title"/>
          </p:nvPr>
        </p:nvSpPr>
        <p:spPr>
          <a:xfrm>
            <a:off x="1714480" y="-27384"/>
            <a:ext cx="7043758" cy="1368412"/>
          </a:xfrm>
        </p:spPr>
        <p:txBody>
          <a:bodyPr/>
          <a:lstStyle/>
          <a:p>
            <a:pPr algn="r"/>
            <a:r>
              <a:rPr lang="es-CO" sz="2800" dirty="0" smtClean="0">
                <a:solidFill>
                  <a:schemeClr val="bg1"/>
                </a:solidFill>
                <a:latin typeface="Times New Roman" pitchFamily="18" charset="0"/>
                <a:cs typeface="Times New Roman" pitchFamily="18" charset="0"/>
              </a:rPr>
              <a:t>ARTÍCULO</a:t>
            </a:r>
            <a:r>
              <a:rPr lang="es-CO" dirty="0" smtClean="0">
                <a:solidFill>
                  <a:schemeClr val="bg1"/>
                </a:solidFill>
                <a:latin typeface="Times New Roman" pitchFamily="18" charset="0"/>
                <a:cs typeface="Times New Roman" pitchFamily="18" charset="0"/>
              </a:rPr>
              <a:t/>
            </a:r>
            <a:br>
              <a:rPr lang="es-CO" dirty="0" smtClean="0">
                <a:solidFill>
                  <a:schemeClr val="bg1"/>
                </a:solidFill>
                <a:latin typeface="Times New Roman" pitchFamily="18" charset="0"/>
                <a:cs typeface="Times New Roman" pitchFamily="18" charset="0"/>
              </a:rPr>
            </a:br>
            <a:r>
              <a:rPr lang="es-CO" sz="1400" dirty="0" smtClean="0">
                <a:solidFill>
                  <a:schemeClr val="bg1"/>
                </a:solidFill>
              </a:rPr>
              <a:t>LAS VARIABLES DE MEDICIÓN DEL CAPITAL INTELECTUAL EN UNA EMPRESA DE SERVICIOS PROFESIONALES EN MÉXICO</a:t>
            </a:r>
            <a:endParaRPr lang="es-CO" sz="14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1">
  <a:themeElements>
    <a:clrScheme name="1_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Tema1</Template>
  <TotalTime>1119</TotalTime>
  <Words>1735</Words>
  <Application>Microsoft Office PowerPoint</Application>
  <PresentationFormat>Presentación en pantalla (4:3)</PresentationFormat>
  <Paragraphs>251</Paragraphs>
  <Slides>29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Arial</vt:lpstr>
      <vt:lpstr>Calibri</vt:lpstr>
      <vt:lpstr>Times New Roman</vt:lpstr>
      <vt:lpstr>Tema1</vt:lpstr>
      <vt:lpstr>LAS VARIABLES DE MEDICIÓN DEL CAPITAL INTELECTUAL EN UNA EMPRESA DE SERVICIOS PROFESIONALES EN MÉXICO</vt:lpstr>
      <vt:lpstr>INTRODUCIÓN</vt:lpstr>
      <vt:lpstr>JUSTIFICACIÓN</vt:lpstr>
      <vt:lpstr>FORMULACIÓN</vt:lpstr>
      <vt:lpstr>DELIMITACIÓN</vt:lpstr>
      <vt:lpstr>OBJETIVOS</vt:lpstr>
      <vt:lpstr>HIPÓTESIS</vt:lpstr>
      <vt:lpstr>ARTÍCULO LAS VARIABLES DE MEDICIÓN DEL CAPITAL INTELECTUAL EN UNA EMPRESA DE SERVICIOS PROFESIONALES EN MÉXICO</vt:lpstr>
      <vt:lpstr>ARTÍCULO LAS VARIABLES DE MEDICIÓN DEL CAPITAL INTELECTUAL EN UNA EMPRESA DE SERVICIOS PROFESIONALES EN MÉXICO</vt:lpstr>
      <vt:lpstr>TRABAJO DE CAMPO</vt:lpstr>
      <vt:lpstr>Presentación de PowerPoint</vt:lpstr>
      <vt:lpstr>ENTREPRISE HUMAN RESOURCES S.A. DE C.V. CARACTERIZACIÓN</vt:lpstr>
      <vt:lpstr>APLICACIÓN DE CUESTIONARIOS</vt:lpstr>
      <vt:lpstr>REFORMULACIÓN DE CUESTIONARIOS</vt:lpstr>
      <vt:lpstr>GESTIÓN DEL CAPITAL INTELECTUAL</vt:lpstr>
      <vt:lpstr>GESTIÓN DEL CAPITAL HUMANO</vt:lpstr>
      <vt:lpstr>GESTIÓN DEL CAPITAL HUMANO</vt:lpstr>
      <vt:lpstr>GESTIÓN DEL CAPITAL ESTRUCTURAL</vt:lpstr>
      <vt:lpstr>GESTIÓN DEL CAPITAL ESTRUCTURAL</vt:lpstr>
      <vt:lpstr>GESTIÓN DEL CAPITAL RELACIONAL</vt:lpstr>
      <vt:lpstr>GESTIÓN DEL CAPITAL RELACIONAL</vt:lpstr>
      <vt:lpstr>MEDICIÓN DEL CAPITAL INTELECTUAL</vt:lpstr>
      <vt:lpstr>MEDICIÓN DEL CAPITAL HUMANO</vt:lpstr>
      <vt:lpstr>MEDICIÓN DEL CAPITAL ESTRUCTURAL</vt:lpstr>
      <vt:lpstr>MEDICIÓN DEL CAPITAL RELACIONAL</vt:lpstr>
      <vt:lpstr>CONCLUSIONES</vt:lpstr>
      <vt:lpstr>CONCLUSIONES</vt:lpstr>
      <vt:lpstr>CONCLUSIONES</vt:lpstr>
      <vt:lpstr>LAS VARIABLES DE MEDICIÓN DEL CAPITAL INTELECTUAL EN UNA EMPRESA DE SERVICIOS PROFESIONALES EN MÉXICO</vt:lpstr>
    </vt:vector>
  </TitlesOfParts>
  <Company>RevolucionUnattended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DE LAS METODOLOGÍAS DE COSTEO APLICADAS EN LA ADMINISTRACIÓN Y CONTROL DE LOS RECURSOS DE LAS E.S.E. DE PRIMER NIVEL EN EL DEPARTAMENTO DE ANTIOQUIA.</dc:title>
  <dc:creator>MARQUEZ</dc:creator>
  <cp:lastModifiedBy>Sara Bustamante</cp:lastModifiedBy>
  <cp:revision>89</cp:revision>
  <dcterms:created xsi:type="dcterms:W3CDTF">2014-05-03T15:31:20Z</dcterms:created>
  <dcterms:modified xsi:type="dcterms:W3CDTF">2015-02-18T07:17:45Z</dcterms:modified>
</cp:coreProperties>
</file>