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73" r:id="rId20"/>
    <p:sldId id="274" r:id="rId21"/>
    <p:sldId id="275" r:id="rId22"/>
    <p:sldId id="276" r:id="rId23"/>
    <p:sldId id="277" r:id="rId24"/>
    <p:sldId id="278" r:id="rId25"/>
    <p:sldId id="279" r:id="rId26"/>
    <p:sldId id="281" r:id="rId27"/>
  </p:sldIdLst>
  <p:sldSz cx="9144000" cy="5143500" type="screen16x9"/>
  <p:notesSz cx="6858000" cy="9144000"/>
  <p:embeddedFontLst>
    <p:embeddedFont>
      <p:font typeface="Verdana" pitchFamily="34" charset="0"/>
      <p:regular r:id="rId29"/>
      <p:bold r:id="rId30"/>
      <p:italic r:id="rId31"/>
      <p:boldItalic r:id="rId32"/>
    </p:embeddedFont>
    <p:embeddedFont>
      <p:font typeface="Wingdings 3" pitchFamily="18" charset="2"/>
      <p:regular r:id="rId33"/>
    </p:embeddedFont>
    <p:embeddedFont>
      <p:font typeface="Trebuchet MS" pitchFamily="34" charset="0"/>
      <p:regular r:id="rId34"/>
      <p:bold r:id="rId35"/>
      <p:italic r:id="rId36"/>
      <p:boldItalic r:id="rId37"/>
    </p:embeddedFont>
    <p:embeddedFont>
      <p:font typeface="Calibri" pitchFamily="34" charset="0"/>
      <p:regular r:id="rId38"/>
      <p:bold r:id="rId39"/>
      <p:italic r:id="rId40"/>
      <p:boldItalic r:id="rId4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a Guzmá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6" d="100"/>
          <a:sy n="126" d="100"/>
        </p:scale>
        <p:origin x="-354"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No la pondría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5437243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679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618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36207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6671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0698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619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98202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97089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6098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90535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1398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1866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08579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55913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18148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42876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9729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9596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5639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7224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3742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8031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0034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83497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952061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554755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752339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247133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7303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916424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498471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977821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extLst>
      <p:ext uri="{BB962C8B-B14F-4D97-AF65-F5344CB8AC3E}">
        <p14:creationId xmlns:p14="http://schemas.microsoft.com/office/powerpoint/2010/main" val="964595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461753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3150970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344315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740567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5" name="Slide Number Placeholder 4"/>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875832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4" name="Slide Number Placeholder 3"/>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459457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363003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s-CO" smtClean="0"/>
              <a:t>TRABAJO DE GRADO II PROGRAMA DE CONTADURÍA PÚBLICA - UNIVERSIDAD DE ANTIOQUIA 2015</a:t>
            </a:r>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800293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s-CO" smtClean="0"/>
              <a:t>TRABAJO DE GRADO II PROGRAMA DE CONTADURÍA PÚBLICA - UNIVERSIDAD DE ANTIOQUIA 2015</a:t>
            </a:r>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34889055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505649" y="380975"/>
            <a:ext cx="6761925" cy="1143025"/>
          </a:xfrm>
          <a:prstGeom prst="rect">
            <a:avLst/>
          </a:prstGeom>
        </p:spPr>
        <p:txBody>
          <a:bodyPr lIns="91425" tIns="91425" rIns="91425" bIns="91425" anchor="b" anchorCtr="0">
            <a:noAutofit/>
          </a:bodyPr>
          <a:lstStyle/>
          <a:p>
            <a:pPr>
              <a:spcBef>
                <a:spcPts val="0"/>
              </a:spcBef>
              <a:buNone/>
            </a:pPr>
            <a:r>
              <a:rPr lang="es" sz="1600" b="1" dirty="0">
                <a:latin typeface="Calibri"/>
                <a:ea typeface="Calibri"/>
                <a:cs typeface="Calibri"/>
                <a:sym typeface="Calibri"/>
              </a:rPr>
              <a:t>ESTRATEGIAS DIDÁCTICAS PARA EL DESARROLLO DE COMPETENCIAS SOCIOAFECTIVAS Y COMUNICATIVAS EN LOS ESTUDIANTES DE CONTADURÍA PÚBLICA DE LA UNIVERSIDAD DE ANTIOQUIA</a:t>
            </a:r>
          </a:p>
        </p:txBody>
      </p:sp>
      <p:sp>
        <p:nvSpPr>
          <p:cNvPr id="51" name="Shape 51"/>
          <p:cNvSpPr txBox="1">
            <a:spLocks noGrp="1"/>
          </p:cNvSpPr>
          <p:nvPr>
            <p:ph type="subTitle" idx="1"/>
          </p:nvPr>
        </p:nvSpPr>
        <p:spPr>
          <a:xfrm>
            <a:off x="4683675" y="2417100"/>
            <a:ext cx="3474900" cy="1037099"/>
          </a:xfrm>
          <a:prstGeom prst="rect">
            <a:avLst/>
          </a:prstGeom>
        </p:spPr>
        <p:txBody>
          <a:bodyPr lIns="91425" tIns="91425" rIns="91425" bIns="91425" anchor="t" anchorCtr="0">
            <a:noAutofit/>
          </a:bodyPr>
          <a:lstStyle/>
          <a:p>
            <a:pPr lvl="0" algn="l" rtl="0">
              <a:lnSpc>
                <a:spcPct val="115000"/>
              </a:lnSpc>
              <a:spcBef>
                <a:spcPts val="0"/>
              </a:spcBef>
              <a:buClr>
                <a:schemeClr val="dk1"/>
              </a:buClr>
              <a:buSzPct val="78571"/>
              <a:buFont typeface="Arial"/>
              <a:buNone/>
            </a:pPr>
            <a:r>
              <a:rPr lang="es" sz="1400" dirty="0">
                <a:solidFill>
                  <a:schemeClr val="dk1"/>
                </a:solidFill>
                <a:latin typeface="Calibri"/>
                <a:ea typeface="Calibri"/>
                <a:cs typeface="Calibri"/>
                <a:sym typeface="Calibri"/>
              </a:rPr>
              <a:t>DANIELA RESTREPO GUZMÁN</a:t>
            </a:r>
          </a:p>
          <a:p>
            <a:pPr lvl="0" algn="l" rtl="0">
              <a:lnSpc>
                <a:spcPct val="115000"/>
              </a:lnSpc>
              <a:spcBef>
                <a:spcPts val="0"/>
              </a:spcBef>
              <a:buClr>
                <a:schemeClr val="dk1"/>
              </a:buClr>
              <a:buSzPct val="78571"/>
              <a:buFont typeface="Arial"/>
              <a:buNone/>
            </a:pPr>
            <a:r>
              <a:rPr lang="es" sz="1400" dirty="0">
                <a:solidFill>
                  <a:schemeClr val="dk1"/>
                </a:solidFill>
                <a:latin typeface="Calibri"/>
                <a:ea typeface="Calibri"/>
                <a:cs typeface="Calibri"/>
                <a:sym typeface="Calibri"/>
              </a:rPr>
              <a:t>YESSICA TABORDA GUTIÉRREZ</a:t>
            </a:r>
          </a:p>
          <a:p>
            <a:pPr lvl="0" algn="l" rtl="0">
              <a:lnSpc>
                <a:spcPct val="115000"/>
              </a:lnSpc>
              <a:spcBef>
                <a:spcPts val="0"/>
              </a:spcBef>
              <a:buClr>
                <a:schemeClr val="dk1"/>
              </a:buClr>
              <a:buSzPct val="78571"/>
              <a:buFont typeface="Arial"/>
              <a:buNone/>
            </a:pPr>
            <a:r>
              <a:rPr lang="es" sz="1400" dirty="0">
                <a:solidFill>
                  <a:schemeClr val="dk1"/>
                </a:solidFill>
                <a:latin typeface="Calibri"/>
                <a:ea typeface="Calibri"/>
                <a:cs typeface="Calibri"/>
                <a:sym typeface="Calibri"/>
              </a:rPr>
              <a:t> ÁNGELA TRINIDAD RUÍZ CORREA</a:t>
            </a:r>
          </a:p>
          <a:p>
            <a:pPr>
              <a:spcBef>
                <a:spcPts val="0"/>
              </a:spcBef>
              <a:buNone/>
            </a:pPr>
            <a:endParaRPr dirty="0"/>
          </a:p>
        </p:txBody>
      </p:sp>
      <p:pic>
        <p:nvPicPr>
          <p:cNvPr id="1026" name="Picture 2" descr="http://fisica.udea.edu.co/ges/img/logo-ud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49" y="1728787"/>
            <a:ext cx="2087943" cy="259556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pie de página 1"/>
          <p:cNvSpPr>
            <a:spLocks noGrp="1"/>
          </p:cNvSpPr>
          <p:nvPr>
            <p:ph type="ftr" sz="quarter" idx="11"/>
          </p:nvPr>
        </p:nvSpPr>
        <p:spPr/>
        <p:txBody>
          <a:bodyPr/>
          <a:lstStyle/>
          <a:p>
            <a:r>
              <a:rPr lang="es-CO" dirty="0" smtClean="0"/>
              <a:t>TRABAJO DE GRADO II PROGRAMA DE CONTADURÍA PÚBLICA - UNIVERSIDAD DE ANTIOQUIA 2015</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p:spPr>
        <p:txBody>
          <a:bodyPr lIns="91425" tIns="91425" rIns="91425" bIns="91425" anchor="t" anchorCtr="0">
            <a:noAutofit/>
          </a:bodyPr>
          <a:lstStyle/>
          <a:p>
            <a:pPr algn="ctr">
              <a:spcBef>
                <a:spcPts val="0"/>
              </a:spcBef>
              <a:buNone/>
            </a:pPr>
            <a:r>
              <a:rPr lang="es" sz="2000" b="1" u="sng" dirty="0" smtClean="0"/>
              <a:t>Modelo curricular programa de contaduría pública</a:t>
            </a:r>
            <a:endParaRPr lang="es" sz="2000" b="1" u="sng" dirty="0"/>
          </a:p>
        </p:txBody>
      </p:sp>
      <p:sp>
        <p:nvSpPr>
          <p:cNvPr id="103" name="Shape 103"/>
          <p:cNvSpPr txBox="1">
            <a:spLocks noGrp="1"/>
          </p:cNvSpPr>
          <p:nvPr>
            <p:ph type="body" idx="1"/>
          </p:nvPr>
        </p:nvSpPr>
        <p:spPr>
          <a:xfrm>
            <a:off x="903950" y="1152475"/>
            <a:ext cx="6363625" cy="3416400"/>
          </a:xfrm>
          <a:prstGeom prst="rect">
            <a:avLst/>
          </a:prstGeom>
        </p:spPr>
        <p:txBody>
          <a:bodyPr lIns="91425" tIns="91425" rIns="91425" bIns="91425" anchor="t" anchorCtr="0">
            <a:noAutofit/>
          </a:bodyPr>
          <a:lstStyle/>
          <a:p>
            <a:pPr lvl="0" algn="just" rtl="0">
              <a:spcBef>
                <a:spcPts val="0"/>
              </a:spcBef>
              <a:spcAft>
                <a:spcPts val="1200"/>
              </a:spcAft>
              <a:buClr>
                <a:schemeClr val="dk1"/>
              </a:buClr>
              <a:buSzPct val="78571"/>
              <a:buFont typeface="Arial"/>
              <a:buNone/>
            </a:pPr>
            <a:r>
              <a:rPr lang="es" sz="1800" dirty="0">
                <a:solidFill>
                  <a:schemeClr val="dk1"/>
                </a:solidFill>
              </a:rPr>
              <a:t>Enfatizando en la educación profesional en el programa de Contaduría, que hace parte de la Facultad de Ciencias Económicas de la Universidad de Antioquia, se propone un modelo curricular que propende por una formación académica en áreas de la disciplina contable complementada con la formación ética y en valores, que pueda generar en los estudiantes del programa un espíritu investigativo, ético y social.</a:t>
            </a:r>
          </a:p>
          <a:p>
            <a:pPr>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8194" name="Picture 2" descr="http://www.kitcomunidades.es/wp-content/uploads/2015/08/Participacio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00" y="1028699"/>
            <a:ext cx="2829000" cy="1752601"/>
          </a:xfrm>
          <a:prstGeom prst="rect">
            <a:avLst/>
          </a:prstGeom>
          <a:noFill/>
          <a:extLst>
            <a:ext uri="{909E8E84-426E-40DD-AFC4-6F175D3DCCD1}">
              <a14:hiddenFill xmlns:a14="http://schemas.microsoft.com/office/drawing/2010/main">
                <a:solidFill>
                  <a:srgbClr val="FFFFFF"/>
                </a:solidFill>
              </a14:hiddenFill>
            </a:ext>
          </a:extLst>
        </p:spPr>
      </p:pic>
      <p:sp>
        <p:nvSpPr>
          <p:cNvPr id="108" name="Shape 108"/>
          <p:cNvSpPr txBox="1">
            <a:spLocks noGrp="1"/>
          </p:cNvSpPr>
          <p:nvPr>
            <p:ph type="body" idx="1"/>
          </p:nvPr>
        </p:nvSpPr>
        <p:spPr>
          <a:xfrm>
            <a:off x="448199" y="663525"/>
            <a:ext cx="6438375" cy="3416400"/>
          </a:xfrm>
          <a:prstGeom prst="rect">
            <a:avLst/>
          </a:prstGeom>
        </p:spPr>
        <p:txBody>
          <a:bodyPr lIns="91425" tIns="91425" rIns="91425" bIns="91425" anchor="t" anchorCtr="0">
            <a:noAutofit/>
          </a:bodyPr>
          <a:lstStyle/>
          <a:p>
            <a:pPr lvl="0" algn="just" rtl="0">
              <a:spcBef>
                <a:spcPts val="0"/>
              </a:spcBef>
              <a:spcAft>
                <a:spcPts val="1200"/>
              </a:spcAft>
              <a:buClr>
                <a:schemeClr val="dk1"/>
              </a:buClr>
              <a:buSzPct val="78571"/>
              <a:buFont typeface="Arial"/>
              <a:buNone/>
            </a:pPr>
            <a:r>
              <a:rPr lang="es" sz="1600" dirty="0">
                <a:solidFill>
                  <a:schemeClr val="dk1"/>
                </a:solidFill>
              </a:rPr>
              <a:t>El modelo curricular destaca entre otras cosas la importancia de la participación activa y dinámica de los estudiantes en su proceso formativo para que este pueda ser exitoso, </a:t>
            </a:r>
            <a:r>
              <a:rPr lang="es" sz="1600" dirty="0" smtClean="0">
                <a:solidFill>
                  <a:schemeClr val="dk1"/>
                </a:solidFill>
              </a:rPr>
              <a:t>el uso de la investigación como una fuente de conocimientos y un proceso formativo constante en el programa, el desarrollo de competencias comunicativas, trabajo en equipo, el conocimiento del entorno entre otros.</a:t>
            </a:r>
          </a:p>
          <a:p>
            <a:pPr lvl="0" algn="just" rtl="0">
              <a:spcBef>
                <a:spcPts val="0"/>
              </a:spcBef>
              <a:spcAft>
                <a:spcPts val="1200"/>
              </a:spcAft>
              <a:buClr>
                <a:schemeClr val="dk1"/>
              </a:buClr>
              <a:buFont typeface="Arial"/>
              <a:buNone/>
            </a:pPr>
            <a:endParaRPr sz="1600" dirty="0">
              <a:solidFill>
                <a:schemeClr val="dk1"/>
              </a:solidFill>
            </a:endParaRPr>
          </a:p>
          <a:p>
            <a:pPr lvl="0" algn="just" rtl="0">
              <a:spcBef>
                <a:spcPts val="0"/>
              </a:spcBef>
              <a:spcAft>
                <a:spcPts val="1200"/>
              </a:spcAft>
              <a:buClr>
                <a:schemeClr val="dk1"/>
              </a:buClr>
              <a:buSzPct val="78571"/>
              <a:buFont typeface="Arial"/>
              <a:buNone/>
            </a:pPr>
            <a:r>
              <a:rPr lang="es" sz="1600" dirty="0">
                <a:solidFill>
                  <a:schemeClr val="dk1"/>
                </a:solidFill>
              </a:rPr>
              <a:t> La estructura curricular gira entorno a los problemas de formación los cuales son situaciones, hechos o carencias que se presentan en el campo académico y profesional en su relación con las necesidades demandadas por la sociedad, que deben ser resueltas por la formación que empieza en la Universidad para que su aporte en el medio sea satisfactorio.</a:t>
            </a:r>
          </a:p>
          <a:p>
            <a:pPr>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89500" y="102850"/>
            <a:ext cx="8565000" cy="934500"/>
          </a:xfrm>
          <a:prstGeom prst="rect">
            <a:avLst/>
          </a:prstGeom>
        </p:spPr>
        <p:txBody>
          <a:bodyPr lIns="91425" tIns="91425" rIns="91425" bIns="91425" anchor="t" anchorCtr="0">
            <a:noAutofit/>
          </a:bodyPr>
          <a:lstStyle/>
          <a:p>
            <a:pPr algn="ctr">
              <a:spcBef>
                <a:spcPts val="0"/>
              </a:spcBef>
              <a:buNone/>
            </a:pPr>
            <a:r>
              <a:rPr lang="es"/>
              <a:t>Modelo pedagógico en el programa de Contaduría Pública </a:t>
            </a:r>
          </a:p>
        </p:txBody>
      </p:sp>
      <p:sp>
        <p:nvSpPr>
          <p:cNvPr id="114" name="Shape 114"/>
          <p:cNvSpPr txBox="1">
            <a:spLocks noGrp="1"/>
          </p:cNvSpPr>
          <p:nvPr>
            <p:ph type="body" idx="1"/>
          </p:nvPr>
        </p:nvSpPr>
        <p:spPr>
          <a:xfrm>
            <a:off x="788675" y="1037350"/>
            <a:ext cx="7189500" cy="3646199"/>
          </a:xfrm>
          <a:prstGeom prst="rect">
            <a:avLst/>
          </a:prstGeom>
        </p:spPr>
        <p:txBody>
          <a:bodyPr lIns="91425" tIns="91425" rIns="91425" bIns="91425" anchor="t" anchorCtr="0">
            <a:noAutofit/>
          </a:bodyPr>
          <a:lstStyle/>
          <a:p>
            <a:pPr algn="just" rtl="0">
              <a:spcBef>
                <a:spcPts val="0"/>
              </a:spcBef>
              <a:spcAft>
                <a:spcPts val="1200"/>
              </a:spcAft>
              <a:buNone/>
            </a:pPr>
            <a:endParaRPr sz="1800" dirty="0">
              <a:solidFill>
                <a:schemeClr val="dk1"/>
              </a:solidFill>
            </a:endParaRPr>
          </a:p>
          <a:p>
            <a:pPr algn="just" rtl="0">
              <a:spcBef>
                <a:spcPts val="0"/>
              </a:spcBef>
              <a:spcAft>
                <a:spcPts val="1200"/>
              </a:spcAft>
              <a:buNone/>
            </a:pPr>
            <a:r>
              <a:rPr lang="es" sz="1800" dirty="0">
                <a:solidFill>
                  <a:schemeClr val="dk1"/>
                </a:solidFill>
              </a:rPr>
              <a:t>El </a:t>
            </a:r>
            <a:r>
              <a:rPr lang="es" sz="1800" i="1" dirty="0">
                <a:solidFill>
                  <a:schemeClr val="dk1"/>
                </a:solidFill>
              </a:rPr>
              <a:t>modelo pedagógico social</a:t>
            </a:r>
            <a:r>
              <a:rPr lang="es" sz="1800" dirty="0">
                <a:solidFill>
                  <a:schemeClr val="dk1"/>
                </a:solidFill>
              </a:rPr>
              <a:t> fue el escogido por el Programa de Contaduría de la Universidad de Antioquia cuando en el año 1998 inició su proceso de transformación curricular, tal como consta en el documento que soporta dicha transformación (Departamento de Ciencias Contables, 2000) y en el libro “Recreando el Currículo” (Carvalho y otros, 2006). Sin embargo, de acuerdo con las características propias de la enseñanza aplicada en este programa, el modelo pedagógico vivo es decir el que realmente se utiliza combina el tradicional con el conductista. </a:t>
            </a:r>
          </a:p>
          <a:p>
            <a:pPr lvl="0" algn="just" rtl="0">
              <a:spcBef>
                <a:spcPts val="0"/>
              </a:spcBef>
              <a:spcAft>
                <a:spcPts val="1200"/>
              </a:spcAft>
              <a:buClr>
                <a:schemeClr val="dk1"/>
              </a:buClr>
              <a:buFont typeface="Arial"/>
              <a:buNone/>
            </a:pPr>
            <a:endParaRPr sz="1400" dirty="0">
              <a:solidFill>
                <a:schemeClr val="dk1"/>
              </a:solidFill>
            </a:endParaRPr>
          </a:p>
          <a:p>
            <a:pPr>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9218" name="Picture 2" descr="http://www.paginaswebboyaca.com/images/template-content/capacitaci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573" y="3331749"/>
            <a:ext cx="3445877" cy="19641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9" name="Shape 119"/>
          <p:cNvSpPr txBox="1">
            <a:spLocks noGrp="1"/>
          </p:cNvSpPr>
          <p:nvPr>
            <p:ph type="title"/>
          </p:nvPr>
        </p:nvSpPr>
        <p:spPr>
          <a:xfrm>
            <a:off x="311700" y="199075"/>
            <a:ext cx="8520599" cy="572699"/>
          </a:xfrm>
          <a:prstGeom prst="rect">
            <a:avLst/>
          </a:prstGeom>
        </p:spPr>
        <p:txBody>
          <a:bodyPr lIns="91425" tIns="91425" rIns="91425" bIns="91425" anchor="t" anchorCtr="0">
            <a:noAutofit/>
          </a:bodyPr>
          <a:lstStyle/>
          <a:p>
            <a:pPr algn="ctr">
              <a:spcBef>
                <a:spcPts val="0"/>
              </a:spcBef>
              <a:buNone/>
            </a:pPr>
            <a:r>
              <a:rPr lang="es" sz="2400"/>
              <a:t>La importancia de la didáctica y sus estrategias dentro del proyecto de aula </a:t>
            </a:r>
          </a:p>
        </p:txBody>
      </p:sp>
      <p:sp>
        <p:nvSpPr>
          <p:cNvPr id="120" name="Shape 120"/>
          <p:cNvSpPr txBox="1">
            <a:spLocks noGrp="1"/>
          </p:cNvSpPr>
          <p:nvPr>
            <p:ph type="body" idx="1"/>
          </p:nvPr>
        </p:nvSpPr>
        <p:spPr>
          <a:xfrm>
            <a:off x="544500" y="1519550"/>
            <a:ext cx="5894400" cy="3416400"/>
          </a:xfrm>
          <a:prstGeom prst="rect">
            <a:avLst/>
          </a:prstGeom>
        </p:spPr>
        <p:txBody>
          <a:bodyPr lIns="91425" tIns="91425" rIns="91425" bIns="91425" anchor="t" anchorCtr="0">
            <a:noAutofit/>
          </a:bodyPr>
          <a:lstStyle/>
          <a:p>
            <a:pPr lvl="0" algn="just" rtl="0">
              <a:spcBef>
                <a:spcPts val="0"/>
              </a:spcBef>
              <a:spcAft>
                <a:spcPts val="1200"/>
              </a:spcAft>
              <a:buClr>
                <a:schemeClr val="dk1"/>
              </a:buClr>
              <a:buSzPct val="78571"/>
              <a:buFont typeface="Arial"/>
              <a:buNone/>
            </a:pPr>
            <a:r>
              <a:rPr lang="es" sz="1800" dirty="0">
                <a:solidFill>
                  <a:schemeClr val="dk1"/>
                </a:solidFill>
                <a:latin typeface="Verdana"/>
                <a:ea typeface="Verdana"/>
                <a:cs typeface="Verdana"/>
                <a:sym typeface="Verdana"/>
              </a:rPr>
              <a:t>En los nuevos enfoques para la didáctica universitaria actual, se necesita comprender algo tan abierto y amplio como es el término de la Docencia Universitaria, donde se acoge la gran cantidad de términos sobre enseñanza universitaria, para continuar con el término de pedagogía universitaria, utilizado normalmente en niveles científicos y para finalizar con didáctica para establecerlo como aquello cercano a lo práctico y conductual y que a diferencia de la pedagogía no cuenta con tal respaldo científico (Zabalza, 2012, Pág. 389).</a:t>
            </a:r>
          </a:p>
          <a:p>
            <a:pPr algn="ctr">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prstGeom prst="rect">
            <a:avLst/>
          </a:prstGeom>
        </p:spPr>
        <p:txBody>
          <a:bodyPr lIns="91425" tIns="91425" rIns="91425" bIns="91425" anchor="t" anchorCtr="0">
            <a:noAutofit/>
          </a:bodyPr>
          <a:lstStyle/>
          <a:p>
            <a:pPr algn="ctr">
              <a:spcBef>
                <a:spcPts val="0"/>
              </a:spcBef>
              <a:buNone/>
            </a:pPr>
            <a:r>
              <a:rPr lang="es" sz="2400"/>
              <a:t>ESTRATEGIAS DIDÁCTICAS</a:t>
            </a:r>
          </a:p>
        </p:txBody>
      </p:sp>
      <p:sp>
        <p:nvSpPr>
          <p:cNvPr id="126" name="Shape 126"/>
          <p:cNvSpPr txBox="1">
            <a:spLocks noGrp="1"/>
          </p:cNvSpPr>
          <p:nvPr>
            <p:ph type="body" idx="1"/>
          </p:nvPr>
        </p:nvSpPr>
        <p:spPr>
          <a:xfrm>
            <a:off x="311700" y="1152475"/>
            <a:ext cx="8520599" cy="27480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s" sz="1000">
                <a:solidFill>
                  <a:srgbClr val="000000"/>
                </a:solidFill>
                <a:latin typeface="Verdana"/>
                <a:ea typeface="Verdana"/>
                <a:cs typeface="Verdana"/>
                <a:sym typeface="Verdana"/>
              </a:rPr>
              <a:t>  </a:t>
            </a: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000">
              <a:solidFill>
                <a:srgbClr val="000000"/>
              </a:solidFill>
              <a:latin typeface="Verdana"/>
              <a:ea typeface="Verdana"/>
              <a:cs typeface="Verdana"/>
              <a:sym typeface="Verdana"/>
            </a:endParaRPr>
          </a:p>
          <a:p>
            <a:pPr lvl="0" rtl="0">
              <a:lnSpc>
                <a:spcPct val="100000"/>
              </a:lnSpc>
              <a:spcBef>
                <a:spcPts val="0"/>
              </a:spcBef>
              <a:spcAft>
                <a:spcPts val="0"/>
              </a:spcAft>
              <a:buNone/>
            </a:pPr>
            <a:endParaRPr sz="1400">
              <a:solidFill>
                <a:srgbClr val="000000"/>
              </a:solidFill>
            </a:endParaRPr>
          </a:p>
          <a:p>
            <a:pPr lvl="0" rtl="0">
              <a:spcBef>
                <a:spcPts val="0"/>
              </a:spcBef>
              <a:buClr>
                <a:srgbClr val="000000"/>
              </a:buClr>
              <a:buFont typeface="Arial"/>
              <a:buNone/>
            </a:pPr>
            <a:endParaRPr/>
          </a:p>
        </p:txBody>
      </p:sp>
      <p:pic>
        <p:nvPicPr>
          <p:cNvPr id="127" name="Shape 127"/>
          <p:cNvPicPr preferRelativeResize="0"/>
          <p:nvPr/>
        </p:nvPicPr>
        <p:blipFill>
          <a:blip r:embed="rId3">
            <a:alphaModFix/>
          </a:blip>
          <a:stretch>
            <a:fillRect/>
          </a:stretch>
        </p:blipFill>
        <p:spPr>
          <a:xfrm>
            <a:off x="1833562" y="1243012"/>
            <a:ext cx="5476875" cy="2657475"/>
          </a:xfrm>
          <a:prstGeom prst="rect">
            <a:avLst/>
          </a:prstGeom>
          <a:noFill/>
          <a:ln>
            <a:noFill/>
          </a:ln>
        </p:spPr>
      </p:pic>
      <p:sp>
        <p:nvSpPr>
          <p:cNvPr id="128" name="Shape 128"/>
          <p:cNvSpPr txBox="1"/>
          <p:nvPr/>
        </p:nvSpPr>
        <p:spPr>
          <a:xfrm>
            <a:off x="2588625" y="3837925"/>
            <a:ext cx="6555300" cy="382799"/>
          </a:xfrm>
          <a:prstGeom prst="rect">
            <a:avLst/>
          </a:prstGeom>
          <a:noFill/>
          <a:ln>
            <a:noFill/>
          </a:ln>
        </p:spPr>
        <p:txBody>
          <a:bodyPr lIns="91425" tIns="91425" rIns="91425" bIns="91425" anchor="ctr" anchorCtr="0">
            <a:noAutofit/>
          </a:bodyPr>
          <a:lstStyle/>
          <a:p>
            <a:pPr lvl="0" rtl="0">
              <a:spcBef>
                <a:spcPts val="0"/>
              </a:spcBef>
              <a:buNone/>
            </a:pPr>
            <a:r>
              <a:rPr lang="es" sz="1000">
                <a:solidFill>
                  <a:schemeClr val="dk1"/>
                </a:solidFill>
                <a:latin typeface="Verdana"/>
                <a:ea typeface="Verdana"/>
                <a:cs typeface="Verdana"/>
                <a:sym typeface="Verdana"/>
              </a:rPr>
              <a:t> Fuente: López, 2005. Metodología participativa en la enseñanza universitaria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1161900" y="1057225"/>
            <a:ext cx="7574699" cy="3416400"/>
          </a:xfrm>
          <a:prstGeom prst="rect">
            <a:avLst/>
          </a:prstGeom>
        </p:spPr>
        <p:txBody>
          <a:bodyPr lIns="91425" tIns="91425" rIns="91425" bIns="91425" anchor="t" anchorCtr="0">
            <a:noAutofit/>
          </a:bodyPr>
          <a:lstStyle/>
          <a:p>
            <a:pPr lvl="0" algn="ctr" rtl="0">
              <a:spcBef>
                <a:spcPts val="0"/>
              </a:spcBef>
              <a:spcAft>
                <a:spcPts val="1200"/>
              </a:spcAft>
              <a:buClr>
                <a:schemeClr val="dk1"/>
              </a:buClr>
              <a:buSzPct val="78571"/>
              <a:buFont typeface="Arial"/>
              <a:buNone/>
            </a:pPr>
            <a:r>
              <a:rPr lang="es" sz="1800" dirty="0">
                <a:solidFill>
                  <a:schemeClr val="dk1"/>
                </a:solidFill>
                <a:latin typeface="Verdana"/>
                <a:ea typeface="Verdana"/>
                <a:cs typeface="Verdana"/>
                <a:sym typeface="Verdana"/>
              </a:rPr>
              <a:t>Algunas habilidades que propician el desarrollo de las competencias socio-afectivas, estas están reunidas en cinco categorías propuestas y definidas por (Mena, Romagnoli, &amp; Valdés, 2007, pág. 5) así:</a:t>
            </a:r>
          </a:p>
          <a:p>
            <a:pPr marL="457200" lvl="0" indent="0" algn="ctr" rtl="0">
              <a:spcBef>
                <a:spcPts val="0"/>
              </a:spcBef>
              <a:spcAft>
                <a:spcPts val="1200"/>
              </a:spcAft>
              <a:buNone/>
            </a:pPr>
            <a:r>
              <a:rPr lang="es" sz="1800" dirty="0">
                <a:solidFill>
                  <a:schemeClr val="dk1"/>
                </a:solidFill>
                <a:latin typeface="Verdana"/>
                <a:ea typeface="Verdana"/>
                <a:cs typeface="Verdana"/>
                <a:sym typeface="Verdana"/>
              </a:rPr>
              <a:t>1. Habilidades de comprensión de sí mismo</a:t>
            </a:r>
            <a:br>
              <a:rPr lang="es" sz="1800" dirty="0">
                <a:solidFill>
                  <a:schemeClr val="dk1"/>
                </a:solidFill>
                <a:latin typeface="Verdana"/>
                <a:ea typeface="Verdana"/>
                <a:cs typeface="Verdana"/>
                <a:sym typeface="Verdana"/>
              </a:rPr>
            </a:br>
            <a:r>
              <a:rPr lang="es" sz="1800" dirty="0">
                <a:solidFill>
                  <a:schemeClr val="dk1"/>
                </a:solidFill>
                <a:latin typeface="Verdana"/>
                <a:ea typeface="Verdana"/>
                <a:cs typeface="Verdana"/>
                <a:sym typeface="Verdana"/>
              </a:rPr>
              <a:t>2. Habilidades de autorregulación</a:t>
            </a:r>
            <a:br>
              <a:rPr lang="es" sz="1800" dirty="0">
                <a:solidFill>
                  <a:schemeClr val="dk1"/>
                </a:solidFill>
                <a:latin typeface="Verdana"/>
                <a:ea typeface="Verdana"/>
                <a:cs typeface="Verdana"/>
                <a:sym typeface="Verdana"/>
              </a:rPr>
            </a:br>
            <a:r>
              <a:rPr lang="es" sz="1800" dirty="0">
                <a:solidFill>
                  <a:schemeClr val="dk1"/>
                </a:solidFill>
                <a:latin typeface="Verdana"/>
                <a:ea typeface="Verdana"/>
                <a:cs typeface="Verdana"/>
                <a:sym typeface="Verdana"/>
              </a:rPr>
              <a:t>3. Habilidades de comprensión del otro</a:t>
            </a:r>
            <a:br>
              <a:rPr lang="es" sz="1800" dirty="0">
                <a:solidFill>
                  <a:schemeClr val="dk1"/>
                </a:solidFill>
                <a:latin typeface="Verdana"/>
                <a:ea typeface="Verdana"/>
                <a:cs typeface="Verdana"/>
                <a:sym typeface="Verdana"/>
              </a:rPr>
            </a:br>
            <a:r>
              <a:rPr lang="es" sz="1800" dirty="0">
                <a:solidFill>
                  <a:schemeClr val="dk1"/>
                </a:solidFill>
                <a:latin typeface="Verdana"/>
                <a:ea typeface="Verdana"/>
                <a:cs typeface="Verdana"/>
                <a:sym typeface="Verdana"/>
              </a:rPr>
              <a:t>4. Habilidades de relación interpersonal</a:t>
            </a:r>
            <a:br>
              <a:rPr lang="es" sz="1800" dirty="0">
                <a:solidFill>
                  <a:schemeClr val="dk1"/>
                </a:solidFill>
                <a:latin typeface="Verdana"/>
                <a:ea typeface="Verdana"/>
                <a:cs typeface="Verdana"/>
                <a:sym typeface="Verdana"/>
              </a:rPr>
            </a:br>
            <a:r>
              <a:rPr lang="es" sz="1800" dirty="0">
                <a:solidFill>
                  <a:schemeClr val="dk1"/>
                </a:solidFill>
                <a:latin typeface="Verdana"/>
                <a:ea typeface="Verdana"/>
                <a:cs typeface="Verdana"/>
                <a:sym typeface="Verdana"/>
              </a:rPr>
              <a:t>5. Habilidades de discernimiento moral</a:t>
            </a:r>
          </a:p>
        </p:txBody>
      </p:sp>
      <p:sp>
        <p:nvSpPr>
          <p:cNvPr id="134" name="Shape 134"/>
          <p:cNvSpPr txBox="1"/>
          <p:nvPr/>
        </p:nvSpPr>
        <p:spPr>
          <a:xfrm>
            <a:off x="173700" y="225100"/>
            <a:ext cx="8970299" cy="742800"/>
          </a:xfrm>
          <a:prstGeom prst="rect">
            <a:avLst/>
          </a:prstGeom>
          <a:noFill/>
          <a:ln>
            <a:noFill/>
          </a:ln>
        </p:spPr>
        <p:txBody>
          <a:bodyPr lIns="91425" tIns="91425" rIns="91425" bIns="91425" anchor="ctr" anchorCtr="0">
            <a:noAutofit/>
          </a:bodyPr>
          <a:lstStyle/>
          <a:p>
            <a:pPr lvl="0" algn="ctr" rtl="0">
              <a:spcBef>
                <a:spcPts val="0"/>
              </a:spcBef>
              <a:buNone/>
            </a:pPr>
            <a:r>
              <a:rPr lang="es" sz="2800" dirty="0">
                <a:solidFill>
                  <a:schemeClr val="accent2">
                    <a:lumMod val="75000"/>
                  </a:schemeClr>
                </a:solidFill>
              </a:rPr>
              <a:t>Competencias socio-Afectivas y comunicativas</a:t>
            </a:r>
          </a:p>
        </p:txBody>
      </p:sp>
      <p:pic>
        <p:nvPicPr>
          <p:cNvPr id="10242" name="Picture 2" descr="http://ambiental.uaslp.mx/diplomadoEDS/imagenes/Enfoqu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7899"/>
            <a:ext cx="2619375" cy="2895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p:spPr>
        <p:txBody>
          <a:bodyPr lIns="91425" tIns="91425" rIns="91425" bIns="91425" anchor="t" anchorCtr="0">
            <a:noAutofit/>
          </a:bodyPr>
          <a:lstStyle/>
          <a:p>
            <a:pPr algn="ctr">
              <a:spcBef>
                <a:spcPts val="0"/>
              </a:spcBef>
              <a:buNone/>
            </a:pPr>
            <a:r>
              <a:rPr lang="es" b="1" u="sng"/>
              <a:t>Metodología aplicada </a:t>
            </a:r>
          </a:p>
        </p:txBody>
      </p:sp>
      <p:sp>
        <p:nvSpPr>
          <p:cNvPr id="140" name="Shape 140"/>
          <p:cNvSpPr txBox="1">
            <a:spLocks noGrp="1"/>
          </p:cNvSpPr>
          <p:nvPr>
            <p:ph type="body" idx="1"/>
          </p:nvPr>
        </p:nvSpPr>
        <p:spPr>
          <a:xfrm>
            <a:off x="311701" y="1152475"/>
            <a:ext cx="7079700" cy="3416400"/>
          </a:xfrm>
          <a:prstGeom prst="rect">
            <a:avLst/>
          </a:prstGeom>
        </p:spPr>
        <p:txBody>
          <a:bodyPr lIns="91425" tIns="91425" rIns="91425" bIns="91425" anchor="t" anchorCtr="0">
            <a:noAutofit/>
          </a:bodyPr>
          <a:lstStyle/>
          <a:p>
            <a:pPr algn="just" rtl="0">
              <a:spcBef>
                <a:spcPts val="0"/>
              </a:spcBef>
              <a:spcAft>
                <a:spcPts val="0"/>
              </a:spcAft>
              <a:buNone/>
            </a:pPr>
            <a:endParaRPr sz="1600" dirty="0">
              <a:solidFill>
                <a:srgbClr val="000000"/>
              </a:solidFill>
            </a:endParaRPr>
          </a:p>
          <a:p>
            <a:pPr algn="just" rtl="0">
              <a:spcBef>
                <a:spcPts val="0"/>
              </a:spcBef>
              <a:spcAft>
                <a:spcPts val="0"/>
              </a:spcAft>
              <a:buNone/>
            </a:pPr>
            <a:r>
              <a:rPr lang="es" sz="1600" b="1" dirty="0">
                <a:solidFill>
                  <a:srgbClr val="000000"/>
                </a:solidFill>
              </a:rPr>
              <a:t>Instrumento investigativo:</a:t>
            </a:r>
            <a:r>
              <a:rPr lang="es" sz="1600" dirty="0">
                <a:solidFill>
                  <a:srgbClr val="000000"/>
                </a:solidFill>
              </a:rPr>
              <a:t>  Encuesta, la cual es un procedimiento de investigación, dentro de los diseños de investigación descriptivos </a:t>
            </a:r>
          </a:p>
          <a:p>
            <a:pPr lvl="0" algn="just" rtl="0">
              <a:spcBef>
                <a:spcPts val="0"/>
              </a:spcBef>
              <a:spcAft>
                <a:spcPts val="0"/>
              </a:spcAft>
              <a:buNone/>
            </a:pPr>
            <a:r>
              <a:rPr lang="es" sz="1600" dirty="0">
                <a:solidFill>
                  <a:srgbClr val="000000"/>
                </a:solidFill>
              </a:rPr>
              <a:t>Para este proyecto, las encuestas, respaldadas por la hipótesis planteada, constatan mediante la examinación de las variables la relevancia de la misma mediante la observación de las interrelaciones de las variables, que ayudarán a formar inferencias explicativas.</a:t>
            </a:r>
          </a:p>
          <a:p>
            <a:pPr lvl="0" algn="just" rtl="0">
              <a:spcBef>
                <a:spcPts val="0"/>
              </a:spcBef>
              <a:spcAft>
                <a:spcPts val="0"/>
              </a:spcAft>
              <a:buClr>
                <a:schemeClr val="dk1"/>
              </a:buClr>
              <a:buSzPct val="78571"/>
              <a:buFont typeface="Arial"/>
              <a:buNone/>
            </a:pPr>
            <a:r>
              <a:rPr lang="es" sz="1600" dirty="0">
                <a:solidFill>
                  <a:srgbClr val="000000"/>
                </a:solidFill>
              </a:rPr>
              <a:t> </a:t>
            </a:r>
            <a:br>
              <a:rPr lang="es" sz="1600" dirty="0">
                <a:solidFill>
                  <a:srgbClr val="000000"/>
                </a:solidFill>
              </a:rPr>
            </a:br>
            <a:endParaRPr lang="es" sz="1600" dirty="0">
              <a:solidFill>
                <a:srgbClr val="000000"/>
              </a:solidFill>
            </a:endParaRPr>
          </a:p>
          <a:p>
            <a:pPr marL="457200" lvl="0" indent="-317500" algn="just" rtl="0">
              <a:spcBef>
                <a:spcPts val="0"/>
              </a:spcBef>
              <a:spcAft>
                <a:spcPts val="0"/>
              </a:spcAft>
              <a:buClr>
                <a:srgbClr val="000000"/>
              </a:buClr>
              <a:buSzPct val="100000"/>
              <a:buChar char="❖"/>
            </a:pPr>
            <a:r>
              <a:rPr lang="es" sz="1600" dirty="0">
                <a:solidFill>
                  <a:srgbClr val="000000"/>
                </a:solidFill>
              </a:rPr>
              <a:t>La población objeto de la aplicación de la encuesta son los estudiantes de Contaduría de la Universidad de Antioquia de los últimos tres semestres del programa. El muestreo es intencional, por lo que se aplicó el instrumento a 55 estudiantes de los niveles 8, 9 y 10</a:t>
            </a:r>
          </a:p>
          <a:p>
            <a:pPr lvl="0" algn="just" rtl="0">
              <a:spcBef>
                <a:spcPts val="0"/>
              </a:spcBef>
              <a:spcAft>
                <a:spcPts val="0"/>
              </a:spcAft>
              <a:buClr>
                <a:schemeClr val="dk1"/>
              </a:buClr>
              <a:buSzPct val="78571"/>
              <a:buFont typeface="Arial"/>
              <a:buNone/>
            </a:pPr>
            <a:r>
              <a:rPr lang="es" sz="1600" dirty="0">
                <a:solidFill>
                  <a:srgbClr val="000000"/>
                </a:solidFill>
              </a:rPr>
              <a:t> </a:t>
            </a:r>
          </a:p>
          <a:p>
            <a:pPr>
              <a:spcBef>
                <a:spcPts val="0"/>
              </a:spcBef>
              <a:buNone/>
            </a:pPr>
            <a:endParaRPr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248950"/>
            <a:ext cx="8520599" cy="572699"/>
          </a:xfrm>
          <a:prstGeom prst="rect">
            <a:avLst/>
          </a:prstGeom>
        </p:spPr>
        <p:txBody>
          <a:bodyPr lIns="91425" tIns="91425" rIns="91425" bIns="91425" anchor="t" anchorCtr="0">
            <a:noAutofit/>
          </a:bodyPr>
          <a:lstStyle/>
          <a:p>
            <a:pPr lvl="0" algn="ctr">
              <a:spcBef>
                <a:spcPts val="0"/>
              </a:spcBef>
              <a:buClr>
                <a:schemeClr val="dk1"/>
              </a:buClr>
              <a:buSzPct val="39285"/>
              <a:buFont typeface="Arial"/>
              <a:buNone/>
            </a:pPr>
            <a:r>
              <a:rPr lang="es" b="1" u="sng"/>
              <a:t>Análisis de Resultados </a:t>
            </a:r>
          </a:p>
        </p:txBody>
      </p:sp>
      <p:sp>
        <p:nvSpPr>
          <p:cNvPr id="146" name="Shape 146"/>
          <p:cNvSpPr txBox="1">
            <a:spLocks noGrp="1"/>
          </p:cNvSpPr>
          <p:nvPr>
            <p:ph type="body" idx="1"/>
          </p:nvPr>
        </p:nvSpPr>
        <p:spPr>
          <a:xfrm>
            <a:off x="311701" y="911850"/>
            <a:ext cx="6946350" cy="3998700"/>
          </a:xfrm>
          <a:prstGeom prst="rect">
            <a:avLst/>
          </a:prstGeom>
        </p:spPr>
        <p:txBody>
          <a:bodyPr lIns="91425" tIns="91425" rIns="91425" bIns="91425" anchor="t" anchorCtr="0">
            <a:noAutofit/>
          </a:bodyPr>
          <a:lstStyle/>
          <a:p>
            <a:pPr marL="457200" lvl="0" indent="-228600" algn="just" rtl="0">
              <a:spcBef>
                <a:spcPts val="0"/>
              </a:spcBef>
              <a:buClr>
                <a:srgbClr val="000000"/>
              </a:buClr>
            </a:pPr>
            <a:r>
              <a:rPr lang="es" sz="1400" dirty="0">
                <a:solidFill>
                  <a:srgbClr val="000000"/>
                </a:solidFill>
              </a:rPr>
              <a:t>L</a:t>
            </a:r>
            <a:r>
              <a:rPr lang="es" sz="1600" dirty="0">
                <a:solidFill>
                  <a:srgbClr val="000000"/>
                </a:solidFill>
              </a:rPr>
              <a:t>as estrategias didácticas usadas con mayor frecuencia en los proyectos de aula son en su orden la clase magistral, exposición o sustentación y el aprendizaje colaborativo. Las demás estrategias como juegos de roles, seminarios, tormentas de ideas, tutorías, actividades virtuales son rara vez usadas en el aula</a:t>
            </a:r>
            <a:r>
              <a:rPr lang="es" sz="1600" dirty="0" smtClean="0">
                <a:solidFill>
                  <a:srgbClr val="000000"/>
                </a:solidFill>
              </a:rPr>
              <a:t>.</a:t>
            </a:r>
          </a:p>
          <a:p>
            <a:pPr marL="457200" lvl="0" indent="-228600" algn="just" rtl="0">
              <a:spcBef>
                <a:spcPts val="0"/>
              </a:spcBef>
              <a:buClr>
                <a:srgbClr val="000000"/>
              </a:buClr>
            </a:pPr>
            <a:endParaRPr lang="es" sz="1600" dirty="0">
              <a:solidFill>
                <a:srgbClr val="000000"/>
              </a:solidFill>
            </a:endParaRPr>
          </a:p>
          <a:p>
            <a:pPr marL="457200" lvl="0" indent="-228600" rtl="0">
              <a:spcBef>
                <a:spcPts val="0"/>
              </a:spcBef>
              <a:buClr>
                <a:srgbClr val="000000"/>
              </a:buClr>
              <a:buSzPct val="100000"/>
            </a:pPr>
            <a:r>
              <a:rPr lang="es" sz="1600" dirty="0">
                <a:solidFill>
                  <a:srgbClr val="000000"/>
                </a:solidFill>
              </a:rPr>
              <a:t>las estrategias didácticas calificadas como las más importantes son los debates o conversatorios, casos de estudio, tutorías,clase magistral y aprendizaje colaborativo. </a:t>
            </a:r>
            <a:endParaRPr lang="es" sz="1600" dirty="0" smtClean="0">
              <a:solidFill>
                <a:srgbClr val="000000"/>
              </a:solidFill>
            </a:endParaRPr>
          </a:p>
          <a:p>
            <a:pPr marL="457200" lvl="0" indent="-228600" rtl="0">
              <a:spcBef>
                <a:spcPts val="0"/>
              </a:spcBef>
              <a:buClr>
                <a:srgbClr val="000000"/>
              </a:buClr>
              <a:buSzPct val="100000"/>
            </a:pPr>
            <a:endParaRPr lang="es" sz="1600" dirty="0">
              <a:solidFill>
                <a:srgbClr val="000000"/>
              </a:solidFill>
            </a:endParaRPr>
          </a:p>
          <a:p>
            <a:pPr marL="457200" lvl="0" indent="-228600" rtl="0">
              <a:spcBef>
                <a:spcPts val="0"/>
              </a:spcBef>
              <a:buClr>
                <a:srgbClr val="000000"/>
              </a:buClr>
              <a:buSzPct val="100000"/>
            </a:pPr>
            <a:r>
              <a:rPr lang="es" sz="1600" dirty="0">
                <a:solidFill>
                  <a:srgbClr val="000000"/>
                </a:solidFill>
              </a:rPr>
              <a:t>los estudiantes han sido capaces de identificar valores, habilidades, fortalezas y debilidades adquiridos en cada uno de los proyectos de aula que le permitan desarrollar competencias para su vida profesional y </a:t>
            </a:r>
            <a:r>
              <a:rPr lang="es" sz="1600" dirty="0" smtClean="0">
                <a:solidFill>
                  <a:srgbClr val="000000"/>
                </a:solidFill>
              </a:rPr>
              <a:t>personal</a:t>
            </a:r>
            <a:endParaRPr lang="es" sz="1600" dirty="0">
              <a:solidFill>
                <a:srgbClr val="000000"/>
              </a:solidFill>
            </a:endParaRPr>
          </a:p>
        </p:txBody>
      </p:sp>
      <p:pic>
        <p:nvPicPr>
          <p:cNvPr id="11266" name="Picture 2" descr="http://www.portaldeencuestas.com/images/analisis-resultados-encuestas-on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25" y="2911200"/>
            <a:ext cx="2177010" cy="217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0500" y="292625"/>
            <a:ext cx="6516483" cy="572699"/>
          </a:xfrm>
        </p:spPr>
        <p:txBody>
          <a:bodyPr>
            <a:normAutofit fontScale="90000"/>
          </a:bodyPr>
          <a:lstStyle/>
          <a:p>
            <a:r>
              <a:rPr lang="es-CO" dirty="0" smtClean="0"/>
              <a:t>Análisis de Resultados</a:t>
            </a:r>
            <a:endParaRPr lang="es-CO" dirty="0"/>
          </a:p>
        </p:txBody>
      </p:sp>
      <p:sp>
        <p:nvSpPr>
          <p:cNvPr id="3" name="Marcador de texto 2"/>
          <p:cNvSpPr>
            <a:spLocks noGrp="1"/>
          </p:cNvSpPr>
          <p:nvPr>
            <p:ph type="body" idx="1"/>
          </p:nvPr>
        </p:nvSpPr>
        <p:spPr>
          <a:xfrm>
            <a:off x="1673775" y="1266775"/>
            <a:ext cx="6822525" cy="3416400"/>
          </a:xfrm>
        </p:spPr>
        <p:txBody>
          <a:bodyPr/>
          <a:lstStyle/>
          <a:p>
            <a:pPr marL="457200" lvl="0" indent="-228600">
              <a:buClr>
                <a:srgbClr val="000000"/>
              </a:buClr>
              <a:buSzPct val="100000"/>
            </a:pPr>
            <a:r>
              <a:rPr lang="es" sz="1800" dirty="0">
                <a:solidFill>
                  <a:srgbClr val="000000"/>
                </a:solidFill>
              </a:rPr>
              <a:t>De la muestra analizada los estudiantes sienten que ha tenido influencia significativa el programa formativo contable en el desarrollo de las competencias socio-afectivas, sin embargo aún existe un alto porcentaje de alumnos que no logra identificar esta influencia</a:t>
            </a:r>
            <a:r>
              <a:rPr lang="es" sz="1800" dirty="0" smtClean="0">
                <a:solidFill>
                  <a:srgbClr val="000000"/>
                </a:solidFill>
              </a:rPr>
              <a:t>.</a:t>
            </a:r>
          </a:p>
          <a:p>
            <a:pPr marL="457200" lvl="0" indent="-228600">
              <a:buClr>
                <a:srgbClr val="000000"/>
              </a:buClr>
              <a:buSzPct val="100000"/>
            </a:pPr>
            <a:endParaRPr lang="es" sz="1800" dirty="0">
              <a:solidFill>
                <a:srgbClr val="000000"/>
              </a:solidFill>
            </a:endParaRPr>
          </a:p>
          <a:p>
            <a:pPr marL="457200" lvl="0" indent="-228600">
              <a:buClr>
                <a:srgbClr val="000000"/>
              </a:buClr>
              <a:buSzPct val="100000"/>
            </a:pPr>
            <a:r>
              <a:rPr lang="es" sz="1800" dirty="0">
                <a:solidFill>
                  <a:srgbClr val="000000"/>
                </a:solidFill>
              </a:rPr>
              <a:t>la influencia de la enseñanza dada en los proyectos de aula para el control de las emociones es poca en los estudiantes puesto que estos no cuentan con la capacidad de manejar situaciones como el estrés, la ansiedad entre otros.</a:t>
            </a:r>
          </a:p>
          <a:p>
            <a:pPr marL="0" indent="0">
              <a:buNone/>
            </a:pPr>
            <a:endParaRPr lang="es-CO" dirty="0"/>
          </a:p>
        </p:txBody>
      </p:sp>
      <p:pic>
        <p:nvPicPr>
          <p:cNvPr id="12292" name="Picture 4" descr="http://www.corfuturo.com/uploads/busqueda-laboral-300x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2562"/>
            <a:ext cx="1822572" cy="157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54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383001" y="546425"/>
            <a:ext cx="6322600" cy="3416400"/>
          </a:xfrm>
          <a:prstGeom prst="rect">
            <a:avLst/>
          </a:prstGeom>
        </p:spPr>
        <p:txBody>
          <a:bodyPr lIns="91425" tIns="91425" rIns="91425" bIns="91425" anchor="t" anchorCtr="0">
            <a:noAutofit/>
          </a:bodyPr>
          <a:lstStyle/>
          <a:p>
            <a:pPr marL="425450" lvl="0" indent="-285750" algn="just" rtl="0">
              <a:spcBef>
                <a:spcPts val="0"/>
              </a:spcBef>
              <a:buClr>
                <a:srgbClr val="000000"/>
              </a:buClr>
              <a:buSzPct val="100000"/>
              <a:buFont typeface="Wingdings" panose="05000000000000000000" pitchFamily="2" charset="2"/>
              <a:buChar char="Ø"/>
            </a:pPr>
            <a:r>
              <a:rPr lang="es" sz="1400" dirty="0">
                <a:solidFill>
                  <a:srgbClr val="000000"/>
                </a:solidFill>
              </a:rPr>
              <a:t>El poco uso de estrategias didácticas que mejoren las competencias comunicativas, no permite determinar completamente que los estudiantes adquieran estas habilidades a pesar de que dicen haberlas adquirido casi </a:t>
            </a:r>
            <a:r>
              <a:rPr lang="es" sz="1400" dirty="0" smtClean="0">
                <a:solidFill>
                  <a:srgbClr val="000000"/>
                </a:solidFill>
              </a:rPr>
              <a:t>siempre.</a:t>
            </a:r>
          </a:p>
          <a:p>
            <a:pPr marL="425450" lvl="0" indent="-285750" algn="just" rtl="0">
              <a:spcBef>
                <a:spcPts val="0"/>
              </a:spcBef>
              <a:buClr>
                <a:srgbClr val="000000"/>
              </a:buClr>
              <a:buSzPct val="100000"/>
              <a:buFont typeface="Wingdings" panose="05000000000000000000" pitchFamily="2" charset="2"/>
              <a:buChar char="Ø"/>
            </a:pPr>
            <a:endParaRPr lang="es" sz="1400" dirty="0">
              <a:solidFill>
                <a:srgbClr val="000000"/>
              </a:solidFill>
            </a:endParaRPr>
          </a:p>
          <a:p>
            <a:pPr marL="425450" lvl="0" indent="-285750" algn="just" rtl="0">
              <a:spcBef>
                <a:spcPts val="0"/>
              </a:spcBef>
              <a:buClr>
                <a:srgbClr val="000000"/>
              </a:buClr>
              <a:buSzPct val="100000"/>
              <a:buFont typeface="Wingdings" panose="05000000000000000000" pitchFamily="2" charset="2"/>
              <a:buChar char="Ø"/>
            </a:pPr>
            <a:r>
              <a:rPr lang="es" sz="1400" dirty="0" smtClean="0">
                <a:solidFill>
                  <a:srgbClr val="000000"/>
                </a:solidFill>
              </a:rPr>
              <a:t>Con </a:t>
            </a:r>
            <a:r>
              <a:rPr lang="es" sz="1400" dirty="0">
                <a:solidFill>
                  <a:srgbClr val="000000"/>
                </a:solidFill>
              </a:rPr>
              <a:t>respecto a si en la formación recibida en el programa se hace énfasis en el comportamiento ético  que se debe tener en lo profesional y personal, los estudiantes responden en gran medida que algunas veces se orientan los proyectos de aula hacia esto lo cual puede ser una falencia de la formación </a:t>
            </a:r>
            <a:r>
              <a:rPr lang="es" sz="1400" dirty="0" smtClean="0">
                <a:solidFill>
                  <a:srgbClr val="000000"/>
                </a:solidFill>
              </a:rPr>
              <a:t>brindada.</a:t>
            </a:r>
          </a:p>
          <a:p>
            <a:pPr marL="425450" lvl="0" indent="-285750" algn="just" rtl="0">
              <a:spcBef>
                <a:spcPts val="0"/>
              </a:spcBef>
              <a:buClr>
                <a:srgbClr val="000000"/>
              </a:buClr>
              <a:buSzPct val="100000"/>
              <a:buFont typeface="Wingdings" panose="05000000000000000000" pitchFamily="2" charset="2"/>
              <a:buChar char="Ø"/>
            </a:pPr>
            <a:endParaRPr lang="es" sz="1400" dirty="0">
              <a:solidFill>
                <a:srgbClr val="000000"/>
              </a:solidFill>
            </a:endParaRPr>
          </a:p>
          <a:p>
            <a:pPr marL="425450" lvl="0" indent="-285750" algn="just" rtl="0">
              <a:spcBef>
                <a:spcPts val="0"/>
              </a:spcBef>
              <a:buClr>
                <a:srgbClr val="000000"/>
              </a:buClr>
              <a:buSzPct val="100000"/>
              <a:buFont typeface="Wingdings" panose="05000000000000000000" pitchFamily="2" charset="2"/>
              <a:buChar char="Ø"/>
            </a:pPr>
            <a:endParaRPr lang="es" sz="1400" dirty="0" smtClean="0">
              <a:solidFill>
                <a:srgbClr val="000000"/>
              </a:solidFill>
            </a:endParaRPr>
          </a:p>
          <a:p>
            <a:pPr marL="425450" lvl="0" indent="-285750" algn="just" rtl="0">
              <a:spcBef>
                <a:spcPts val="0"/>
              </a:spcBef>
              <a:buClr>
                <a:srgbClr val="000000"/>
              </a:buClr>
              <a:buSzPct val="100000"/>
              <a:buFont typeface="Wingdings" panose="05000000000000000000" pitchFamily="2" charset="2"/>
              <a:buChar char="Ø"/>
            </a:pPr>
            <a:r>
              <a:rPr lang="es" sz="1400" dirty="0" smtClean="0">
                <a:solidFill>
                  <a:srgbClr val="000000"/>
                </a:solidFill>
              </a:rPr>
              <a:t>Para </a:t>
            </a:r>
            <a:r>
              <a:rPr lang="es" sz="1400" dirty="0">
                <a:solidFill>
                  <a:srgbClr val="000000"/>
                </a:solidFill>
              </a:rPr>
              <a:t>conocer el grado de desarrollo de las competencias comunicativas como lo son, discursiva (capacidad del estudiante para desenvolverse de manera eficaz y adecuada en una lengua); sociolingüística (capacidad para producir y entender adecuadamente expresiones diferentes contextos); lingüística ( habilidad de producir oraciones gramaticalmente correctas), se analizaron los resultados arrojados en el siguiente gráfico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23400" y="380875"/>
            <a:ext cx="8520599" cy="572699"/>
          </a:xfrm>
          <a:prstGeom prst="rect">
            <a:avLst/>
          </a:prstGeom>
        </p:spPr>
        <p:txBody>
          <a:bodyPr lIns="91425" tIns="91425" rIns="91425" bIns="91425" anchor="t" anchorCtr="0">
            <a:noAutofit/>
          </a:bodyPr>
          <a:lstStyle/>
          <a:p>
            <a:pPr lvl="0" rtl="0">
              <a:spcBef>
                <a:spcPts val="0"/>
              </a:spcBef>
              <a:buNone/>
            </a:pPr>
            <a:r>
              <a:rPr lang="es" b="1"/>
              <a:t>Contenido </a:t>
            </a:r>
          </a:p>
        </p:txBody>
      </p:sp>
      <p:sp>
        <p:nvSpPr>
          <p:cNvPr id="57" name="Shape 57"/>
          <p:cNvSpPr txBox="1">
            <a:spLocks noGrp="1"/>
          </p:cNvSpPr>
          <p:nvPr>
            <p:ph type="body" idx="1"/>
          </p:nvPr>
        </p:nvSpPr>
        <p:spPr>
          <a:xfrm>
            <a:off x="623400" y="1044650"/>
            <a:ext cx="8520599" cy="2526000"/>
          </a:xfrm>
          <a:prstGeom prst="rect">
            <a:avLst/>
          </a:prstGeom>
          <a:ln>
            <a:noFill/>
          </a:ln>
        </p:spPr>
        <p:txBody>
          <a:bodyPr lIns="91425" tIns="91425" rIns="91425" bIns="91425" anchor="t" anchorCtr="0">
            <a:noAutofit/>
          </a:bodyPr>
          <a:lstStyle/>
          <a:p>
            <a:pPr marL="425450" lvl="0" indent="-285750" rtl="0">
              <a:spcBef>
                <a:spcPts val="0"/>
              </a:spcBef>
              <a:buClr>
                <a:srgbClr val="000000"/>
              </a:buClr>
              <a:buSzPct val="100000"/>
              <a:buFont typeface="Wingdings" panose="05000000000000000000" pitchFamily="2" charset="2"/>
              <a:buChar char="ü"/>
            </a:pPr>
            <a:endParaRPr lang="es" sz="1600" dirty="0" smtClean="0">
              <a:solidFill>
                <a:srgbClr val="000000"/>
              </a:solidFill>
            </a:endParaRPr>
          </a:p>
          <a:p>
            <a:pPr marL="425450" lvl="0" indent="-285750" rtl="0">
              <a:spcBef>
                <a:spcPts val="0"/>
              </a:spcBef>
              <a:buClr>
                <a:srgbClr val="000000"/>
              </a:buClr>
              <a:buSzPct val="100000"/>
              <a:buFont typeface="Wingdings" panose="05000000000000000000" pitchFamily="2" charset="2"/>
              <a:buChar char="ü"/>
            </a:pPr>
            <a:r>
              <a:rPr lang="es" sz="1600" dirty="0" smtClean="0">
                <a:solidFill>
                  <a:srgbClr val="000000"/>
                </a:solidFill>
              </a:rPr>
              <a:t>Introducción </a:t>
            </a:r>
          </a:p>
          <a:p>
            <a:pPr marL="425450" lvl="0" indent="-285750" rtl="0">
              <a:spcBef>
                <a:spcPts val="0"/>
              </a:spcBef>
              <a:buClr>
                <a:srgbClr val="000000"/>
              </a:buClr>
              <a:buSzPct val="100000"/>
              <a:buFont typeface="Wingdings" panose="05000000000000000000" pitchFamily="2" charset="2"/>
              <a:buChar char="ü"/>
            </a:pPr>
            <a:endParaRPr lang="es" sz="1600" dirty="0" smtClean="0">
              <a:solidFill>
                <a:srgbClr val="000000"/>
              </a:solidFill>
            </a:endParaRPr>
          </a:p>
          <a:p>
            <a:pPr marL="425450" lvl="0" indent="-285750" rtl="0">
              <a:spcBef>
                <a:spcPts val="0"/>
              </a:spcBef>
              <a:buClr>
                <a:srgbClr val="000000"/>
              </a:buClr>
              <a:buSzPct val="100000"/>
              <a:buFont typeface="Wingdings" panose="05000000000000000000" pitchFamily="2" charset="2"/>
              <a:buChar char="ü"/>
            </a:pPr>
            <a:r>
              <a:rPr lang="es" sz="1600" dirty="0" smtClean="0">
                <a:solidFill>
                  <a:srgbClr val="000000"/>
                </a:solidFill>
              </a:rPr>
              <a:t>Problemática</a:t>
            </a:r>
            <a:endParaRPr lang="es" sz="1600" dirty="0">
              <a:solidFill>
                <a:srgbClr val="000000"/>
              </a:solidFill>
            </a:endParaRPr>
          </a:p>
          <a:p>
            <a:pPr marL="425450" lvl="0" indent="-285750" rtl="0">
              <a:spcBef>
                <a:spcPts val="0"/>
              </a:spcBef>
              <a:buClr>
                <a:srgbClr val="000000"/>
              </a:buClr>
              <a:buSzPct val="100000"/>
              <a:buFont typeface="Wingdings" panose="05000000000000000000" pitchFamily="2" charset="2"/>
              <a:buChar char="ü"/>
            </a:pPr>
            <a:endParaRPr lang="es" sz="1600" dirty="0" smtClean="0">
              <a:solidFill>
                <a:srgbClr val="000000"/>
              </a:solidFill>
            </a:endParaRPr>
          </a:p>
          <a:p>
            <a:pPr marL="425450" lvl="0" indent="-285750" rtl="0">
              <a:spcBef>
                <a:spcPts val="0"/>
              </a:spcBef>
              <a:buClr>
                <a:srgbClr val="000000"/>
              </a:buClr>
              <a:buSzPct val="100000"/>
              <a:buFont typeface="Wingdings" panose="05000000000000000000" pitchFamily="2" charset="2"/>
              <a:buChar char="ü"/>
            </a:pPr>
            <a:r>
              <a:rPr lang="es" sz="1600" dirty="0" smtClean="0">
                <a:solidFill>
                  <a:srgbClr val="000000"/>
                </a:solidFill>
              </a:rPr>
              <a:t>Objetivo </a:t>
            </a:r>
            <a:r>
              <a:rPr lang="es" sz="1600" dirty="0">
                <a:solidFill>
                  <a:srgbClr val="000000"/>
                </a:solidFill>
              </a:rPr>
              <a:t>General y específicos </a:t>
            </a:r>
            <a:endParaRPr lang="es" sz="1600" dirty="0" smtClean="0">
              <a:solidFill>
                <a:srgbClr val="000000"/>
              </a:solidFill>
            </a:endParaRPr>
          </a:p>
          <a:p>
            <a:pPr marL="425450" lvl="0" indent="-285750" rtl="0">
              <a:spcBef>
                <a:spcPts val="0"/>
              </a:spcBef>
              <a:buClr>
                <a:srgbClr val="000000"/>
              </a:buClr>
              <a:buSzPct val="100000"/>
              <a:buFont typeface="Wingdings" panose="05000000000000000000" pitchFamily="2" charset="2"/>
              <a:buChar char="ü"/>
            </a:pPr>
            <a:endParaRPr lang="es" sz="1600" dirty="0">
              <a:solidFill>
                <a:srgbClr val="000000"/>
              </a:solidFill>
            </a:endParaRPr>
          </a:p>
          <a:p>
            <a:pPr marL="425450" lvl="0" indent="-285750" rtl="0">
              <a:spcBef>
                <a:spcPts val="0"/>
              </a:spcBef>
              <a:buClr>
                <a:srgbClr val="000000"/>
              </a:buClr>
              <a:buSzPct val="100000"/>
              <a:buFont typeface="Wingdings" panose="05000000000000000000" pitchFamily="2" charset="2"/>
              <a:buChar char="ü"/>
            </a:pPr>
            <a:r>
              <a:rPr lang="es" sz="1600" dirty="0" smtClean="0">
                <a:solidFill>
                  <a:srgbClr val="000000"/>
                </a:solidFill>
              </a:rPr>
              <a:t>Marco Teórico</a:t>
            </a:r>
          </a:p>
          <a:p>
            <a:pPr marL="425450" lvl="0" indent="-285750" rtl="0">
              <a:spcBef>
                <a:spcPts val="0"/>
              </a:spcBef>
              <a:buClr>
                <a:srgbClr val="000000"/>
              </a:buClr>
              <a:buSzPct val="100000"/>
              <a:buFont typeface="Wingdings" panose="05000000000000000000" pitchFamily="2" charset="2"/>
              <a:buChar char="ü"/>
            </a:pPr>
            <a:endParaRPr lang="es" sz="1600" dirty="0" smtClean="0">
              <a:solidFill>
                <a:srgbClr val="000000"/>
              </a:solidFill>
            </a:endParaRPr>
          </a:p>
          <a:p>
            <a:pPr marL="425450" lvl="0" indent="-285750" rtl="0">
              <a:spcBef>
                <a:spcPts val="0"/>
              </a:spcBef>
              <a:buClr>
                <a:srgbClr val="000000"/>
              </a:buClr>
              <a:buSzPct val="100000"/>
              <a:buFont typeface="Wingdings" panose="05000000000000000000" pitchFamily="2" charset="2"/>
              <a:buChar char="ü"/>
            </a:pPr>
            <a:r>
              <a:rPr lang="es" sz="1600" dirty="0" smtClean="0">
                <a:solidFill>
                  <a:srgbClr val="000000"/>
                </a:solidFill>
              </a:rPr>
              <a:t>Metodología aplicada</a:t>
            </a:r>
          </a:p>
          <a:p>
            <a:pPr marL="425450" lvl="0" indent="-285750" rtl="0">
              <a:spcBef>
                <a:spcPts val="0"/>
              </a:spcBef>
              <a:buClr>
                <a:srgbClr val="000000"/>
              </a:buClr>
              <a:buSzPct val="100000"/>
              <a:buFont typeface="Wingdings" panose="05000000000000000000" pitchFamily="2" charset="2"/>
              <a:buChar char="ü"/>
            </a:pPr>
            <a:endParaRPr lang="es" sz="1600" dirty="0" smtClean="0">
              <a:solidFill>
                <a:srgbClr val="000000"/>
              </a:solidFill>
            </a:endParaRPr>
          </a:p>
          <a:p>
            <a:pPr marL="425450" lvl="0" indent="-285750" rtl="0">
              <a:spcBef>
                <a:spcPts val="0"/>
              </a:spcBef>
              <a:buClr>
                <a:srgbClr val="000000"/>
              </a:buClr>
              <a:buSzPct val="100000"/>
              <a:buFont typeface="Wingdings" panose="05000000000000000000" pitchFamily="2" charset="2"/>
              <a:buChar char="ü"/>
            </a:pPr>
            <a:r>
              <a:rPr lang="es" sz="1600" dirty="0" smtClean="0">
                <a:solidFill>
                  <a:srgbClr val="000000"/>
                </a:solidFill>
              </a:rPr>
              <a:t>Análisis </a:t>
            </a:r>
            <a:r>
              <a:rPr lang="es" sz="1600" dirty="0">
                <a:solidFill>
                  <a:srgbClr val="000000"/>
                </a:solidFill>
              </a:rPr>
              <a:t>de </a:t>
            </a:r>
            <a:r>
              <a:rPr lang="es" sz="1600" dirty="0" smtClean="0">
                <a:solidFill>
                  <a:srgbClr val="000000"/>
                </a:solidFill>
              </a:rPr>
              <a:t>Resultados</a:t>
            </a:r>
          </a:p>
          <a:p>
            <a:pPr marL="425450" lvl="0" indent="-285750" rtl="0">
              <a:spcBef>
                <a:spcPts val="0"/>
              </a:spcBef>
              <a:buClr>
                <a:srgbClr val="000000"/>
              </a:buClr>
              <a:buSzPct val="100000"/>
              <a:buFont typeface="Wingdings" panose="05000000000000000000" pitchFamily="2" charset="2"/>
              <a:buChar char="ü"/>
            </a:pPr>
            <a:endParaRPr lang="es" sz="1600" dirty="0">
              <a:solidFill>
                <a:srgbClr val="000000"/>
              </a:solidFill>
            </a:endParaRPr>
          </a:p>
          <a:p>
            <a:pPr marL="425450" lvl="0" indent="-285750" rtl="0">
              <a:spcBef>
                <a:spcPts val="0"/>
              </a:spcBef>
              <a:buClr>
                <a:srgbClr val="000000"/>
              </a:buClr>
              <a:buSzPct val="100000"/>
              <a:buFont typeface="Wingdings" panose="05000000000000000000" pitchFamily="2" charset="2"/>
              <a:buChar char="ü"/>
            </a:pPr>
            <a:r>
              <a:rPr lang="es" sz="1600" dirty="0" smtClean="0">
                <a:solidFill>
                  <a:srgbClr val="000000"/>
                </a:solidFill>
              </a:rPr>
              <a:t>Conclusiones</a:t>
            </a:r>
            <a:endParaRPr sz="1600" dirty="0"/>
          </a:p>
          <a:p>
            <a:pPr lvl="0" rtl="0">
              <a:spcBef>
                <a:spcPts val="0"/>
              </a:spcBef>
              <a:buNone/>
            </a:pPr>
            <a:endParaRPr dirty="0"/>
          </a:p>
        </p:txBody>
      </p:sp>
      <p:pic>
        <p:nvPicPr>
          <p:cNvPr id="3076" name="Picture 4" descr="http://www.centrodelagua.org/centrodelagua.org/www/m4rks_cms/4cms/images/content/capacitacion/cursos/presencial/estrategia-competitivid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735" y="1609888"/>
            <a:ext cx="2786644" cy="2533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1133475" y="714375"/>
            <a:ext cx="5791373" cy="3233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478150" y="733600"/>
            <a:ext cx="4286250" cy="2362200"/>
          </a:xfrm>
          <a:prstGeom prst="rect">
            <a:avLst/>
          </a:prstGeom>
          <a:noFill/>
          <a:ln>
            <a:noFill/>
          </a:ln>
        </p:spPr>
      </p:pic>
      <p:pic>
        <p:nvPicPr>
          <p:cNvPr id="162" name="Shape 162"/>
          <p:cNvPicPr preferRelativeResize="0"/>
          <p:nvPr/>
        </p:nvPicPr>
        <p:blipFill>
          <a:blip r:embed="rId4">
            <a:alphaModFix/>
          </a:blip>
          <a:stretch>
            <a:fillRect/>
          </a:stretch>
        </p:blipFill>
        <p:spPr>
          <a:xfrm>
            <a:off x="4944712" y="2480400"/>
            <a:ext cx="4067175" cy="2190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2174325" y="1185875"/>
            <a:ext cx="4946424" cy="2913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3314" name="Picture 2" descr="http://4.bp.blogspot.com/-8RjowFyl-aE/UKzgxNMb4bI/AAAAAAAAAGM/FdOncCStpcg/s1600/conclusion+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15826"/>
            <a:ext cx="1281801" cy="1593950"/>
          </a:xfrm>
          <a:prstGeom prst="rect">
            <a:avLst/>
          </a:prstGeom>
          <a:noFill/>
          <a:extLst>
            <a:ext uri="{909E8E84-426E-40DD-AFC4-6F175D3DCCD1}">
              <a14:hiddenFill xmlns:a14="http://schemas.microsoft.com/office/drawing/2010/main">
                <a:solidFill>
                  <a:srgbClr val="FFFFFF"/>
                </a:solidFill>
              </a14:hiddenFill>
            </a:ext>
          </a:extLst>
        </p:spPr>
      </p:pic>
      <p:sp>
        <p:nvSpPr>
          <p:cNvPr id="172" name="Shape 172"/>
          <p:cNvSpPr txBox="1">
            <a:spLocks noGrp="1"/>
          </p:cNvSpPr>
          <p:nvPr>
            <p:ph type="title"/>
          </p:nvPr>
        </p:nvSpPr>
        <p:spPr>
          <a:xfrm>
            <a:off x="311700" y="209775"/>
            <a:ext cx="8520599" cy="572699"/>
          </a:xfrm>
          <a:prstGeom prst="rect">
            <a:avLst/>
          </a:prstGeom>
        </p:spPr>
        <p:txBody>
          <a:bodyPr lIns="91425" tIns="91425" rIns="91425" bIns="91425" anchor="t" anchorCtr="0">
            <a:noAutofit/>
          </a:bodyPr>
          <a:lstStyle/>
          <a:p>
            <a:pPr algn="ctr">
              <a:spcBef>
                <a:spcPts val="0"/>
              </a:spcBef>
              <a:buNone/>
            </a:pPr>
            <a:r>
              <a:rPr lang="es" b="1" u="sng"/>
              <a:t>Conclusiones </a:t>
            </a:r>
          </a:p>
        </p:txBody>
      </p:sp>
      <p:sp>
        <p:nvSpPr>
          <p:cNvPr id="173" name="Shape 173"/>
          <p:cNvSpPr txBox="1">
            <a:spLocks noGrp="1"/>
          </p:cNvSpPr>
          <p:nvPr>
            <p:ph type="body" idx="1"/>
          </p:nvPr>
        </p:nvSpPr>
        <p:spPr>
          <a:xfrm>
            <a:off x="1237336" y="988525"/>
            <a:ext cx="6440725" cy="3755699"/>
          </a:xfrm>
          <a:prstGeom prst="rect">
            <a:avLst/>
          </a:prstGeom>
        </p:spPr>
        <p:txBody>
          <a:bodyPr lIns="91425" tIns="91425" rIns="91425" bIns="91425" anchor="t" anchorCtr="0">
            <a:noAutofit/>
          </a:bodyPr>
          <a:lstStyle/>
          <a:p>
            <a:pPr lvl="0" algn="just" rtl="0">
              <a:spcBef>
                <a:spcPts val="0"/>
              </a:spcBef>
              <a:spcAft>
                <a:spcPts val="0"/>
              </a:spcAft>
              <a:buNone/>
            </a:pPr>
            <a:r>
              <a:rPr lang="es" sz="1400" dirty="0">
                <a:solidFill>
                  <a:schemeClr val="dk1"/>
                </a:solidFill>
              </a:rPr>
              <a:t>Luego de las observaciones y análisis correspondientes se puede establecer que:</a:t>
            </a:r>
          </a:p>
          <a:p>
            <a:pPr lvl="0" algn="just" rtl="0">
              <a:spcBef>
                <a:spcPts val="0"/>
              </a:spcBef>
              <a:spcAft>
                <a:spcPts val="0"/>
              </a:spcAft>
              <a:buNone/>
            </a:pPr>
            <a:endParaRPr sz="1400" dirty="0">
              <a:solidFill>
                <a:schemeClr val="dk1"/>
              </a:solidFill>
            </a:endParaRPr>
          </a:p>
          <a:p>
            <a:pPr marL="425450" lvl="0" indent="-285750" algn="just" rtl="0">
              <a:spcBef>
                <a:spcPts val="0"/>
              </a:spcBef>
              <a:spcAft>
                <a:spcPts val="0"/>
              </a:spcAft>
              <a:buSzPct val="100000"/>
              <a:buFont typeface="Wingdings" panose="05000000000000000000" pitchFamily="2" charset="2"/>
              <a:buChar char="ü"/>
            </a:pPr>
            <a:r>
              <a:rPr lang="es" sz="1400" dirty="0">
                <a:solidFill>
                  <a:schemeClr val="dk1"/>
                </a:solidFill>
              </a:rPr>
              <a:t>En el currículo no se han cumplido muchos de los parámetros que lo soportan y que se encuentran escritos en los documentos curriculares, dado que los estudiantes siguen sintiéndose inexpertos al momento de llevar a cabo sus prácticas empresariales, en relación a sus habilidades adquiridas para establecer relaciones sociales y comunicativas que le brinden a las empresas su ayuda para mantener su funcionamiento </a:t>
            </a:r>
            <a:r>
              <a:rPr lang="es" sz="1400" dirty="0" smtClean="0">
                <a:solidFill>
                  <a:schemeClr val="dk1"/>
                </a:solidFill>
              </a:rPr>
              <a:t>óptimo.</a:t>
            </a:r>
          </a:p>
          <a:p>
            <a:pPr marL="425450" lvl="0" indent="-285750" algn="just" rtl="0">
              <a:spcBef>
                <a:spcPts val="0"/>
              </a:spcBef>
              <a:spcAft>
                <a:spcPts val="0"/>
              </a:spcAft>
              <a:buSzPct val="100000"/>
              <a:buFont typeface="Wingdings" panose="05000000000000000000" pitchFamily="2" charset="2"/>
              <a:buChar char="ü"/>
            </a:pPr>
            <a:endParaRPr lang="es" sz="1400" dirty="0">
              <a:solidFill>
                <a:schemeClr val="dk1"/>
              </a:solidFill>
            </a:endParaRPr>
          </a:p>
          <a:p>
            <a:pPr marL="425450" lvl="0" indent="-285750" algn="just" rtl="0">
              <a:spcBef>
                <a:spcPts val="0"/>
              </a:spcBef>
              <a:spcAft>
                <a:spcPts val="0"/>
              </a:spcAft>
              <a:buSzPct val="100000"/>
              <a:buFont typeface="Wingdings" panose="05000000000000000000" pitchFamily="2" charset="2"/>
              <a:buChar char="ü"/>
            </a:pPr>
            <a:r>
              <a:rPr lang="es" sz="1400" dirty="0" smtClean="0">
                <a:solidFill>
                  <a:schemeClr val="dk1"/>
                </a:solidFill>
              </a:rPr>
              <a:t>El </a:t>
            </a:r>
            <a:r>
              <a:rPr lang="es" sz="1400" dirty="0">
                <a:solidFill>
                  <a:schemeClr val="dk1"/>
                </a:solidFill>
              </a:rPr>
              <a:t>desarrollo de competencias socio-afectivas y comunicativas en la mayoría de los proyectos de aula del programa de contaduría están enmarcados mayoritariamente en un contexto de estrategias como la </a:t>
            </a:r>
            <a:r>
              <a:rPr lang="es" sz="1400" b="1" dirty="0">
                <a:solidFill>
                  <a:schemeClr val="dk1"/>
                </a:solidFill>
              </a:rPr>
              <a:t>magistral,</a:t>
            </a:r>
            <a:r>
              <a:rPr lang="es" sz="1400" dirty="0">
                <a:solidFill>
                  <a:schemeClr val="dk1"/>
                </a:solidFill>
              </a:rPr>
              <a:t> donde la interacción del estudiantes es casi nula con el entorno, lo que no facilita el desarrollo de habilidades interpersonal, sociales, comunicativas eficaces, y que sugieren la adopción de las mismas en ambientes ajenos al espacio estrictamente académico.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4338" name="Picture 2" descr="http://nuevosroles.wikispaces.com/file/view/comunidades.jpg/239259071/297x297/comunid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1" y="301626"/>
            <a:ext cx="1270000" cy="2098674"/>
          </a:xfrm>
          <a:prstGeom prst="rect">
            <a:avLst/>
          </a:prstGeom>
          <a:noFill/>
          <a:extLst>
            <a:ext uri="{909E8E84-426E-40DD-AFC4-6F175D3DCCD1}">
              <a14:hiddenFill xmlns:a14="http://schemas.microsoft.com/office/drawing/2010/main">
                <a:solidFill>
                  <a:srgbClr val="FFFFFF"/>
                </a:solidFill>
              </a14:hiddenFill>
            </a:ext>
          </a:extLst>
        </p:spPr>
      </p:pic>
      <p:sp>
        <p:nvSpPr>
          <p:cNvPr id="178" name="Shape 178"/>
          <p:cNvSpPr txBox="1">
            <a:spLocks noGrp="1"/>
          </p:cNvSpPr>
          <p:nvPr>
            <p:ph type="body" idx="1"/>
          </p:nvPr>
        </p:nvSpPr>
        <p:spPr>
          <a:xfrm>
            <a:off x="1102975" y="673700"/>
            <a:ext cx="6116975" cy="4130399"/>
          </a:xfrm>
          <a:prstGeom prst="rect">
            <a:avLst/>
          </a:prstGeom>
        </p:spPr>
        <p:txBody>
          <a:bodyPr lIns="91425" tIns="91425" rIns="91425" bIns="91425" anchor="t" anchorCtr="0">
            <a:noAutofit/>
          </a:bodyPr>
          <a:lstStyle/>
          <a:p>
            <a:pPr lvl="0" algn="just" rtl="0">
              <a:spcBef>
                <a:spcPts val="0"/>
              </a:spcBef>
              <a:spcAft>
                <a:spcPts val="0"/>
              </a:spcAft>
              <a:buNone/>
            </a:pPr>
            <a:endParaRPr sz="1600" dirty="0">
              <a:solidFill>
                <a:srgbClr val="000000"/>
              </a:solidFill>
            </a:endParaRPr>
          </a:p>
          <a:p>
            <a:pPr marL="425450" lvl="0" indent="-285750" algn="just" rtl="0">
              <a:spcBef>
                <a:spcPts val="0"/>
              </a:spcBef>
              <a:spcAft>
                <a:spcPts val="0"/>
              </a:spcAft>
              <a:buClr>
                <a:srgbClr val="000000"/>
              </a:buClr>
              <a:buSzPct val="100000"/>
              <a:buFont typeface="Wingdings" panose="05000000000000000000" pitchFamily="2" charset="2"/>
              <a:buChar char="ü"/>
            </a:pPr>
            <a:r>
              <a:rPr lang="es" sz="1600" dirty="0" smtClean="0">
                <a:solidFill>
                  <a:schemeClr val="dk1"/>
                </a:solidFill>
              </a:rPr>
              <a:t>Es </a:t>
            </a:r>
            <a:r>
              <a:rPr lang="es" sz="1600" dirty="0">
                <a:solidFill>
                  <a:schemeClr val="dk1"/>
                </a:solidFill>
              </a:rPr>
              <a:t>en la didáctica, aquel elemento fundamental para desarrollar las competencias, y aquella promovida por el programa de Contaduría Pública donde se encuentran más debilidades, pues se siguen utilizando </a:t>
            </a:r>
            <a:r>
              <a:rPr lang="es" sz="1600" b="1" dirty="0">
                <a:solidFill>
                  <a:schemeClr val="dk1"/>
                </a:solidFill>
              </a:rPr>
              <a:t>métodos de enseñanza tradicionales </a:t>
            </a:r>
            <a:r>
              <a:rPr lang="es" sz="1600" dirty="0">
                <a:solidFill>
                  <a:schemeClr val="dk1"/>
                </a:solidFill>
              </a:rPr>
              <a:t>que no permiten la interacción de los agentes del proceso (profesor-estudiante) y que limitan el verdadero desarrollo de competencias comunicativas y socio-afectivas en el </a:t>
            </a:r>
            <a:r>
              <a:rPr lang="es" sz="1600" dirty="0" smtClean="0">
                <a:solidFill>
                  <a:schemeClr val="dk1"/>
                </a:solidFill>
              </a:rPr>
              <a:t>aula.</a:t>
            </a:r>
          </a:p>
          <a:p>
            <a:pPr marL="425450" lvl="0" indent="-285750" algn="just" rtl="0">
              <a:spcBef>
                <a:spcPts val="0"/>
              </a:spcBef>
              <a:spcAft>
                <a:spcPts val="0"/>
              </a:spcAft>
              <a:buClr>
                <a:srgbClr val="000000"/>
              </a:buClr>
              <a:buSzPct val="100000"/>
              <a:buFont typeface="Wingdings" panose="05000000000000000000" pitchFamily="2" charset="2"/>
              <a:buChar char="ü"/>
            </a:pPr>
            <a:endParaRPr lang="es" sz="1600" dirty="0">
              <a:solidFill>
                <a:schemeClr val="dk1"/>
              </a:solidFill>
            </a:endParaRPr>
          </a:p>
          <a:p>
            <a:pPr marL="425450" lvl="0" indent="-285750" algn="just" rtl="0">
              <a:spcBef>
                <a:spcPts val="0"/>
              </a:spcBef>
              <a:spcAft>
                <a:spcPts val="0"/>
              </a:spcAft>
              <a:buClr>
                <a:srgbClr val="000000"/>
              </a:buClr>
              <a:buSzPct val="100000"/>
              <a:buFont typeface="Wingdings" panose="05000000000000000000" pitchFamily="2" charset="2"/>
              <a:buChar char="ü"/>
            </a:pPr>
            <a:endParaRPr lang="es" sz="1600" dirty="0" smtClean="0">
              <a:solidFill>
                <a:schemeClr val="dk1"/>
              </a:solidFill>
            </a:endParaRPr>
          </a:p>
          <a:p>
            <a:pPr marL="425450" lvl="0" indent="-285750" algn="just" rtl="0">
              <a:spcBef>
                <a:spcPts val="0"/>
              </a:spcBef>
              <a:spcAft>
                <a:spcPts val="0"/>
              </a:spcAft>
              <a:buClr>
                <a:srgbClr val="000000"/>
              </a:buClr>
              <a:buSzPct val="100000"/>
              <a:buFont typeface="Wingdings" panose="05000000000000000000" pitchFamily="2" charset="2"/>
              <a:buChar char="ü"/>
            </a:pPr>
            <a:r>
              <a:rPr lang="es" sz="1600" dirty="0" smtClean="0">
                <a:solidFill>
                  <a:schemeClr val="dk1"/>
                </a:solidFill>
              </a:rPr>
              <a:t>Con </a:t>
            </a:r>
            <a:r>
              <a:rPr lang="es" sz="1600" dirty="0">
                <a:solidFill>
                  <a:schemeClr val="dk1"/>
                </a:solidFill>
              </a:rPr>
              <a:t>relación a esto los estudiantes plantean la propuesta de generar espacios para los docentes, los encargados de la gestión y ejecución de las estrategias didácticas para la construcción, evaluación y mejoramiento de las mismas constantemente.</a:t>
            </a:r>
          </a:p>
          <a:p>
            <a:pPr rtl="0">
              <a:spcBef>
                <a:spcPts val="0"/>
              </a:spcBef>
              <a:buNone/>
            </a:pPr>
            <a:endParaRPr sz="1600" dirty="0">
              <a:solidFill>
                <a:srgbClr val="000000"/>
              </a:solidFill>
            </a:endParaRPr>
          </a:p>
          <a:p>
            <a:pPr lvl="0">
              <a:spcBef>
                <a:spcPts val="0"/>
              </a:spcBef>
              <a:buNone/>
            </a:pPr>
            <a:endParaRPr sz="16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934150" y="312000"/>
            <a:ext cx="6114350" cy="4519500"/>
          </a:xfrm>
          <a:prstGeom prst="rect">
            <a:avLst/>
          </a:prstGeom>
        </p:spPr>
        <p:txBody>
          <a:bodyPr lIns="91425" tIns="91425" rIns="91425" bIns="91425" anchor="t" anchorCtr="0">
            <a:noAutofit/>
          </a:bodyPr>
          <a:lstStyle/>
          <a:p>
            <a:pPr marL="425450" lvl="0" indent="-285750" algn="just" rtl="0">
              <a:spcBef>
                <a:spcPts val="0"/>
              </a:spcBef>
              <a:spcAft>
                <a:spcPts val="0"/>
              </a:spcAft>
              <a:buClr>
                <a:schemeClr val="dk1"/>
              </a:buClr>
              <a:buSzPct val="100000"/>
              <a:buFont typeface="Wingdings" panose="05000000000000000000" pitchFamily="2" charset="2"/>
              <a:buChar char="ü"/>
            </a:pPr>
            <a:r>
              <a:rPr lang="es" sz="1400" dirty="0">
                <a:solidFill>
                  <a:schemeClr val="dk1"/>
                </a:solidFill>
              </a:rPr>
              <a:t>Los estudiantes incluidos en la muestra de esta investigación, </a:t>
            </a:r>
            <a:r>
              <a:rPr lang="es" sz="1400" i="1" dirty="0">
                <a:solidFill>
                  <a:schemeClr val="dk1"/>
                </a:solidFill>
              </a:rPr>
              <a:t>proponen </a:t>
            </a:r>
            <a:r>
              <a:rPr lang="es" sz="1400" dirty="0">
                <a:solidFill>
                  <a:schemeClr val="dk1"/>
                </a:solidFill>
              </a:rPr>
              <a:t>la inclusión de una serie de visitas empresariales en algunos proyectos de </a:t>
            </a:r>
            <a:r>
              <a:rPr lang="es" sz="1400" dirty="0" smtClean="0">
                <a:solidFill>
                  <a:schemeClr val="dk1"/>
                </a:solidFill>
              </a:rPr>
              <a:t>aula.</a:t>
            </a:r>
          </a:p>
          <a:p>
            <a:pPr marL="425450" lvl="0" indent="-285750" algn="just" rtl="0">
              <a:spcBef>
                <a:spcPts val="0"/>
              </a:spcBef>
              <a:spcAft>
                <a:spcPts val="0"/>
              </a:spcAft>
              <a:buClr>
                <a:schemeClr val="dk1"/>
              </a:buClr>
              <a:buSzPct val="100000"/>
              <a:buFont typeface="Wingdings" panose="05000000000000000000" pitchFamily="2" charset="2"/>
              <a:buChar char="ü"/>
            </a:pPr>
            <a:endParaRPr lang="es" sz="1400" dirty="0">
              <a:solidFill>
                <a:schemeClr val="dk1"/>
              </a:solidFill>
            </a:endParaRPr>
          </a:p>
          <a:p>
            <a:pPr marL="425450" lvl="0" indent="-285750" algn="just" rtl="0">
              <a:spcBef>
                <a:spcPts val="0"/>
              </a:spcBef>
              <a:spcAft>
                <a:spcPts val="0"/>
              </a:spcAft>
              <a:buClr>
                <a:schemeClr val="dk1"/>
              </a:buClr>
              <a:buSzPct val="100000"/>
              <a:buFont typeface="Wingdings" panose="05000000000000000000" pitchFamily="2" charset="2"/>
              <a:buChar char="ü"/>
            </a:pPr>
            <a:endParaRPr lang="es" sz="1400" dirty="0" smtClean="0">
              <a:solidFill>
                <a:schemeClr val="dk1"/>
              </a:solidFill>
            </a:endParaRPr>
          </a:p>
          <a:p>
            <a:pPr marL="425450" lvl="0" indent="-285750" algn="just" rtl="0">
              <a:spcBef>
                <a:spcPts val="0"/>
              </a:spcBef>
              <a:spcAft>
                <a:spcPts val="0"/>
              </a:spcAft>
              <a:buClr>
                <a:schemeClr val="dk1"/>
              </a:buClr>
              <a:buSzPct val="100000"/>
              <a:buFont typeface="Wingdings" panose="05000000000000000000" pitchFamily="2" charset="2"/>
              <a:buChar char="ü"/>
            </a:pPr>
            <a:r>
              <a:rPr lang="es" sz="1400" dirty="0" smtClean="0">
                <a:solidFill>
                  <a:schemeClr val="dk1"/>
                </a:solidFill>
              </a:rPr>
              <a:t>Se </a:t>
            </a:r>
            <a:r>
              <a:rPr lang="es" sz="1400" dirty="0">
                <a:solidFill>
                  <a:schemeClr val="dk1"/>
                </a:solidFill>
              </a:rPr>
              <a:t>proponen además, un acercamiento más profundo al desarrollo de habilidades en los estudiantes, que permitan generar espacios dentro del aula para generar tanto implícita como explícitamente en el estudiante competencias de interacción con el otro, del reconocimiento de las ideas de los demás como herramientas para dar solución a planteamientos </a:t>
            </a:r>
            <a:r>
              <a:rPr lang="es" sz="1400" dirty="0" smtClean="0">
                <a:solidFill>
                  <a:schemeClr val="dk1"/>
                </a:solidFill>
              </a:rPr>
              <a:t>problémicos.</a:t>
            </a:r>
          </a:p>
          <a:p>
            <a:pPr marL="425450" lvl="0" indent="-285750" algn="just" rtl="0">
              <a:spcBef>
                <a:spcPts val="0"/>
              </a:spcBef>
              <a:spcAft>
                <a:spcPts val="0"/>
              </a:spcAft>
              <a:buClr>
                <a:schemeClr val="dk1"/>
              </a:buClr>
              <a:buSzPct val="100000"/>
              <a:buFont typeface="Wingdings" panose="05000000000000000000" pitchFamily="2" charset="2"/>
              <a:buChar char="ü"/>
            </a:pPr>
            <a:endParaRPr lang="es" sz="1400" dirty="0">
              <a:solidFill>
                <a:schemeClr val="dk1"/>
              </a:solidFill>
            </a:endParaRPr>
          </a:p>
          <a:p>
            <a:pPr marL="425450" lvl="0" indent="-285750" algn="just" rtl="0">
              <a:spcBef>
                <a:spcPts val="0"/>
              </a:spcBef>
              <a:spcAft>
                <a:spcPts val="0"/>
              </a:spcAft>
              <a:buClr>
                <a:schemeClr val="dk1"/>
              </a:buClr>
              <a:buSzPct val="100000"/>
              <a:buFont typeface="Wingdings" panose="05000000000000000000" pitchFamily="2" charset="2"/>
              <a:buChar char="ü"/>
            </a:pPr>
            <a:r>
              <a:rPr lang="es" sz="1400" dirty="0" smtClean="0">
                <a:solidFill>
                  <a:schemeClr val="dk1"/>
                </a:solidFill>
              </a:rPr>
              <a:t>La </a:t>
            </a:r>
            <a:r>
              <a:rPr lang="es" sz="1400" dirty="0">
                <a:solidFill>
                  <a:schemeClr val="dk1"/>
                </a:solidFill>
              </a:rPr>
              <a:t>propuesta presentada para que las estrategias didácticas implementadas en los proyectos de aula puedan ser aplicadas más eficientemente es:  La combinación de la clase magistral con otras estrategias que no se han aplicado o que no son frecuentemente aplicadas, como pueden ser los debates, los conversatorios, los juegos de empresa, salidas pedagógicas, integraciones, casos de estudio, aprendizajes basado en problemas entre otras.</a:t>
            </a:r>
          </a:p>
          <a:p>
            <a:pPr lvl="0" algn="just" rtl="0">
              <a:spcBef>
                <a:spcPts val="0"/>
              </a:spcBef>
              <a:spcAft>
                <a:spcPts val="0"/>
              </a:spcAft>
              <a:buNone/>
            </a:pPr>
            <a:endParaRPr sz="1000" dirty="0">
              <a:solidFill>
                <a:schemeClr val="dk1"/>
              </a:solidFill>
              <a:latin typeface="Verdana"/>
              <a:ea typeface="Verdana"/>
              <a:cs typeface="Verdana"/>
              <a:sym typeface="Verdana"/>
            </a:endParaRPr>
          </a:p>
          <a:p>
            <a:pPr>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35625" y="1959501"/>
            <a:ext cx="7546425" cy="1945750"/>
          </a:xfrm>
        </p:spPr>
        <p:txBody>
          <a:bodyPr>
            <a:normAutofit/>
          </a:bodyPr>
          <a:lstStyle/>
          <a:p>
            <a:r>
              <a:rPr lang="es-CO" sz="6000" dirty="0" smtClean="0"/>
              <a:t>GRACIAS</a:t>
            </a:r>
            <a:endParaRPr lang="es-CO" sz="6000" dirty="0"/>
          </a:p>
        </p:txBody>
      </p:sp>
      <p:pic>
        <p:nvPicPr>
          <p:cNvPr id="5" name="Picture 2" descr="http://fisica.udea.edu.co/ges/img/logo-ud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057" y="2157412"/>
            <a:ext cx="2087943" cy="259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58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69875" y="263225"/>
            <a:ext cx="8520599" cy="572699"/>
          </a:xfrm>
          <a:prstGeom prst="rect">
            <a:avLst/>
          </a:prstGeom>
        </p:spPr>
        <p:txBody>
          <a:bodyPr lIns="91425" tIns="91425" rIns="91425" bIns="91425" anchor="t" anchorCtr="0">
            <a:noAutofit/>
          </a:bodyPr>
          <a:lstStyle/>
          <a:p>
            <a:pPr algn="ctr">
              <a:spcBef>
                <a:spcPts val="0"/>
              </a:spcBef>
              <a:buNone/>
            </a:pPr>
            <a:r>
              <a:rPr lang="es" b="1" u="sng"/>
              <a:t>Introducción </a:t>
            </a:r>
          </a:p>
        </p:txBody>
      </p:sp>
      <p:sp>
        <p:nvSpPr>
          <p:cNvPr id="63" name="Shape 63"/>
          <p:cNvSpPr txBox="1">
            <a:spLocks noGrp="1"/>
          </p:cNvSpPr>
          <p:nvPr>
            <p:ph type="body" idx="1"/>
          </p:nvPr>
        </p:nvSpPr>
        <p:spPr>
          <a:xfrm>
            <a:off x="756650" y="1233575"/>
            <a:ext cx="6268499" cy="3199799"/>
          </a:xfrm>
          <a:prstGeom prst="rect">
            <a:avLst/>
          </a:prstGeom>
        </p:spPr>
        <p:txBody>
          <a:bodyPr lIns="91425" tIns="91425" rIns="91425" bIns="91425" anchor="t" anchorCtr="0">
            <a:noAutofit/>
          </a:bodyPr>
          <a:lstStyle/>
          <a:p>
            <a:pPr lvl="0" algn="just" rtl="0">
              <a:spcBef>
                <a:spcPts val="0"/>
              </a:spcBef>
              <a:buNone/>
            </a:pPr>
            <a:r>
              <a:rPr lang="es" sz="1400" dirty="0">
                <a:solidFill>
                  <a:srgbClr val="000000"/>
                </a:solidFill>
              </a:rPr>
              <a:t>El presente trabajo de grado, aportará en gran medida a una correcta implementación de estrategias didácticas para el desarrollo de competencias socio-afectivas y comunicativas por parte de la Universidad de Antioquia en el currículo de Contaduría, en beneficio de un desarrollo integral y completo de los profesionales contables. En la comprensión de que el estudiante de Contaduría Pública necesita de herramientas diferentes a las teóricas y prácticas para poderse desenvolver en el campo empresarial y lo cual es algo que las organizaciones cada vez interiorizan más en sus solicitudes de profesionales contables,se hace necesario el desarrollo de este trabajo de grado, siendo indudablemente de gran aporte para la aplicabilidad y enseñanza de las ciencias contables.</a:t>
            </a:r>
          </a:p>
          <a:p>
            <a:pPr lvl="0" algn="just" rtl="0">
              <a:spcBef>
                <a:spcPts val="0"/>
              </a:spcBef>
              <a:buNone/>
            </a:pPr>
            <a:endParaRPr sz="1400" dirty="0">
              <a:solidFill>
                <a:schemeClr val="dk1"/>
              </a:solidFill>
            </a:endParaRPr>
          </a:p>
          <a:p>
            <a:pPr algn="just">
              <a:spcBef>
                <a:spcPts val="0"/>
              </a:spcBef>
              <a:buNone/>
            </a:pPr>
            <a:endParaRPr sz="14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2050" name="Picture 2" descr="http://u.jimdo.com/www46/o/sd1f3cc874ec67848/img/i46544eb5d934edee/1322424585/std/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924"/>
            <a:ext cx="2000250" cy="2000251"/>
          </a:xfrm>
          <a:prstGeom prst="rect">
            <a:avLst/>
          </a:prstGeom>
          <a:noFill/>
          <a:extLst>
            <a:ext uri="{909E8E84-426E-40DD-AFC4-6F175D3DCCD1}">
              <a14:hiddenFill xmlns:a14="http://schemas.microsoft.com/office/drawing/2010/main">
                <a:solidFill>
                  <a:srgbClr val="FFFFFF"/>
                </a:solidFill>
              </a14:hiddenFill>
            </a:ext>
          </a:extLst>
        </p:spPr>
      </p:pic>
      <p:sp>
        <p:nvSpPr>
          <p:cNvPr id="68" name="Shape 68"/>
          <p:cNvSpPr txBox="1">
            <a:spLocks noGrp="1"/>
          </p:cNvSpPr>
          <p:nvPr>
            <p:ph type="title"/>
          </p:nvPr>
        </p:nvSpPr>
        <p:spPr>
          <a:xfrm>
            <a:off x="311700" y="327400"/>
            <a:ext cx="8520599" cy="572699"/>
          </a:xfrm>
          <a:prstGeom prst="rect">
            <a:avLst/>
          </a:prstGeom>
        </p:spPr>
        <p:txBody>
          <a:bodyPr lIns="91425" tIns="91425" rIns="91425" bIns="91425" anchor="t" anchorCtr="0">
            <a:noAutofit/>
          </a:bodyPr>
          <a:lstStyle/>
          <a:p>
            <a:pPr lvl="0" algn="ctr" rtl="0">
              <a:spcBef>
                <a:spcPts val="0"/>
              </a:spcBef>
              <a:buNone/>
            </a:pPr>
            <a:r>
              <a:rPr lang="es" b="1" u="sng" dirty="0"/>
              <a:t>Problemática </a:t>
            </a:r>
          </a:p>
        </p:txBody>
      </p:sp>
      <p:sp>
        <p:nvSpPr>
          <p:cNvPr id="69" name="Shape 69"/>
          <p:cNvSpPr txBox="1">
            <a:spLocks noGrp="1"/>
          </p:cNvSpPr>
          <p:nvPr>
            <p:ph type="body" idx="1"/>
          </p:nvPr>
        </p:nvSpPr>
        <p:spPr>
          <a:xfrm>
            <a:off x="1390650" y="1389925"/>
            <a:ext cx="5883999" cy="3595500"/>
          </a:xfrm>
          <a:prstGeom prst="rect">
            <a:avLst/>
          </a:prstGeom>
        </p:spPr>
        <p:txBody>
          <a:bodyPr lIns="91425" tIns="91425" rIns="91425" bIns="91425" anchor="t" anchorCtr="0">
            <a:noAutofit/>
          </a:bodyPr>
          <a:lstStyle/>
          <a:p>
            <a:pPr lvl="0" algn="just" rtl="0">
              <a:spcBef>
                <a:spcPts val="0"/>
              </a:spcBef>
              <a:spcAft>
                <a:spcPts val="0"/>
              </a:spcAft>
              <a:buNone/>
            </a:pPr>
            <a:r>
              <a:rPr lang="es" sz="1400" dirty="0" smtClean="0">
                <a:solidFill>
                  <a:schemeClr val="dk1"/>
                </a:solidFill>
              </a:rPr>
              <a:t>     </a:t>
            </a:r>
            <a:r>
              <a:rPr lang="es" sz="1600" dirty="0" smtClean="0">
                <a:solidFill>
                  <a:schemeClr val="dk1"/>
                </a:solidFill>
              </a:rPr>
              <a:t>La </a:t>
            </a:r>
            <a:r>
              <a:rPr lang="es" sz="1600" dirty="0">
                <a:solidFill>
                  <a:schemeClr val="dk1"/>
                </a:solidFill>
              </a:rPr>
              <a:t>formación de los estudiantes de Contaduría de la Facultad de Ciencias Económicas de la Universidad de Antioquia en relación a la aplicación de la estrategias didácticas en los proyectos de aula ejecutados para que desarrollen en ellos competencias socio-afectivas y comunicativas, las cuales permiten al estudiante desenvolverse adecuadamente en el ámbito laboral y personal. Sin embargo, a pesar de la importancia de éstas, no han tomado relevancia en la carrera profesional en miras de un desempeño óptimo del estudiante en su vida laboral y personal.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1205500" y="480250"/>
            <a:ext cx="5966825" cy="4304100"/>
          </a:xfrm>
          <a:prstGeom prst="rect">
            <a:avLst/>
          </a:prstGeom>
        </p:spPr>
        <p:txBody>
          <a:bodyPr lIns="91425" tIns="91425" rIns="91425" bIns="91425" anchor="t" anchorCtr="0">
            <a:noAutofit/>
          </a:bodyPr>
          <a:lstStyle/>
          <a:p>
            <a:pPr algn="just" rtl="0">
              <a:spcBef>
                <a:spcPts val="0"/>
              </a:spcBef>
              <a:spcAft>
                <a:spcPts val="0"/>
              </a:spcAft>
              <a:buNone/>
            </a:pPr>
            <a:endParaRPr sz="1400" dirty="0">
              <a:solidFill>
                <a:schemeClr val="dk1"/>
              </a:solidFill>
            </a:endParaRPr>
          </a:p>
          <a:p>
            <a:pPr algn="just" rtl="0">
              <a:spcBef>
                <a:spcPts val="0"/>
              </a:spcBef>
              <a:spcAft>
                <a:spcPts val="0"/>
              </a:spcAft>
              <a:buNone/>
            </a:pPr>
            <a:endParaRPr sz="1400" dirty="0">
              <a:solidFill>
                <a:schemeClr val="dk1"/>
              </a:solidFill>
            </a:endParaRPr>
          </a:p>
          <a:p>
            <a:pPr lvl="0" algn="just" rtl="0">
              <a:spcBef>
                <a:spcPts val="0"/>
              </a:spcBef>
              <a:spcAft>
                <a:spcPts val="0"/>
              </a:spcAft>
              <a:buNone/>
            </a:pPr>
            <a:endParaRPr lang="es" sz="1400" dirty="0">
              <a:solidFill>
                <a:schemeClr val="dk1"/>
              </a:solidFill>
            </a:endParaRPr>
          </a:p>
          <a:p>
            <a:pPr lvl="0" algn="just" rtl="0">
              <a:spcBef>
                <a:spcPts val="0"/>
              </a:spcBef>
              <a:spcAft>
                <a:spcPts val="0"/>
              </a:spcAft>
              <a:buNone/>
            </a:pPr>
            <a:r>
              <a:rPr lang="es" sz="1400" dirty="0">
                <a:solidFill>
                  <a:schemeClr val="dk1"/>
                </a:solidFill>
              </a:rPr>
              <a:t>	</a:t>
            </a:r>
            <a:r>
              <a:rPr lang="es" sz="1600" dirty="0" smtClean="0">
                <a:solidFill>
                  <a:schemeClr val="dk1"/>
                </a:solidFill>
              </a:rPr>
              <a:t>Por </a:t>
            </a:r>
            <a:r>
              <a:rPr lang="es" sz="1600" dirty="0">
                <a:solidFill>
                  <a:schemeClr val="dk1"/>
                </a:solidFill>
              </a:rPr>
              <a:t>lo anterior, es importante reconocer que la Contaduría está enmarcada dentro de un contexto, educativo como social, donde el ámbito humanístico represente y tenga trascendencia. Ya que el mundo empresarial de manera directa o indirecta es cada vez más demandante de profesionales integrales que puedan desenvolverse en un campo interdisciplinario que aporte a las organizaciones relaciones de trabajo más unificadas y conjuntas, con competencias comunicativas y afectivas correctamente desempeñadas y que estén alineadas en pro de los objetivos de las mismas.</a:t>
            </a:r>
          </a:p>
          <a:p>
            <a:pPr lvl="0" algn="just" rtl="0">
              <a:spcBef>
                <a:spcPts val="0"/>
              </a:spcBef>
              <a:spcAft>
                <a:spcPts val="0"/>
              </a:spcAft>
              <a:buNone/>
            </a:pPr>
            <a:endParaRPr sz="1400" dirty="0">
              <a:solidFill>
                <a:schemeClr val="dk1"/>
              </a:solidFill>
            </a:endParaRPr>
          </a:p>
          <a:p>
            <a:pPr lvl="0" algn="just" rtl="0">
              <a:spcBef>
                <a:spcPts val="0"/>
              </a:spcBef>
              <a:spcAft>
                <a:spcPts val="0"/>
              </a:spcAft>
              <a:buNone/>
            </a:pPr>
            <a:endParaRPr sz="1400" dirty="0">
              <a:solidFill>
                <a:schemeClr val="dk1"/>
              </a:solidFill>
            </a:endParaRPr>
          </a:p>
          <a:p>
            <a:pPr lvl="0" algn="just" rtl="0">
              <a:spcBef>
                <a:spcPts val="0"/>
              </a:spcBef>
              <a:spcAft>
                <a:spcPts val="0"/>
              </a:spcAft>
              <a:buClr>
                <a:schemeClr val="dk1"/>
              </a:buClr>
              <a:buFont typeface="Arial"/>
              <a:buNone/>
            </a:pPr>
            <a:endParaRPr sz="1000" dirty="0">
              <a:solidFill>
                <a:schemeClr val="dk1"/>
              </a:solidFill>
              <a:latin typeface="Verdana"/>
              <a:ea typeface="Verdana"/>
              <a:cs typeface="Verdana"/>
              <a:sym typeface="Verdana"/>
            </a:endParaRPr>
          </a:p>
          <a:p>
            <a:pPr>
              <a:spcBef>
                <a:spcPts val="0"/>
              </a:spcBef>
              <a:buNone/>
            </a:pPr>
            <a:endParaRPr dirty="0"/>
          </a:p>
        </p:txBody>
      </p:sp>
      <p:sp>
        <p:nvSpPr>
          <p:cNvPr id="3" name="Shape 68"/>
          <p:cNvSpPr txBox="1">
            <a:spLocks noGrp="1"/>
          </p:cNvSpPr>
          <p:nvPr>
            <p:ph type="title"/>
          </p:nvPr>
        </p:nvSpPr>
        <p:spPr>
          <a:xfrm>
            <a:off x="311700" y="327400"/>
            <a:ext cx="8520599" cy="572699"/>
          </a:xfrm>
          <a:prstGeom prst="rect">
            <a:avLst/>
          </a:prstGeom>
        </p:spPr>
        <p:txBody>
          <a:bodyPr lIns="91425" tIns="91425" rIns="91425" bIns="91425" anchor="t" anchorCtr="0">
            <a:noAutofit/>
          </a:bodyPr>
          <a:lstStyle/>
          <a:p>
            <a:pPr lvl="0" algn="ctr" rtl="0">
              <a:spcBef>
                <a:spcPts val="0"/>
              </a:spcBef>
              <a:buNone/>
            </a:pPr>
            <a:r>
              <a:rPr lang="es" b="1" u="sng" dirty="0"/>
              <a:t>Problemática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2" name="Rectángulo redondeado 1"/>
          <p:cNvSpPr/>
          <p:nvPr/>
        </p:nvSpPr>
        <p:spPr>
          <a:xfrm>
            <a:off x="342900" y="1247775"/>
            <a:ext cx="8467725" cy="1076325"/>
          </a:xfrm>
          <a:prstGeom prst="round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79" name="Shape 79"/>
          <p:cNvSpPr txBox="1">
            <a:spLocks noGrp="1"/>
          </p:cNvSpPr>
          <p:nvPr>
            <p:ph type="body" idx="1"/>
          </p:nvPr>
        </p:nvSpPr>
        <p:spPr>
          <a:xfrm>
            <a:off x="311700" y="426575"/>
            <a:ext cx="8520599" cy="4142400"/>
          </a:xfrm>
          <a:prstGeom prst="rect">
            <a:avLst/>
          </a:prstGeom>
        </p:spPr>
        <p:txBody>
          <a:bodyPr lIns="91425" tIns="91425" rIns="91425" bIns="91425" anchor="t" anchorCtr="0">
            <a:noAutofit/>
          </a:bodyPr>
          <a:lstStyle/>
          <a:p>
            <a:pPr lvl="0" algn="just" rtl="0">
              <a:spcBef>
                <a:spcPts val="0"/>
              </a:spcBef>
              <a:spcAft>
                <a:spcPts val="0"/>
              </a:spcAft>
              <a:buNone/>
            </a:pPr>
            <a:r>
              <a:rPr lang="es" sz="1400" dirty="0">
                <a:solidFill>
                  <a:schemeClr val="dk1"/>
                </a:solidFill>
              </a:rPr>
              <a:t>De esta manera, la problemática formulada y en la cual se enmarca este trabajo </a:t>
            </a:r>
            <a:endParaRPr lang="es" sz="1400" dirty="0" smtClean="0">
              <a:solidFill>
                <a:schemeClr val="dk1"/>
              </a:solidFill>
            </a:endParaRPr>
          </a:p>
          <a:p>
            <a:pPr lvl="0" algn="just" rtl="0">
              <a:spcBef>
                <a:spcPts val="0"/>
              </a:spcBef>
              <a:spcAft>
                <a:spcPts val="0"/>
              </a:spcAft>
              <a:buNone/>
            </a:pPr>
            <a:r>
              <a:rPr lang="es" sz="1400" dirty="0" smtClean="0">
                <a:solidFill>
                  <a:schemeClr val="dk1"/>
                </a:solidFill>
              </a:rPr>
              <a:t>de </a:t>
            </a:r>
            <a:r>
              <a:rPr lang="es" sz="1400" dirty="0">
                <a:solidFill>
                  <a:schemeClr val="dk1"/>
                </a:solidFill>
              </a:rPr>
              <a:t>grado se resume en la siguiente pregunta: </a:t>
            </a:r>
            <a:endParaRPr lang="es" sz="1400" dirty="0" smtClean="0">
              <a:solidFill>
                <a:schemeClr val="dk1"/>
              </a:solidFill>
            </a:endParaRPr>
          </a:p>
          <a:p>
            <a:pPr lvl="0" algn="just" rtl="0">
              <a:spcBef>
                <a:spcPts val="0"/>
              </a:spcBef>
              <a:spcAft>
                <a:spcPts val="0"/>
              </a:spcAft>
              <a:buNone/>
            </a:pPr>
            <a:endParaRPr lang="es" sz="1400" dirty="0">
              <a:solidFill>
                <a:schemeClr val="dk1"/>
              </a:solidFill>
            </a:endParaRPr>
          </a:p>
          <a:p>
            <a:pPr lvl="0" algn="just" rtl="0">
              <a:spcBef>
                <a:spcPts val="0"/>
              </a:spcBef>
              <a:spcAft>
                <a:spcPts val="0"/>
              </a:spcAft>
              <a:buNone/>
            </a:pPr>
            <a:endParaRPr sz="1400" u="sng" dirty="0">
              <a:solidFill>
                <a:schemeClr val="dk1"/>
              </a:solidFill>
            </a:endParaRPr>
          </a:p>
          <a:p>
            <a:pPr lvl="0" algn="ctr" rtl="0">
              <a:spcBef>
                <a:spcPts val="0"/>
              </a:spcBef>
              <a:spcAft>
                <a:spcPts val="0"/>
              </a:spcAft>
              <a:buNone/>
            </a:pPr>
            <a:r>
              <a:rPr lang="es" sz="1600" b="1" i="1" dirty="0">
                <a:solidFill>
                  <a:schemeClr val="dk1"/>
                </a:solidFill>
              </a:rPr>
              <a:t>¿Cuáles pueden ser algunas estrategias didácticas para el desarrollo de competencias socio afectivas y comunicativas en el estudiante de Contaduría de la Universidad de Antioquia?</a:t>
            </a:r>
          </a:p>
          <a:p>
            <a:pPr lvl="0" algn="just" rtl="0">
              <a:spcBef>
                <a:spcPts val="0"/>
              </a:spcBef>
              <a:spcAft>
                <a:spcPts val="0"/>
              </a:spcAft>
              <a:buNone/>
            </a:pPr>
            <a:endParaRPr sz="1400" dirty="0">
              <a:solidFill>
                <a:schemeClr val="dk1"/>
              </a:solidFill>
            </a:endParaRPr>
          </a:p>
          <a:p>
            <a:pPr lvl="0" algn="just" rtl="0">
              <a:spcBef>
                <a:spcPts val="0"/>
              </a:spcBef>
              <a:spcAft>
                <a:spcPts val="0"/>
              </a:spcAft>
              <a:buNone/>
            </a:pPr>
            <a:endParaRPr sz="1400" dirty="0">
              <a:solidFill>
                <a:schemeClr val="dk1"/>
              </a:solidFill>
            </a:endParaRPr>
          </a:p>
          <a:p>
            <a:pPr lvl="0" algn="just" rtl="0">
              <a:spcBef>
                <a:spcPts val="0"/>
              </a:spcBef>
              <a:spcAft>
                <a:spcPts val="0"/>
              </a:spcAft>
              <a:buNone/>
            </a:pPr>
            <a:r>
              <a:rPr lang="es" sz="1400" b="1" dirty="0">
                <a:solidFill>
                  <a:schemeClr val="dk1"/>
                </a:solidFill>
              </a:rPr>
              <a:t>Delimitación</a:t>
            </a:r>
            <a:r>
              <a:rPr lang="es" sz="1400" b="1" dirty="0" smtClean="0">
                <a:solidFill>
                  <a:schemeClr val="dk1"/>
                </a:solidFill>
              </a:rPr>
              <a:t>:</a:t>
            </a:r>
          </a:p>
          <a:p>
            <a:pPr lvl="0" algn="just" rtl="0">
              <a:spcBef>
                <a:spcPts val="0"/>
              </a:spcBef>
              <a:spcAft>
                <a:spcPts val="0"/>
              </a:spcAft>
              <a:buNone/>
            </a:pPr>
            <a:endParaRPr lang="es" sz="1400" b="1" dirty="0">
              <a:solidFill>
                <a:schemeClr val="dk1"/>
              </a:solidFill>
            </a:endParaRPr>
          </a:p>
          <a:p>
            <a:pPr marL="457200" lvl="0" indent="-317500" algn="just" rtl="0">
              <a:spcBef>
                <a:spcPts val="0"/>
              </a:spcBef>
              <a:spcAft>
                <a:spcPts val="0"/>
              </a:spcAft>
              <a:buClr>
                <a:schemeClr val="dk1"/>
              </a:buClr>
              <a:buSzPct val="100000"/>
              <a:buChar char="➔"/>
            </a:pPr>
            <a:r>
              <a:rPr lang="es" sz="1400" i="1" dirty="0">
                <a:solidFill>
                  <a:schemeClr val="dk1"/>
                </a:solidFill>
              </a:rPr>
              <a:t>Histórica:  </a:t>
            </a:r>
            <a:r>
              <a:rPr lang="es" sz="1400" dirty="0">
                <a:solidFill>
                  <a:schemeClr val="dk1"/>
                </a:solidFill>
              </a:rPr>
              <a:t>Manifestación presente del objeto de </a:t>
            </a:r>
            <a:r>
              <a:rPr lang="es" sz="1400" dirty="0" smtClean="0">
                <a:solidFill>
                  <a:schemeClr val="dk1"/>
                </a:solidFill>
              </a:rPr>
              <a:t>estudio</a:t>
            </a:r>
          </a:p>
          <a:p>
            <a:pPr marL="457200" lvl="0" indent="-317500" algn="just" rtl="0">
              <a:spcBef>
                <a:spcPts val="0"/>
              </a:spcBef>
              <a:spcAft>
                <a:spcPts val="0"/>
              </a:spcAft>
              <a:buClr>
                <a:schemeClr val="dk1"/>
              </a:buClr>
              <a:buSzPct val="100000"/>
              <a:buChar char="➔"/>
            </a:pPr>
            <a:r>
              <a:rPr lang="es" sz="1400" i="1" dirty="0" smtClean="0">
                <a:solidFill>
                  <a:schemeClr val="dk1"/>
                </a:solidFill>
              </a:rPr>
              <a:t>Geográfica:</a:t>
            </a:r>
            <a:r>
              <a:rPr lang="es" sz="1400" dirty="0" smtClean="0">
                <a:solidFill>
                  <a:schemeClr val="dk1"/>
                </a:solidFill>
              </a:rPr>
              <a:t>Departamento </a:t>
            </a:r>
            <a:r>
              <a:rPr lang="es" sz="1400" dirty="0">
                <a:solidFill>
                  <a:schemeClr val="dk1"/>
                </a:solidFill>
              </a:rPr>
              <a:t>de Ciencias Contables</a:t>
            </a:r>
            <a:r>
              <a:rPr lang="es" sz="1400" dirty="0" smtClean="0">
                <a:solidFill>
                  <a:schemeClr val="dk1"/>
                </a:solidFill>
              </a:rPr>
              <a:t>,</a:t>
            </a:r>
            <a:br>
              <a:rPr lang="es" sz="1400" dirty="0" smtClean="0">
                <a:solidFill>
                  <a:schemeClr val="dk1"/>
                </a:solidFill>
              </a:rPr>
            </a:br>
            <a:r>
              <a:rPr lang="es" sz="1400" dirty="0" smtClean="0">
                <a:solidFill>
                  <a:schemeClr val="dk1"/>
                </a:solidFill>
              </a:rPr>
              <a:t>Facultad </a:t>
            </a:r>
            <a:r>
              <a:rPr lang="es" sz="1400" dirty="0">
                <a:solidFill>
                  <a:schemeClr val="dk1"/>
                </a:solidFill>
              </a:rPr>
              <a:t>de Ciencias Económicas de la Universidad de Antioquia </a:t>
            </a:r>
          </a:p>
          <a:p>
            <a:pPr marL="457200" lvl="0" indent="-317500" algn="just" rtl="0">
              <a:spcBef>
                <a:spcPts val="0"/>
              </a:spcBef>
              <a:spcAft>
                <a:spcPts val="0"/>
              </a:spcAft>
              <a:buClr>
                <a:schemeClr val="dk1"/>
              </a:buClr>
              <a:buSzPct val="100000"/>
              <a:buChar char="➔"/>
            </a:pPr>
            <a:r>
              <a:rPr lang="es" sz="1400" i="1" dirty="0" smtClean="0">
                <a:solidFill>
                  <a:schemeClr val="dk1"/>
                </a:solidFill>
              </a:rPr>
              <a:t>Temática</a:t>
            </a:r>
            <a:r>
              <a:rPr lang="es" sz="1400" i="1" dirty="0">
                <a:solidFill>
                  <a:schemeClr val="dk1"/>
                </a:solidFill>
              </a:rPr>
              <a:t>: </a:t>
            </a:r>
            <a:r>
              <a:rPr lang="es" sz="1400" dirty="0">
                <a:solidFill>
                  <a:schemeClr val="dk1"/>
                </a:solidFill>
              </a:rPr>
              <a:t>Educación contable, sociología, comunicación socio afectiva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741775"/>
            <a:ext cx="8520599" cy="572699"/>
          </a:xfrm>
          <a:prstGeom prst="rect">
            <a:avLst/>
          </a:prstGeom>
        </p:spPr>
        <p:txBody>
          <a:bodyPr lIns="91425" tIns="91425" rIns="91425" bIns="91425" anchor="t" anchorCtr="0">
            <a:noAutofit/>
          </a:bodyPr>
          <a:lstStyle/>
          <a:p>
            <a:pPr algn="ctr">
              <a:spcBef>
                <a:spcPts val="0"/>
              </a:spcBef>
              <a:buNone/>
            </a:pPr>
            <a:r>
              <a:rPr lang="es" b="1" u="sng"/>
              <a:t>Objetivo General </a:t>
            </a:r>
          </a:p>
        </p:txBody>
      </p:sp>
      <p:sp>
        <p:nvSpPr>
          <p:cNvPr id="85" name="Shape 85"/>
          <p:cNvSpPr txBox="1">
            <a:spLocks noGrp="1"/>
          </p:cNvSpPr>
          <p:nvPr>
            <p:ph type="body" idx="1"/>
          </p:nvPr>
        </p:nvSpPr>
        <p:spPr>
          <a:xfrm>
            <a:off x="1451875" y="1494650"/>
            <a:ext cx="6437700" cy="2782800"/>
          </a:xfrm>
          <a:prstGeom prst="rect">
            <a:avLst/>
          </a:prstGeom>
        </p:spPr>
        <p:txBody>
          <a:bodyPr lIns="91425" tIns="91425" rIns="91425" bIns="91425" anchor="t" anchorCtr="0">
            <a:noAutofit/>
          </a:bodyPr>
          <a:lstStyle/>
          <a:p>
            <a:pPr algn="just" rtl="0">
              <a:spcBef>
                <a:spcPts val="0"/>
              </a:spcBef>
              <a:spcAft>
                <a:spcPts val="0"/>
              </a:spcAft>
              <a:buNone/>
            </a:pPr>
            <a:endParaRPr dirty="0">
              <a:solidFill>
                <a:srgbClr val="000000"/>
              </a:solidFill>
            </a:endParaRPr>
          </a:p>
          <a:p>
            <a:pPr algn="ctr" rtl="0">
              <a:spcBef>
                <a:spcPts val="0"/>
              </a:spcBef>
              <a:spcAft>
                <a:spcPts val="0"/>
              </a:spcAft>
              <a:buNone/>
            </a:pPr>
            <a:endParaRPr sz="2400" dirty="0">
              <a:solidFill>
                <a:srgbClr val="000000"/>
              </a:solidFill>
            </a:endParaRPr>
          </a:p>
          <a:p>
            <a:pPr lvl="0" algn="ctr" rtl="0">
              <a:spcBef>
                <a:spcPts val="0"/>
              </a:spcBef>
              <a:spcAft>
                <a:spcPts val="0"/>
              </a:spcAft>
              <a:buNone/>
            </a:pPr>
            <a:r>
              <a:rPr lang="es" sz="2400" dirty="0">
                <a:solidFill>
                  <a:srgbClr val="000000"/>
                </a:solidFill>
              </a:rPr>
              <a:t>Proponer algunas estrategias didácticas para el desarrollo de competencias socio-afectivas y comunicativas en el estudiante de Contaduría de la Universidad de Antioquia.</a:t>
            </a:r>
          </a:p>
          <a:p>
            <a:pPr lvl="0">
              <a:spcBef>
                <a:spcPts val="0"/>
              </a:spcBef>
              <a:buNone/>
            </a:pPr>
            <a:endParaRPr sz="1600" dirty="0">
              <a:solidFill>
                <a:srgbClr val="000000"/>
              </a:solidFill>
            </a:endParaRPr>
          </a:p>
        </p:txBody>
      </p:sp>
      <p:pic>
        <p:nvPicPr>
          <p:cNvPr id="6146" name="Picture 2" descr="http://grupomarzo.com/wp-content/uploads/2014/03/f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0" y="123849"/>
            <a:ext cx="1990701" cy="19907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algn="ctr">
              <a:spcBef>
                <a:spcPts val="0"/>
              </a:spcBef>
              <a:buNone/>
            </a:pPr>
            <a:r>
              <a:rPr lang="es" b="1" u="sng"/>
              <a:t>Objetivos Específicos </a:t>
            </a:r>
          </a:p>
        </p:txBody>
      </p:sp>
      <p:sp>
        <p:nvSpPr>
          <p:cNvPr id="91" name="Shape 91"/>
          <p:cNvSpPr txBox="1">
            <a:spLocks noGrp="1"/>
          </p:cNvSpPr>
          <p:nvPr>
            <p:ph type="body" idx="1"/>
          </p:nvPr>
        </p:nvSpPr>
        <p:spPr>
          <a:xfrm>
            <a:off x="1714500" y="1152475"/>
            <a:ext cx="6705600" cy="3416400"/>
          </a:xfrm>
          <a:prstGeom prst="rect">
            <a:avLst/>
          </a:prstGeom>
        </p:spPr>
        <p:txBody>
          <a:bodyPr lIns="91425" tIns="91425" rIns="91425" bIns="91425" anchor="t" anchorCtr="0">
            <a:noAutofit/>
          </a:bodyPr>
          <a:lstStyle/>
          <a:p>
            <a:pPr marL="425450" lvl="0" indent="-285750" algn="just" rtl="0">
              <a:spcBef>
                <a:spcPts val="0"/>
              </a:spcBef>
              <a:spcAft>
                <a:spcPts val="0"/>
              </a:spcAft>
              <a:buClr>
                <a:srgbClr val="000000"/>
              </a:buClr>
              <a:buSzPct val="100000"/>
              <a:buFont typeface="Courier New" panose="02070309020205020404" pitchFamily="49" charset="0"/>
              <a:buChar char="o"/>
            </a:pPr>
            <a:r>
              <a:rPr lang="es" sz="1600" dirty="0">
                <a:solidFill>
                  <a:srgbClr val="000000"/>
                </a:solidFill>
              </a:rPr>
              <a:t>Caracterizar los factores genéricos de la comunicación socio </a:t>
            </a:r>
            <a:r>
              <a:rPr lang="es" sz="1600" dirty="0" smtClean="0">
                <a:solidFill>
                  <a:srgbClr val="000000"/>
                </a:solidFill>
              </a:rPr>
              <a:t>afectiva.</a:t>
            </a:r>
            <a:br>
              <a:rPr lang="es" sz="1600" dirty="0" smtClean="0">
                <a:solidFill>
                  <a:srgbClr val="000000"/>
                </a:solidFill>
              </a:rPr>
            </a:br>
            <a:endParaRPr lang="es" sz="1600" dirty="0" smtClean="0">
              <a:solidFill>
                <a:srgbClr val="000000"/>
              </a:solidFill>
            </a:endParaRPr>
          </a:p>
          <a:p>
            <a:pPr marL="425450" lvl="0" indent="-285750" algn="just" rtl="0">
              <a:spcBef>
                <a:spcPts val="0"/>
              </a:spcBef>
              <a:spcAft>
                <a:spcPts val="0"/>
              </a:spcAft>
              <a:buClr>
                <a:srgbClr val="000000"/>
              </a:buClr>
              <a:buSzPct val="100000"/>
              <a:buFont typeface="Courier New" panose="02070309020205020404" pitchFamily="49" charset="0"/>
              <a:buChar char="o"/>
            </a:pPr>
            <a:r>
              <a:rPr lang="es" sz="1600" dirty="0" smtClean="0">
                <a:solidFill>
                  <a:srgbClr val="000000"/>
                </a:solidFill>
              </a:rPr>
              <a:t>Identificar </a:t>
            </a:r>
            <a:r>
              <a:rPr lang="es" sz="1600" dirty="0">
                <a:solidFill>
                  <a:srgbClr val="000000"/>
                </a:solidFill>
              </a:rPr>
              <a:t>la importancia que tiene la aplicación de competencias socio afectivas y comunicativas en el desarrollo profesional del estudiante de contaduría </a:t>
            </a:r>
            <a:r>
              <a:rPr lang="es" sz="1600" dirty="0" smtClean="0">
                <a:solidFill>
                  <a:srgbClr val="000000"/>
                </a:solidFill>
              </a:rPr>
              <a:t>pública.</a:t>
            </a:r>
            <a:br>
              <a:rPr lang="es" sz="1600" dirty="0" smtClean="0">
                <a:solidFill>
                  <a:srgbClr val="000000"/>
                </a:solidFill>
              </a:rPr>
            </a:br>
            <a:endParaRPr lang="es" sz="1600" dirty="0" smtClean="0">
              <a:solidFill>
                <a:srgbClr val="000000"/>
              </a:solidFill>
            </a:endParaRPr>
          </a:p>
          <a:p>
            <a:pPr marL="425450" lvl="0" indent="-285750" algn="just" rtl="0">
              <a:spcBef>
                <a:spcPts val="0"/>
              </a:spcBef>
              <a:spcAft>
                <a:spcPts val="0"/>
              </a:spcAft>
              <a:buClr>
                <a:srgbClr val="000000"/>
              </a:buClr>
              <a:buSzPct val="100000"/>
              <a:buFont typeface="Courier New" panose="02070309020205020404" pitchFamily="49" charset="0"/>
              <a:buChar char="o"/>
            </a:pPr>
            <a:r>
              <a:rPr lang="es" sz="1600" dirty="0" smtClean="0">
                <a:solidFill>
                  <a:srgbClr val="000000"/>
                </a:solidFill>
              </a:rPr>
              <a:t>Describir </a:t>
            </a:r>
            <a:r>
              <a:rPr lang="es" sz="1600" dirty="0">
                <a:solidFill>
                  <a:srgbClr val="000000"/>
                </a:solidFill>
              </a:rPr>
              <a:t>los mecanismos que utiliza el programa de Contaduría de la Universidad de Antioquia, para la formación de una profesional contable </a:t>
            </a:r>
            <a:r>
              <a:rPr lang="es" sz="1600" dirty="0" smtClean="0">
                <a:solidFill>
                  <a:srgbClr val="000000"/>
                </a:solidFill>
              </a:rPr>
              <a:t>integral.</a:t>
            </a:r>
            <a:br>
              <a:rPr lang="es" sz="1600" dirty="0" smtClean="0">
                <a:solidFill>
                  <a:srgbClr val="000000"/>
                </a:solidFill>
              </a:rPr>
            </a:br>
            <a:endParaRPr lang="es" sz="1600" dirty="0" smtClean="0">
              <a:solidFill>
                <a:srgbClr val="000000"/>
              </a:solidFill>
            </a:endParaRPr>
          </a:p>
          <a:p>
            <a:pPr marL="425450" lvl="0" indent="-285750" algn="just" rtl="0">
              <a:spcBef>
                <a:spcPts val="0"/>
              </a:spcBef>
              <a:spcAft>
                <a:spcPts val="0"/>
              </a:spcAft>
              <a:buClr>
                <a:srgbClr val="000000"/>
              </a:buClr>
              <a:buSzPct val="100000"/>
              <a:buFont typeface="Courier New" panose="02070309020205020404" pitchFamily="49" charset="0"/>
              <a:buChar char="o"/>
            </a:pPr>
            <a:r>
              <a:rPr lang="es" sz="1600" dirty="0" smtClean="0">
                <a:solidFill>
                  <a:srgbClr val="000000"/>
                </a:solidFill>
              </a:rPr>
              <a:t>Identificar </a:t>
            </a:r>
            <a:r>
              <a:rPr lang="es" sz="1600" dirty="0">
                <a:solidFill>
                  <a:srgbClr val="000000"/>
                </a:solidFill>
              </a:rPr>
              <a:t>la percepción que tienen los egresados del programa de contaduría pública de la Universidad de Antioquia sobre la necesidad de las competencias socio afectivas y comunicativas en el proceso de formación.</a:t>
            </a:r>
          </a:p>
          <a:p>
            <a:pPr lvl="0">
              <a:spcBef>
                <a:spcPts val="0"/>
              </a:spcBef>
              <a:buNone/>
            </a:pPr>
            <a:endParaRPr dirty="0"/>
          </a:p>
        </p:txBody>
      </p:sp>
      <p:pic>
        <p:nvPicPr>
          <p:cNvPr id="4098" name="Picture 2" descr="http://www.colsallecartagena.edu.co/sites/default/files/images/objetivo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582612"/>
            <a:ext cx="1511299" cy="2770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170" name="Picture 2" descr="http://static.wixstatic.com/media/af8a72_b640d9ebad7b1f304e3d168284ebfca3.gif_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59124"/>
            <a:ext cx="1503300" cy="1503300"/>
          </a:xfrm>
          <a:prstGeom prst="rect">
            <a:avLst/>
          </a:prstGeom>
          <a:noFill/>
          <a:extLst>
            <a:ext uri="{909E8E84-426E-40DD-AFC4-6F175D3DCCD1}">
              <a14:hiddenFill xmlns:a14="http://schemas.microsoft.com/office/drawing/2010/main">
                <a:solidFill>
                  <a:srgbClr val="FFFFFF"/>
                </a:solidFill>
              </a14:hiddenFill>
            </a:ext>
          </a:extLst>
        </p:spPr>
      </p:pic>
      <p:sp>
        <p:nvSpPr>
          <p:cNvPr id="96" name="Shape 96"/>
          <p:cNvSpPr txBox="1">
            <a:spLocks noGrp="1"/>
          </p:cNvSpPr>
          <p:nvPr>
            <p:ph type="title"/>
          </p:nvPr>
        </p:nvSpPr>
        <p:spPr>
          <a:xfrm>
            <a:off x="311700" y="338075"/>
            <a:ext cx="8520599" cy="572699"/>
          </a:xfrm>
          <a:prstGeom prst="rect">
            <a:avLst/>
          </a:prstGeom>
        </p:spPr>
        <p:txBody>
          <a:bodyPr lIns="91425" tIns="91425" rIns="91425" bIns="91425" anchor="t" anchorCtr="0">
            <a:noAutofit/>
          </a:bodyPr>
          <a:lstStyle/>
          <a:p>
            <a:pPr algn="ctr">
              <a:spcBef>
                <a:spcPts val="0"/>
              </a:spcBef>
              <a:buNone/>
            </a:pPr>
            <a:r>
              <a:rPr lang="es" b="1" u="sng"/>
              <a:t>Marco Teórico </a:t>
            </a:r>
          </a:p>
        </p:txBody>
      </p:sp>
      <p:sp>
        <p:nvSpPr>
          <p:cNvPr id="97" name="Shape 97"/>
          <p:cNvSpPr txBox="1">
            <a:spLocks noGrp="1"/>
          </p:cNvSpPr>
          <p:nvPr>
            <p:ph type="body" idx="1"/>
          </p:nvPr>
        </p:nvSpPr>
        <p:spPr>
          <a:xfrm>
            <a:off x="683400" y="1344500"/>
            <a:ext cx="6860400" cy="3381900"/>
          </a:xfrm>
          <a:prstGeom prst="rect">
            <a:avLst/>
          </a:prstGeom>
        </p:spPr>
        <p:txBody>
          <a:bodyPr lIns="91425" tIns="91425" rIns="91425" bIns="91425" anchor="t" anchorCtr="0">
            <a:noAutofit/>
          </a:bodyPr>
          <a:lstStyle/>
          <a:p>
            <a:pPr algn="just" rtl="0">
              <a:spcBef>
                <a:spcPts val="0"/>
              </a:spcBef>
              <a:spcAft>
                <a:spcPts val="1200"/>
              </a:spcAft>
              <a:buNone/>
            </a:pPr>
            <a:r>
              <a:rPr lang="es" sz="1400" dirty="0">
                <a:solidFill>
                  <a:schemeClr val="dk1"/>
                </a:solidFill>
              </a:rPr>
              <a:t>La educación en general tal como se plantea en la </a:t>
            </a:r>
            <a:r>
              <a:rPr lang="es" sz="1400" u="sng" dirty="0">
                <a:solidFill>
                  <a:schemeClr val="dk1"/>
                </a:solidFill>
              </a:rPr>
              <a:t>Ley 115 de 1994</a:t>
            </a:r>
            <a:r>
              <a:rPr lang="es" sz="1400" dirty="0">
                <a:solidFill>
                  <a:schemeClr val="dk1"/>
                </a:solidFill>
              </a:rPr>
              <a:t>,y se menciona que la Educación Superior está regulada por unas disposiciones normativas especiales.</a:t>
            </a:r>
          </a:p>
          <a:p>
            <a:pPr lvl="0" algn="just" rtl="0">
              <a:spcBef>
                <a:spcPts val="0"/>
              </a:spcBef>
              <a:spcAft>
                <a:spcPts val="1200"/>
              </a:spcAft>
              <a:buNone/>
            </a:pPr>
            <a:r>
              <a:rPr lang="es" sz="1400" dirty="0">
                <a:solidFill>
                  <a:schemeClr val="dk1"/>
                </a:solidFill>
              </a:rPr>
              <a:t>  </a:t>
            </a:r>
          </a:p>
          <a:p>
            <a:pPr algn="just" rtl="0">
              <a:spcBef>
                <a:spcPts val="0"/>
              </a:spcBef>
              <a:spcAft>
                <a:spcPts val="1200"/>
              </a:spcAft>
              <a:buNone/>
            </a:pPr>
            <a:r>
              <a:rPr lang="es" sz="1400" dirty="0">
                <a:solidFill>
                  <a:schemeClr val="dk1"/>
                </a:solidFill>
              </a:rPr>
              <a:t>El </a:t>
            </a:r>
            <a:r>
              <a:rPr lang="es" sz="1400" u="sng" dirty="0">
                <a:solidFill>
                  <a:schemeClr val="dk1"/>
                </a:solidFill>
              </a:rPr>
              <a:t>Decreto 2566 de 2003</a:t>
            </a:r>
            <a:r>
              <a:rPr lang="es" sz="1400" dirty="0">
                <a:solidFill>
                  <a:schemeClr val="dk1"/>
                </a:solidFill>
              </a:rPr>
              <a:t> establece las condiciones mínimas de calidad y demás requisitos para el ofrecimiento y desarrollo de programas académicos de educación superior y en su Artículo 1 dice </a:t>
            </a:r>
            <a:r>
              <a:rPr lang="es" sz="1400" i="1" dirty="0">
                <a:solidFill>
                  <a:schemeClr val="dk1"/>
                </a:solidFill>
              </a:rPr>
              <a:t>“cada programa deberá garantizar una formación integral, que le permita al egresado desempeñarse en diferentes escenarios, con el nivel de competencias propias de cada campo”.</a:t>
            </a:r>
          </a:p>
          <a:p>
            <a:pPr algn="just" rtl="0">
              <a:spcBef>
                <a:spcPts val="0"/>
              </a:spcBef>
              <a:spcAft>
                <a:spcPts val="1200"/>
              </a:spcAft>
              <a:buNone/>
            </a:pPr>
            <a:endParaRPr sz="1400" i="1" dirty="0">
              <a:solidFill>
                <a:schemeClr val="dk1"/>
              </a:solidFill>
            </a:endParaRPr>
          </a:p>
          <a:p>
            <a:pPr lvl="0" algn="just" rtl="0">
              <a:spcBef>
                <a:spcPts val="0"/>
              </a:spcBef>
              <a:spcAft>
                <a:spcPts val="1200"/>
              </a:spcAft>
              <a:buNone/>
            </a:pPr>
            <a:r>
              <a:rPr lang="es" sz="1400" u="sng" dirty="0">
                <a:solidFill>
                  <a:schemeClr val="dk1"/>
                </a:solidFill>
              </a:rPr>
              <a:t>La Resolución 3459 de 2003 </a:t>
            </a:r>
            <a:r>
              <a:rPr lang="es" sz="1400" dirty="0">
                <a:solidFill>
                  <a:schemeClr val="dk1"/>
                </a:solidFill>
              </a:rPr>
              <a:t>expedida por el Ministerio de Educación de la República de Colombia, por la cual se definen las características específicas de calidad para los programas de formación profesional de pregrado en Contaduría Pública.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36</TotalTime>
  <Words>1806</Words>
  <Application>Microsoft Office PowerPoint</Application>
  <PresentationFormat>Presentación en pantalla (16:9)</PresentationFormat>
  <Paragraphs>136</Paragraphs>
  <Slides>26</Slides>
  <Notes>24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Verdana</vt:lpstr>
      <vt:lpstr>Wingdings 3</vt:lpstr>
      <vt:lpstr>Trebuchet MS</vt:lpstr>
      <vt:lpstr>Courier New</vt:lpstr>
      <vt:lpstr>Calibri</vt:lpstr>
      <vt:lpstr>Wingdings</vt:lpstr>
      <vt:lpstr>Faceta</vt:lpstr>
      <vt:lpstr>ESTRATEGIAS DIDÁCTICAS PARA EL DESARROLLO DE COMPETENCIAS SOCIOAFECTIVAS Y COMUNICATIVAS EN LOS ESTUDIANTES DE CONTADURÍA PÚBLICA DE LA UNIVERSIDAD DE ANTIOQUIA</vt:lpstr>
      <vt:lpstr>Contenido </vt:lpstr>
      <vt:lpstr>Introducción </vt:lpstr>
      <vt:lpstr>Problemática </vt:lpstr>
      <vt:lpstr>Problemática </vt:lpstr>
      <vt:lpstr>Presentación de PowerPoint</vt:lpstr>
      <vt:lpstr>Objetivo General </vt:lpstr>
      <vt:lpstr>Objetivos Específicos </vt:lpstr>
      <vt:lpstr>Marco Teórico </vt:lpstr>
      <vt:lpstr>Modelo curricular programa de contaduría pública</vt:lpstr>
      <vt:lpstr>Presentación de PowerPoint</vt:lpstr>
      <vt:lpstr>Modelo pedagógico en el programa de Contaduría Pública </vt:lpstr>
      <vt:lpstr>La importancia de la didáctica y sus estrategias dentro del proyecto de aula </vt:lpstr>
      <vt:lpstr>ESTRATEGIAS DIDÁCTICAS</vt:lpstr>
      <vt:lpstr>Presentación de PowerPoint</vt:lpstr>
      <vt:lpstr>Metodología aplicada </vt:lpstr>
      <vt:lpstr>Análisis de Resultados </vt:lpstr>
      <vt:lpstr>Análisis de Resultados</vt:lpstr>
      <vt:lpstr>Presentación de PowerPoint</vt:lpstr>
      <vt:lpstr>Presentación de PowerPoint</vt:lpstr>
      <vt:lpstr>Presentación de PowerPoint</vt:lpstr>
      <vt:lpstr>Presentación de PowerPoint</vt:lpstr>
      <vt:lpstr>Conclusiones </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DIDÁCTICAS PARA EL DESARROLLO DE COMPETENCIAS SOCIOAFECTIVAS Y COMUNICATIVAS EN LOS ESTUDIANTES DE CONTADURÍA PÚBLICA DE LA UNIVERSIDAD DE ANTIOQUIA</dc:title>
  <dc:creator>Invitado</dc:creator>
  <cp:lastModifiedBy>Invitado</cp:lastModifiedBy>
  <cp:revision>6</cp:revision>
  <dcterms:modified xsi:type="dcterms:W3CDTF">2015-09-18T14:45:43Z</dcterms:modified>
</cp:coreProperties>
</file>