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9" r:id="rId4"/>
    <p:sldId id="258" r:id="rId5"/>
    <p:sldId id="260" r:id="rId6"/>
    <p:sldId id="263" r:id="rId7"/>
    <p:sldId id="261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3" d="100"/>
          <a:sy n="123" d="100"/>
        </p:scale>
        <p:origin x="-1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A398C764-9FF5-4885-B04D-64A2D63E5CF1}" type="datetimeFigureOut">
              <a:rPr lang="es-CO" smtClean="0"/>
              <a:t>01/12/2015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BF7A09ED-2550-4238-9978-C7D7A502B67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075178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C764-9FF5-4885-B04D-64A2D63E5CF1}" type="datetimeFigureOut">
              <a:rPr lang="es-CO" smtClean="0"/>
              <a:t>01/12/2015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9ED-2550-4238-9978-C7D7A502B67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36204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C764-9FF5-4885-B04D-64A2D63E5CF1}" type="datetimeFigureOut">
              <a:rPr lang="es-CO" smtClean="0"/>
              <a:t>01/12/2015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9ED-2550-4238-9978-C7D7A502B67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44939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C764-9FF5-4885-B04D-64A2D63E5CF1}" type="datetimeFigureOut">
              <a:rPr lang="es-CO" smtClean="0"/>
              <a:t>01/12/2015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9ED-2550-4238-9978-C7D7A502B67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382904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C764-9FF5-4885-B04D-64A2D63E5CF1}" type="datetimeFigureOut">
              <a:rPr lang="es-CO" smtClean="0"/>
              <a:t>01/12/2015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9ED-2550-4238-9978-C7D7A502B67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88966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C764-9FF5-4885-B04D-64A2D63E5CF1}" type="datetimeFigureOut">
              <a:rPr lang="es-CO" smtClean="0"/>
              <a:t>01/12/2015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9ED-2550-4238-9978-C7D7A502B67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53826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C764-9FF5-4885-B04D-64A2D63E5CF1}" type="datetimeFigureOut">
              <a:rPr lang="es-CO" smtClean="0"/>
              <a:t>01/12/2015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9ED-2550-4238-9978-C7D7A502B67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450698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C764-9FF5-4885-B04D-64A2D63E5CF1}" type="datetimeFigureOut">
              <a:rPr lang="es-CO" smtClean="0"/>
              <a:t>01/12/2015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9ED-2550-4238-9978-C7D7A502B67F}" type="slidenum">
              <a:rPr lang="es-CO" smtClean="0"/>
              <a:t>‹Nº›</a:t>
            </a:fld>
            <a:endParaRPr lang="es-CO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4002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C764-9FF5-4885-B04D-64A2D63E5CF1}" type="datetimeFigureOut">
              <a:rPr lang="es-CO" smtClean="0"/>
              <a:t>01/12/2015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9ED-2550-4238-9978-C7D7A502B67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8709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C764-9FF5-4885-B04D-64A2D63E5CF1}" type="datetimeFigureOut">
              <a:rPr lang="es-CO" smtClean="0"/>
              <a:t>01/12/2015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9ED-2550-4238-9978-C7D7A502B67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25797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C764-9FF5-4885-B04D-64A2D63E5CF1}" type="datetimeFigureOut">
              <a:rPr lang="es-CO" smtClean="0"/>
              <a:t>01/12/2015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9ED-2550-4238-9978-C7D7A502B67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0437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C764-9FF5-4885-B04D-64A2D63E5CF1}" type="datetimeFigureOut">
              <a:rPr lang="es-CO" smtClean="0"/>
              <a:t>01/12/2015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9ED-2550-4238-9978-C7D7A502B67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76838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C764-9FF5-4885-B04D-64A2D63E5CF1}" type="datetimeFigureOut">
              <a:rPr lang="es-CO" smtClean="0"/>
              <a:t>01/12/2015</a:t>
            </a:fld>
            <a:endParaRPr lang="es-C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9ED-2550-4238-9978-C7D7A502B67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81566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C764-9FF5-4885-B04D-64A2D63E5CF1}" type="datetimeFigureOut">
              <a:rPr lang="es-CO" smtClean="0"/>
              <a:t>01/12/2015</a:t>
            </a:fld>
            <a:endParaRPr lang="es-C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9ED-2550-4238-9978-C7D7A502B67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71746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C764-9FF5-4885-B04D-64A2D63E5CF1}" type="datetimeFigureOut">
              <a:rPr lang="es-CO" smtClean="0"/>
              <a:t>01/12/2015</a:t>
            </a:fld>
            <a:endParaRPr lang="es-C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9ED-2550-4238-9978-C7D7A502B67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04333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C764-9FF5-4885-B04D-64A2D63E5CF1}" type="datetimeFigureOut">
              <a:rPr lang="es-CO" smtClean="0"/>
              <a:t>01/12/2015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9ED-2550-4238-9978-C7D7A502B67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24971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C764-9FF5-4885-B04D-64A2D63E5CF1}" type="datetimeFigureOut">
              <a:rPr lang="es-CO" smtClean="0"/>
              <a:t>01/12/2015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9ED-2550-4238-9978-C7D7A502B67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7217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398C764-9FF5-4885-B04D-64A2D63E5CF1}" type="datetimeFigureOut">
              <a:rPr lang="es-CO" smtClean="0"/>
              <a:t>01/12/2015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F7A09ED-2550-4238-9978-C7D7A502B67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372217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emp.es/files/566-577-archivo/Guia_Implant.pdf" TargetMode="External"/><Relationship Id="rId2" Type="http://schemas.openxmlformats.org/officeDocument/2006/relationships/hyperlink" Target="http://www.revistaiic.org/articulos/num5/articulo21_esp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asab.gov/pdffiles/ifac_perspectives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2407" y="1881779"/>
            <a:ext cx="10079064" cy="2938193"/>
          </a:xfrm>
        </p:spPr>
        <p:txBody>
          <a:bodyPr>
            <a:normAutofit fontScale="90000"/>
          </a:bodyPr>
          <a:lstStyle/>
          <a:p>
            <a:r>
              <a:rPr lang="es-CO" sz="4000" b="1" dirty="0"/>
              <a:t>IDENTIFICACIÓN DEL SISTEMA DE COSTOS QUE MEJOR SATISFACE LAS NECESIDADES DE INFORMACIÓN DE LA FISCALIA GENERAL DE LA </a:t>
            </a:r>
            <a:r>
              <a:rPr lang="es-CO" sz="4000" b="1" dirty="0" smtClean="0"/>
              <a:t>NACIÓN seccional antioquia</a:t>
            </a:r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683863"/>
            <a:ext cx="9144000" cy="1655762"/>
          </a:xfrm>
        </p:spPr>
        <p:txBody>
          <a:bodyPr/>
          <a:lstStyle/>
          <a:p>
            <a:pPr algn="r"/>
            <a:r>
              <a:rPr lang="es-CO" dirty="0" smtClean="0"/>
              <a:t>Elizabeth Quintero Álvarez</a:t>
            </a:r>
          </a:p>
          <a:p>
            <a:pPr algn="r"/>
            <a:r>
              <a:rPr lang="es-CO" dirty="0" smtClean="0"/>
              <a:t>Nindy Melissa Reyes Baquero</a:t>
            </a:r>
          </a:p>
          <a:p>
            <a:pPr algn="r"/>
            <a:r>
              <a:rPr lang="es-CO" dirty="0" smtClean="0"/>
              <a:t>Luz Miryam Sepúlveda Gómez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9338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CONCLUSIONES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5801" y="1712563"/>
            <a:ext cx="10131425" cy="4078637"/>
          </a:xfrm>
        </p:spPr>
        <p:txBody>
          <a:bodyPr>
            <a:normAutofit/>
          </a:bodyPr>
          <a:lstStyle/>
          <a:p>
            <a:pPr lvl="1"/>
            <a:r>
              <a:rPr lang="es-CO" sz="1800" dirty="0"/>
              <a:t>Permite identificar de manera objetiva y oportuna el costo de actividades, procesos y servicios, recursos ociosos y aquellos agregan o no valor a la institución, a fin de establecer controles que impacten de manera positiva la reducción de costos de funcionamiento y la optimización de las áreas y unidades de trabajo.</a:t>
            </a:r>
          </a:p>
          <a:p>
            <a:pPr marL="0" indent="0">
              <a:buNone/>
            </a:pPr>
            <a:endParaRPr lang="es-CO" dirty="0"/>
          </a:p>
          <a:p>
            <a:pPr lvl="1"/>
            <a:r>
              <a:rPr lang="es-CO" sz="1800" dirty="0"/>
              <a:t>Fomenta la cultura del uso razonable de los recursos al interior de la institución y por parte de la ciudadanía.</a:t>
            </a:r>
          </a:p>
          <a:p>
            <a:pPr marL="0" indent="0">
              <a:buNone/>
            </a:pPr>
            <a:endParaRPr lang="es-CO" dirty="0"/>
          </a:p>
          <a:p>
            <a:pPr lvl="0"/>
            <a:r>
              <a:rPr lang="es-CO" dirty="0"/>
              <a:t>Lo anterior permite tener un mejor conocimiento de la institución, de sus necesidades desde una óptica más objetiva, aspecto importante a la hora de diseñar y proponer ante la Dirección Nacional de Seccionales y Seguridad Ciudadana, nuevos modelos de investigación y políticas en el campo criminal</a:t>
            </a:r>
            <a:r>
              <a:rPr lang="es-CO" dirty="0" smtClean="0"/>
              <a:t>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8741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013621"/>
            <a:ext cx="10515600" cy="1325563"/>
          </a:xfrm>
        </p:spPr>
        <p:txBody>
          <a:bodyPr/>
          <a:lstStyle/>
          <a:p>
            <a:r>
              <a:rPr lang="es-CO" b="1" dirty="0" smtClean="0"/>
              <a:t>OBJETIVO</a:t>
            </a:r>
            <a:endParaRPr lang="es-CO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3770335"/>
            <a:ext cx="10515600" cy="1445609"/>
          </a:xfrm>
        </p:spPr>
        <p:txBody>
          <a:bodyPr/>
          <a:lstStyle/>
          <a:p>
            <a:pPr marL="0" indent="0">
              <a:buNone/>
            </a:pPr>
            <a:r>
              <a:rPr lang="es-CO" dirty="0"/>
              <a:t>Determinar  la metodología de costeo que debe ser implementada en </a:t>
            </a:r>
            <a:r>
              <a:rPr lang="es-CO" dirty="0" smtClean="0"/>
              <a:t>la Fiscalía General de la </a:t>
            </a:r>
            <a:r>
              <a:rPr lang="es-CO" dirty="0" smtClean="0"/>
              <a:t>Nación Seccional Antioquia, </a:t>
            </a:r>
            <a:r>
              <a:rPr lang="es-CO" dirty="0" smtClean="0"/>
              <a:t>atendiendo a sus necesidades de información, gestión y cumplimiento de su objeto social.</a:t>
            </a:r>
            <a:endParaRPr lang="es-CO" dirty="0"/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4983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 smtClean="0"/>
              <a:t>Principales referentes bibliográficos:</a:t>
            </a:r>
            <a:endParaRPr lang="es-CO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91705" y="2933982"/>
            <a:ext cx="10515600" cy="4069724"/>
          </a:xfrm>
        </p:spPr>
        <p:txBody>
          <a:bodyPr>
            <a:normAutofit lnSpcReduction="10000"/>
          </a:bodyPr>
          <a:lstStyle/>
          <a:p>
            <a:r>
              <a:rPr lang="es-CO" sz="2000" dirty="0" smtClean="0">
                <a:effectLst/>
              </a:rPr>
              <a:t>Duque, M., Gómez, L., &amp; Osorio, J. (2009). Marco de Referencia para la implementación de sistemas de costos en el sector público. </a:t>
            </a:r>
            <a:r>
              <a:rPr lang="es-CO" sz="2000" i="1" dirty="0" smtClean="0">
                <a:effectLst/>
              </a:rPr>
              <a:t>Revista Del Instituto Internacional de Costos</a:t>
            </a:r>
            <a:r>
              <a:rPr lang="es-CO" sz="2000" dirty="0" smtClean="0">
                <a:effectLst/>
              </a:rPr>
              <a:t>, </a:t>
            </a:r>
            <a:r>
              <a:rPr lang="es-CO" sz="2000" i="1" dirty="0" smtClean="0">
                <a:effectLst/>
              </a:rPr>
              <a:t>n</a:t>
            </a:r>
            <a:r>
              <a:rPr lang="es-CO" sz="2000" i="1" baseline="30000" dirty="0" smtClean="0">
                <a:effectLst/>
              </a:rPr>
              <a:t>o</a:t>
            </a:r>
            <a:r>
              <a:rPr lang="es-CO" sz="2000" i="1" dirty="0" smtClean="0">
                <a:effectLst/>
              </a:rPr>
              <a:t>5</a:t>
            </a:r>
            <a:r>
              <a:rPr lang="es-CO" sz="2000" dirty="0" smtClean="0">
                <a:effectLst/>
              </a:rPr>
              <a:t>. Retrieved from </a:t>
            </a:r>
            <a:r>
              <a:rPr lang="es-CO" sz="2000" dirty="0" smtClean="0">
                <a:effectLst/>
                <a:hlinkClick r:id="rId2"/>
              </a:rPr>
              <a:t>http://www.revistaiic.org/articulos/num5/articulo21_esp.pdf</a:t>
            </a:r>
            <a:endParaRPr lang="es-CO" sz="2000" dirty="0" smtClean="0">
              <a:effectLst/>
            </a:endParaRPr>
          </a:p>
          <a:p>
            <a:r>
              <a:rPr lang="es-CO" sz="2000" dirty="0" smtClean="0">
                <a:effectLst/>
              </a:rPr>
              <a:t>Cuervo, J., &amp; Osorio, J. (2007). </a:t>
            </a:r>
            <a:r>
              <a:rPr lang="es-CO" sz="2000" i="1" dirty="0" smtClean="0">
                <a:effectLst/>
              </a:rPr>
              <a:t>Costeo basado en actividades -ABC-</a:t>
            </a:r>
            <a:r>
              <a:rPr lang="es-CO" sz="2000" dirty="0" smtClean="0">
                <a:effectLst/>
              </a:rPr>
              <a:t>. Ecoe Ediciones.</a:t>
            </a:r>
          </a:p>
          <a:p>
            <a:r>
              <a:rPr lang="es-CO" sz="2000" dirty="0" smtClean="0">
                <a:effectLst/>
              </a:rPr>
              <a:t>(Femp), F. E. D. M. Y. P. (2006). Proyecto de investigación: Implantación de un sistema de costes en la Administración Local. Retrieved from </a:t>
            </a:r>
            <a:r>
              <a:rPr lang="es-CO" sz="2000" dirty="0" smtClean="0">
                <a:effectLst/>
                <a:hlinkClick r:id="rId3"/>
              </a:rPr>
              <a:t>http://www.femp.es/files/566-577-archivo/Guia_Implant.pdf</a:t>
            </a:r>
            <a:endParaRPr lang="es-CO" sz="2000" dirty="0" smtClean="0">
              <a:effectLst/>
            </a:endParaRPr>
          </a:p>
          <a:p>
            <a:r>
              <a:rPr lang="en-US" sz="2000" dirty="0" smtClean="0">
                <a:effectLst/>
              </a:rPr>
              <a:t>International Federation of Accountants. (2000). </a:t>
            </a:r>
            <a:r>
              <a:rPr lang="en-US" sz="2000" i="1" dirty="0" smtClean="0">
                <a:effectLst/>
              </a:rPr>
              <a:t>Perspectives on Cost Accounting for Government</a:t>
            </a:r>
            <a:r>
              <a:rPr lang="en-US" sz="2000" dirty="0" smtClean="0">
                <a:effectLst/>
              </a:rPr>
              <a:t>. </a:t>
            </a:r>
            <a:r>
              <a:rPr lang="en-US" sz="2000" i="1" dirty="0" smtClean="0">
                <a:effectLst/>
              </a:rPr>
              <a:t>IFAC Public Sector Committee</a:t>
            </a:r>
            <a:r>
              <a:rPr lang="en-US" sz="2000" dirty="0" smtClean="0">
                <a:effectLst/>
              </a:rPr>
              <a:t>. New York. Retrieved from </a:t>
            </a:r>
            <a:r>
              <a:rPr lang="en-US" sz="2000" dirty="0" smtClean="0">
                <a:effectLst/>
                <a:hlinkClick r:id="rId4"/>
              </a:rPr>
              <a:t>http://www.fasab.gov/pdffiles/ifac_perspectives.pdf</a:t>
            </a:r>
            <a:endParaRPr lang="en-US" sz="2000" dirty="0" smtClean="0">
              <a:effectLst/>
            </a:endParaRPr>
          </a:p>
          <a:p>
            <a:r>
              <a:rPr lang="es-CO" sz="2000" dirty="0" smtClean="0">
                <a:effectLst/>
              </a:rPr>
              <a:t>Sinisterra, G. (2006). </a:t>
            </a:r>
            <a:r>
              <a:rPr lang="es-CO" sz="2000" i="1" dirty="0" smtClean="0">
                <a:effectLst/>
              </a:rPr>
              <a:t>Contabilidad de Costos</a:t>
            </a:r>
            <a:r>
              <a:rPr lang="es-CO" sz="2000" dirty="0" smtClean="0">
                <a:effectLst/>
              </a:rPr>
              <a:t>. Ecoe Ediciones.</a:t>
            </a:r>
          </a:p>
          <a:p>
            <a:endParaRPr lang="en-US" sz="2000" dirty="0" smtClean="0">
              <a:effectLst/>
            </a:endParaRPr>
          </a:p>
          <a:p>
            <a:endParaRPr lang="es-CO" sz="2400" dirty="0" smtClean="0">
              <a:effectLst/>
            </a:endParaRPr>
          </a:p>
          <a:p>
            <a:pPr marL="0" indent="0">
              <a:buNone/>
            </a:pPr>
            <a:endParaRPr lang="es-CO" sz="2400" dirty="0" smtClean="0">
              <a:effectLst/>
            </a:endParaRPr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4390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5321" y="2446985"/>
            <a:ext cx="10515600" cy="3704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sz="3200" b="1" dirty="0" smtClean="0"/>
              <a:t>METODOLOGÍA :  Cualitativa</a:t>
            </a:r>
          </a:p>
          <a:p>
            <a:pPr marL="0" indent="0">
              <a:buNone/>
            </a:pPr>
            <a:endParaRPr lang="es-CO" sz="3200" b="1" dirty="0"/>
          </a:p>
          <a:p>
            <a:pPr marL="0" indent="0">
              <a:buNone/>
            </a:pPr>
            <a:r>
              <a:rPr lang="es-CO" sz="3200" b="1" dirty="0" smtClean="0"/>
              <a:t>INSTRUMENTO:  Entrevista</a:t>
            </a:r>
            <a:endParaRPr lang="es-CO" sz="3200" b="1" dirty="0"/>
          </a:p>
        </p:txBody>
      </p:sp>
    </p:spTree>
    <p:extLst>
      <p:ext uri="{BB962C8B-B14F-4D97-AF65-F5344CB8AC3E}">
        <p14:creationId xmlns:p14="http://schemas.microsoft.com/office/powerpoint/2010/main" val="175561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 smtClean="0"/>
              <a:t>ANALISIS DE RESULTADOS</a:t>
            </a:r>
            <a:endParaRPr lang="es-CO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596980"/>
            <a:ext cx="10515600" cy="45799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s-CO" sz="2000" dirty="0" smtClean="0"/>
          </a:p>
          <a:p>
            <a:pPr marL="0" indent="0">
              <a:buNone/>
            </a:pPr>
            <a:r>
              <a:rPr lang="es-CO" sz="2000" dirty="0" smtClean="0"/>
              <a:t>Nivel </a:t>
            </a:r>
            <a:r>
              <a:rPr lang="es-CO" sz="2000" dirty="0" smtClean="0"/>
              <a:t>directivo</a:t>
            </a:r>
          </a:p>
          <a:p>
            <a:pPr marL="0" indent="0">
              <a:buNone/>
            </a:pPr>
            <a:endParaRPr lang="es-CO" sz="2000" dirty="0" smtClean="0"/>
          </a:p>
          <a:p>
            <a:r>
              <a:rPr lang="es-CO" sz="2000" dirty="0" smtClean="0"/>
              <a:t>Carlos Jaime Taborda Tamayo – Director seccional de Fiscalía y seguridad ciudadana de Antioquia</a:t>
            </a:r>
          </a:p>
          <a:p>
            <a:pPr marL="0" indent="0">
              <a:buNone/>
            </a:pPr>
            <a:r>
              <a:rPr lang="es-ES" sz="1600" dirty="0"/>
              <a:t>La implantación de un sistema de costos tiene una utilidad absoluta y total tiene relación con el sistema de gestión integral y permitiría prever el desarrollo misional de las actividades de la seccional </a:t>
            </a:r>
            <a:endParaRPr lang="es-CO" sz="1600" dirty="0" smtClean="0"/>
          </a:p>
          <a:p>
            <a:r>
              <a:rPr lang="es-CO" sz="2000" dirty="0" smtClean="0"/>
              <a:t>Carlos Alberto Sarasti – Subdirector seccional P.J. CTI Antioquia</a:t>
            </a:r>
          </a:p>
          <a:p>
            <a:pPr marL="0" indent="0">
              <a:buNone/>
            </a:pPr>
            <a:r>
              <a:rPr lang="es-ES" sz="1600" dirty="0"/>
              <a:t>Implantar un sistema de costos tiene una utilidad máxima, ayuda a medir cuanto nos va a costar cada uno de los servicios q presta la entidad </a:t>
            </a:r>
            <a:r>
              <a:rPr lang="es-ES" sz="1600" dirty="0" smtClean="0"/>
              <a:t>y así </a:t>
            </a:r>
            <a:r>
              <a:rPr lang="es-ES" sz="1600" dirty="0"/>
              <a:t>poder tomar </a:t>
            </a:r>
            <a:r>
              <a:rPr lang="es-ES" sz="1600" dirty="0" smtClean="0"/>
              <a:t>decisiones </a:t>
            </a:r>
            <a:r>
              <a:rPr lang="es-ES" sz="1600" dirty="0"/>
              <a:t>mas acertadas </a:t>
            </a:r>
            <a:endParaRPr lang="es-CO" sz="1600" dirty="0" smtClean="0"/>
          </a:p>
          <a:p>
            <a:r>
              <a:rPr lang="es-CO" sz="2000" dirty="0" smtClean="0"/>
              <a:t>Alberto Pardo Contreras – Jefe sección criminalística CTI Antioquia</a:t>
            </a:r>
            <a:endParaRPr lang="es-CO" sz="2000" dirty="0"/>
          </a:p>
          <a:p>
            <a:pPr marL="0" indent="0">
              <a:buNone/>
            </a:pPr>
            <a:r>
              <a:rPr lang="es-ES" sz="1600" dirty="0"/>
              <a:t>Aunque no maneja la contabilidad de costos lo relaciona con todo lo que tenga q ver con la compra de suministros y saber q cuesta una investigación. Ve muy útil la implantación de un sistema de costos para evaluar las diferentes necesidades de la entidad </a:t>
            </a:r>
            <a:endParaRPr lang="es-CO" sz="1600" dirty="0" smtClean="0"/>
          </a:p>
          <a:p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0430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/>
              <a:t>ANALISIS DE RESULTADOS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5321" y="1671079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s-CO" sz="2000" dirty="0" smtClean="0"/>
          </a:p>
          <a:p>
            <a:pPr marL="0" indent="0">
              <a:buNone/>
            </a:pPr>
            <a:r>
              <a:rPr lang="es-CO" sz="2000" dirty="0" smtClean="0"/>
              <a:t>Funcionarios </a:t>
            </a:r>
            <a:r>
              <a:rPr lang="es-CO" sz="2000" dirty="0" smtClean="0"/>
              <a:t>Subdirección </a:t>
            </a:r>
            <a:r>
              <a:rPr lang="es-CO" sz="2000" dirty="0"/>
              <a:t>Seccional de apoyo a la gestión </a:t>
            </a:r>
            <a:r>
              <a:rPr lang="es-CO" sz="2000" dirty="0" smtClean="0"/>
              <a:t>Medellín</a:t>
            </a:r>
          </a:p>
          <a:p>
            <a:pPr marL="0" indent="0">
              <a:buNone/>
            </a:pPr>
            <a:endParaRPr lang="es-CO" sz="2000" dirty="0"/>
          </a:p>
          <a:p>
            <a:r>
              <a:rPr lang="es-CO" sz="2000" dirty="0"/>
              <a:t>Gladys Cardona </a:t>
            </a:r>
            <a:r>
              <a:rPr lang="es-CO" sz="2000" dirty="0" smtClean="0"/>
              <a:t>Tobón </a:t>
            </a:r>
            <a:r>
              <a:rPr lang="es-CO" sz="2000" dirty="0"/>
              <a:t>– Contadora </a:t>
            </a:r>
            <a:endParaRPr lang="es-CO" sz="2000" dirty="0" smtClean="0"/>
          </a:p>
          <a:p>
            <a:pPr marL="0" indent="0">
              <a:buNone/>
            </a:pPr>
            <a:r>
              <a:rPr lang="es-ES" sz="1600" dirty="0"/>
              <a:t>No contamos con un sistema de costos lo que hacen en si es recopilar información sobre gastos de personal, bienes, insumos y prestación de servicios, </a:t>
            </a:r>
            <a:r>
              <a:rPr lang="es-ES" sz="1600" b="1" dirty="0"/>
              <a:t>mediante acumulación por centros de costos. </a:t>
            </a:r>
            <a:r>
              <a:rPr lang="es-ES" sz="1600" dirty="0"/>
              <a:t>Se tiene un proyecto de implementarlo y dice que el que se implementaría seria ABC en la entidad prevalece el sistema presupuestal sobre el contable</a:t>
            </a:r>
            <a:r>
              <a:rPr lang="es-ES" sz="1600" dirty="0" smtClean="0"/>
              <a:t>.</a:t>
            </a:r>
            <a:endParaRPr lang="es-CO" sz="2000" dirty="0"/>
          </a:p>
          <a:p>
            <a:r>
              <a:rPr lang="es-CO" sz="2000" dirty="0"/>
              <a:t>Nubia </a:t>
            </a:r>
            <a:r>
              <a:rPr lang="es-CO" sz="2000" dirty="0" smtClean="0"/>
              <a:t>Córdoba </a:t>
            </a:r>
            <a:r>
              <a:rPr lang="es-CO" sz="2000" dirty="0"/>
              <a:t>Garrido -  Coordinadora de presupuesto </a:t>
            </a:r>
            <a:endParaRPr lang="es-CO" sz="2000" dirty="0" smtClean="0"/>
          </a:p>
          <a:p>
            <a:pPr marL="0" indent="0">
              <a:buNone/>
            </a:pPr>
            <a:r>
              <a:rPr lang="es-ES" sz="1600" dirty="0"/>
              <a:t>La entidad es ejecutora mas no prepara el presupuesto. Existe un nivel central en Bogotá (finalizando el año solicita las necesidades de las seccionales) Se maneja un rublo de viáticos y otro de gastos generales. </a:t>
            </a:r>
            <a:r>
              <a:rPr lang="es-ES" sz="1600" dirty="0" smtClean="0"/>
              <a:t>Utilizar un sistema de costos permitiría mejorar y optimizar mucho los recursos</a:t>
            </a:r>
            <a:endParaRPr lang="es-CO" sz="1600" dirty="0"/>
          </a:p>
          <a:p>
            <a:r>
              <a:rPr lang="es-CO" sz="2000" dirty="0" smtClean="0"/>
              <a:t>Hernán  </a:t>
            </a:r>
            <a:r>
              <a:rPr lang="es-CO" sz="2000" dirty="0"/>
              <a:t>Delgado Ortiz -  Analista plan de compras</a:t>
            </a:r>
          </a:p>
          <a:p>
            <a:pPr marL="0" indent="0">
              <a:buNone/>
            </a:pPr>
            <a:r>
              <a:rPr lang="es-ES" sz="1600" dirty="0"/>
              <a:t>No lo ve necesario la implantación de un sistema de costos dice que cada año se realiza una proyección en base a requerimientos de elementos, bienes y </a:t>
            </a:r>
            <a:r>
              <a:rPr lang="es-ES" sz="1600" dirty="0" smtClean="0"/>
              <a:t>servicios, </a:t>
            </a:r>
            <a:r>
              <a:rPr lang="es-ES" sz="1600" dirty="0"/>
              <a:t>una vez se tiene el acto administrativo se empiezan hacer programación de los procesos </a:t>
            </a:r>
            <a:r>
              <a:rPr lang="es-ES" sz="1600" dirty="0" smtClean="0"/>
              <a:t>así </a:t>
            </a:r>
            <a:r>
              <a:rPr lang="es-ES" sz="1600" dirty="0"/>
              <a:t>es como se utilizan los recursos </a:t>
            </a:r>
            <a:r>
              <a:rPr lang="es-ES" sz="1600" dirty="0" smtClean="0"/>
              <a:t>así </a:t>
            </a:r>
            <a:r>
              <a:rPr lang="es-ES" sz="1600" dirty="0"/>
              <a:t>ha funcionado y </a:t>
            </a:r>
            <a:r>
              <a:rPr lang="es-ES" sz="1600" dirty="0" smtClean="0"/>
              <a:t>por </a:t>
            </a:r>
            <a:r>
              <a:rPr lang="es-ES" sz="1600" dirty="0"/>
              <a:t>eso es </a:t>
            </a:r>
            <a:r>
              <a:rPr lang="es-ES" sz="1600" dirty="0" smtClean="0"/>
              <a:t>que </a:t>
            </a:r>
            <a:r>
              <a:rPr lang="es-ES" sz="1600" dirty="0"/>
              <a:t>no se </a:t>
            </a:r>
            <a:r>
              <a:rPr lang="es-ES" sz="1600" dirty="0" smtClean="0"/>
              <a:t>ha </a:t>
            </a:r>
            <a:r>
              <a:rPr lang="es-ES" sz="1600" dirty="0"/>
              <a:t>necesitado </a:t>
            </a:r>
            <a:r>
              <a:rPr lang="es-ES" sz="1600" dirty="0" smtClean="0"/>
              <a:t>un sistema de costos como tal.</a:t>
            </a:r>
            <a:endParaRPr lang="es-ES" sz="1600" dirty="0"/>
          </a:p>
          <a:p>
            <a:pPr marL="0" indent="0">
              <a:buNone/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29844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 smtClean="0"/>
              <a:t>ANALISIS</a:t>
            </a:r>
            <a:r>
              <a:rPr lang="es-CO" dirty="0" smtClean="0"/>
              <a:t> DE RESULTADOS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/>
              <a:t>Entrevistas</a:t>
            </a:r>
          </a:p>
          <a:p>
            <a:r>
              <a:rPr lang="es-CO" dirty="0"/>
              <a:t>Importancia de costos en el sector público.</a:t>
            </a:r>
          </a:p>
          <a:p>
            <a:r>
              <a:rPr lang="es-CO" dirty="0"/>
              <a:t>Herramienta de gestión</a:t>
            </a:r>
          </a:p>
          <a:p>
            <a:r>
              <a:rPr lang="es-CO" dirty="0"/>
              <a:t>Uso eficiente de los recursos</a:t>
            </a:r>
          </a:p>
          <a:p>
            <a:r>
              <a:rPr lang="es-CO" dirty="0" smtClean="0"/>
              <a:t>Implementación </a:t>
            </a:r>
            <a:r>
              <a:rPr lang="es-CO" dirty="0"/>
              <a:t>de sistemas de costos en el mundo</a:t>
            </a:r>
          </a:p>
          <a:p>
            <a:r>
              <a:rPr lang="es-CO" dirty="0" smtClean="0"/>
              <a:t>Implementación </a:t>
            </a:r>
            <a:r>
              <a:rPr lang="es-CO" dirty="0"/>
              <a:t>de sistemas de costos en Colombia</a:t>
            </a:r>
          </a:p>
        </p:txBody>
      </p:sp>
    </p:spTree>
    <p:extLst>
      <p:ext uri="{BB962C8B-B14F-4D97-AF65-F5344CB8AC3E}">
        <p14:creationId xmlns:p14="http://schemas.microsoft.com/office/powerpoint/2010/main" val="277906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 smtClean="0"/>
              <a:t>CONCLUSIONES</a:t>
            </a:r>
            <a:endParaRPr lang="es-CO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3964265"/>
          </a:xfrm>
        </p:spPr>
        <p:txBody>
          <a:bodyPr>
            <a:normAutofit/>
          </a:bodyPr>
          <a:lstStyle/>
          <a:p>
            <a:pPr lvl="0"/>
            <a:r>
              <a:rPr lang="es-CO" dirty="0"/>
              <a:t>El sistema de costos que mejor satisface las necesidades de información de la Fiscalía General de la Nación Seccional Antioquia, es el Sistema de Costeo Basado en Actividades ABC, debido a que:</a:t>
            </a:r>
          </a:p>
          <a:p>
            <a:pPr marL="0" indent="0">
              <a:buNone/>
            </a:pPr>
            <a:r>
              <a:rPr lang="es-CO" dirty="0"/>
              <a:t> </a:t>
            </a:r>
          </a:p>
          <a:p>
            <a:pPr lvl="1"/>
            <a:r>
              <a:rPr lang="es-CO" sz="1800" dirty="0"/>
              <a:t>Contribuye en la ejecución razonable y objetiva de los recursos públicos, factor importante a la hora de realizar controles por parte de la institución, entes de control y ciudadanía, respecto a cómo está siendo invertido el erario público. Aspecto que favorece la recuperación de la confianza de la población en las organizaciones del Estado. </a:t>
            </a:r>
          </a:p>
          <a:p>
            <a:pPr marL="0" indent="0">
              <a:buNone/>
            </a:pPr>
            <a:endParaRPr lang="es-CO" dirty="0"/>
          </a:p>
          <a:p>
            <a:pPr lvl="1"/>
            <a:r>
              <a:rPr lang="es-CO" sz="1800" dirty="0"/>
              <a:t>Es insumo clave en la planeación y </a:t>
            </a:r>
            <a:r>
              <a:rPr lang="es-CO" sz="1800" dirty="0" err="1"/>
              <a:t>presupuestación</a:t>
            </a:r>
            <a:r>
              <a:rPr lang="es-CO" sz="1800" dirty="0"/>
              <a:t>, a fin de que se asigne de manera asertiva y según las necesidades, los recursos que requiere la institución en cada una de sus unidades para el desarrollo normal de su objeto social.</a:t>
            </a:r>
          </a:p>
          <a:p>
            <a:pPr lvl="0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805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CONCLUSIONES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5801" y="1619573"/>
            <a:ext cx="10131425" cy="460299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s-CO" sz="1600" dirty="0"/>
          </a:p>
          <a:p>
            <a:pPr lvl="1"/>
            <a:r>
              <a:rPr lang="es-CO" sz="2100" dirty="0"/>
              <a:t>Permite a los directivos realizar evaluación y análisis de contexto respecto a los avances en el cumplimiento de las metas establecidas sobre inversión y ejecución de recursos públicos, y con ello determinar tácticas de mejoramiento continuo de la gestión a la hora de concertar y tomar decisiones.</a:t>
            </a:r>
          </a:p>
          <a:p>
            <a:pPr lvl="1"/>
            <a:endParaRPr lang="es-CO" sz="2100" dirty="0" smtClean="0"/>
          </a:p>
          <a:p>
            <a:pPr lvl="1"/>
            <a:r>
              <a:rPr lang="es-CO" sz="2100" dirty="0" smtClean="0"/>
              <a:t>Posibilita </a:t>
            </a:r>
            <a:r>
              <a:rPr lang="es-CO" sz="2100" dirty="0"/>
              <a:t>la evaluación de proporcionalidad costo – beneficio, respecto al desarrollo de las labores que adelantan fiscales, investigadores, peritos y demás funcionarios que hacen parte de la planta de personal de la institución, y según los resultados establecer directrices y políticas que conduzcan al cumplimiento de las funciones bajo los principios de eficiencia, eficacia, efectividad, economía y razonabilidad.</a:t>
            </a:r>
          </a:p>
          <a:p>
            <a:pPr marL="0" indent="0">
              <a:buNone/>
            </a:pPr>
            <a:endParaRPr lang="es-CO" sz="2100" dirty="0"/>
          </a:p>
          <a:p>
            <a:pPr lvl="1"/>
            <a:r>
              <a:rPr lang="es-CO" sz="2100" dirty="0"/>
              <a:t>Contribuye en la construcción de indicadores de gestión cuantitativos y cualitativos, que permitan detectar falencias, analizar datos históricos y compararlos con lo ejecutado,  medir el rendimiento, así como proyectar estrategias de gestión encaminadas a la mejora continua y logro de los objetivos misionales de la institución.</a:t>
            </a:r>
          </a:p>
          <a:p>
            <a:pPr marL="0" indent="0">
              <a:buNone/>
            </a:pPr>
            <a:endParaRPr lang="es-CO" sz="16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817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274</TotalTime>
  <Words>954</Words>
  <Application>Microsoft Office PowerPoint</Application>
  <PresentationFormat>Personalizado</PresentationFormat>
  <Paragraphs>63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Celestial</vt:lpstr>
      <vt:lpstr>IDENTIFICACIÓN DEL SISTEMA DE COSTOS QUE MEJOR SATISFACE LAS NECESIDADES DE INFORMACIÓN DE LA FISCALIA GENERAL DE LA NACIÓN seccional antioquia </vt:lpstr>
      <vt:lpstr>OBJETIVO</vt:lpstr>
      <vt:lpstr>Principales referentes bibliográficos:</vt:lpstr>
      <vt:lpstr>Presentación de PowerPoint</vt:lpstr>
      <vt:lpstr>ANALISIS DE RESULTADOS</vt:lpstr>
      <vt:lpstr>ANALISIS DE RESULTADOS</vt:lpstr>
      <vt:lpstr>ANALISIS DE RESULTADOS</vt:lpstr>
      <vt:lpstr>CONCLUSIONES</vt:lpstr>
      <vt:lpstr>CONCLUSIONES</vt:lpstr>
      <vt:lpstr>CONCLUSIONES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IDENTIFICACIÓN DEL SISTEMA DE COSTOS QUE MEJOR SATISFACE LAS NECESIDADES DE INFORMACIÓN DE LA FISCALIA GENERAL DE LA NACIÓN</dc:title>
  <dc:creator>Soporte</dc:creator>
  <cp:lastModifiedBy>familia</cp:lastModifiedBy>
  <cp:revision>13</cp:revision>
  <dcterms:created xsi:type="dcterms:W3CDTF">2015-09-18T00:02:06Z</dcterms:created>
  <dcterms:modified xsi:type="dcterms:W3CDTF">2015-12-02T01:25:02Z</dcterms:modified>
</cp:coreProperties>
</file>