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80" r:id="rId3"/>
    <p:sldId id="257" r:id="rId4"/>
    <p:sldId id="282" r:id="rId5"/>
    <p:sldId id="264" r:id="rId6"/>
    <p:sldId id="281" r:id="rId7"/>
    <p:sldId id="265" r:id="rId8"/>
    <p:sldId id="258" r:id="rId9"/>
    <p:sldId id="284" r:id="rId10"/>
    <p:sldId id="283" r:id="rId11"/>
    <p:sldId id="269" r:id="rId12"/>
    <p:sldId id="259" r:id="rId13"/>
    <p:sldId id="260" r:id="rId14"/>
    <p:sldId id="266" r:id="rId15"/>
    <p:sldId id="267" r:id="rId16"/>
    <p:sldId id="268" r:id="rId17"/>
    <p:sldId id="270" r:id="rId18"/>
    <p:sldId id="272" r:id="rId19"/>
    <p:sldId id="271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is%20documentos\Downloads\INDICADORES%20FINANCIEROS%20DE%20RENTABILIDAD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trabajo%20de%20grado\INDICADORES%20FINANCIEROS%20DE%20RENTABILIDAD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trabajo%20de%20grado\INDICADORES%20FINANCIEROS%20DE%20RENTABILIDAD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trabajo%20de%20grado\INDICADORES%20FINANCIEROS%20DE%20RENTABILIDA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O" dirty="0"/>
              <a:t>ROE Y ROI Vs PIB MANUFACTURERO</a:t>
            </a:r>
          </a:p>
        </c:rich>
      </c:tx>
      <c:layout>
        <c:manualLayout>
          <c:xMode val="edge"/>
          <c:yMode val="edge"/>
          <c:x val="0.30389031058617672"/>
          <c:y val="4.823433190935139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8906241642074532"/>
          <c:y val="0.18826648346809011"/>
          <c:w val="0.57068218804255666"/>
          <c:h val="0.45326322464725466"/>
        </c:manualLayout>
      </c:layout>
      <c:lineChart>
        <c:grouping val="standard"/>
        <c:varyColors val="0"/>
        <c:ser>
          <c:idx val="1"/>
          <c:order val="0"/>
          <c:tx>
            <c:strRef>
              <c:f>GRAFICA!$C$5</c:f>
              <c:strCache>
                <c:ptCount val="1"/>
                <c:pt idx="0">
                  <c:v>ROE</c:v>
                </c:pt>
              </c:strCache>
            </c:strRef>
          </c:tx>
          <c:marker>
            <c:symbol val="none"/>
          </c:marker>
          <c:cat>
            <c:numRef>
              <c:f>GRAFICA!$B$6:$B$11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GRAFICA!$C$6:$C$11</c:f>
              <c:numCache>
                <c:formatCode>0.00%</c:formatCode>
                <c:ptCount val="6"/>
                <c:pt idx="0">
                  <c:v>8.2778210534798141E-2</c:v>
                </c:pt>
                <c:pt idx="1">
                  <c:v>4.9256207327361329E-2</c:v>
                </c:pt>
                <c:pt idx="2">
                  <c:v>-3.1607640168997489E-3</c:v>
                </c:pt>
                <c:pt idx="3">
                  <c:v>-8.6812215256014281E-3</c:v>
                </c:pt>
                <c:pt idx="4">
                  <c:v>4.3657576295618103E-2</c:v>
                </c:pt>
                <c:pt idx="5">
                  <c:v>4.1887795307207279E-2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GRAFICA!$D$5</c:f>
              <c:strCache>
                <c:ptCount val="1"/>
                <c:pt idx="0">
                  <c:v>ROI</c:v>
                </c:pt>
              </c:strCache>
            </c:strRef>
          </c:tx>
          <c:marker>
            <c:symbol val="none"/>
          </c:marker>
          <c:cat>
            <c:numRef>
              <c:f>GRAFICA!$B$6:$B$11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GRAFICA!$D$6:$D$11</c:f>
              <c:numCache>
                <c:formatCode>0.00%</c:formatCode>
                <c:ptCount val="6"/>
                <c:pt idx="0">
                  <c:v>5.2640688220840871E-2</c:v>
                </c:pt>
                <c:pt idx="1">
                  <c:v>2.9945823134706118E-2</c:v>
                </c:pt>
                <c:pt idx="2">
                  <c:v>-1.5975735121511599E-3</c:v>
                </c:pt>
                <c:pt idx="3">
                  <c:v>-4.35447432072296E-3</c:v>
                </c:pt>
                <c:pt idx="4">
                  <c:v>2.3647489307967836E-2</c:v>
                </c:pt>
                <c:pt idx="5">
                  <c:v>1.9543094571714343E-2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027560"/>
        <c:axId val="228032264"/>
      </c:lineChart>
      <c:lineChart>
        <c:grouping val="standard"/>
        <c:varyColors val="0"/>
        <c:ser>
          <c:idx val="3"/>
          <c:order val="2"/>
          <c:tx>
            <c:strRef>
              <c:f>GRAFICA!$E$5</c:f>
              <c:strCache>
                <c:ptCount val="1"/>
                <c:pt idx="0">
                  <c:v>PIB MANUFACTUERO</c:v>
                </c:pt>
              </c:strCache>
            </c:strRef>
          </c:tx>
          <c:marker>
            <c:symbol val="none"/>
          </c:marker>
          <c:cat>
            <c:numRef>
              <c:f>GRAFICA!$B$6:$B$11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GRAFICA!$E$6:$E$11</c:f>
              <c:numCache>
                <c:formatCode>_("$"\ * #,##0_);_("$"\ * \(#,##0\);_("$"\ * "-"??_);_(@_)</c:formatCode>
                <c:ptCount val="6"/>
                <c:pt idx="0">
                  <c:v>55389000</c:v>
                </c:pt>
                <c:pt idx="1">
                  <c:v>53091000</c:v>
                </c:pt>
                <c:pt idx="2">
                  <c:v>54065000</c:v>
                </c:pt>
                <c:pt idx="3">
                  <c:v>56631000</c:v>
                </c:pt>
                <c:pt idx="4">
                  <c:v>55994000</c:v>
                </c:pt>
                <c:pt idx="5">
                  <c:v>55453000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027952"/>
        <c:axId val="228032656"/>
      </c:lineChart>
      <c:catAx>
        <c:axId val="228027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28032264"/>
        <c:crosses val="autoZero"/>
        <c:auto val="1"/>
        <c:lblAlgn val="ctr"/>
        <c:lblOffset val="100"/>
        <c:noMultiLvlLbl val="0"/>
      </c:catAx>
      <c:valAx>
        <c:axId val="228032264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228027560"/>
        <c:crosses val="autoZero"/>
        <c:crossBetween val="between"/>
      </c:valAx>
      <c:valAx>
        <c:axId val="228032656"/>
        <c:scaling>
          <c:orientation val="minMax"/>
          <c:min val="51000000"/>
        </c:scaling>
        <c:delete val="0"/>
        <c:axPos val="r"/>
        <c:numFmt formatCode="_(&quot;$&quot;\ * #,##0_);_(&quot;$&quot;\ * \(#,##0\);_(&quot;$&quot;\ * &quot;-&quot;??_);_(@_)" sourceLinked="1"/>
        <c:majorTickMark val="out"/>
        <c:minorTickMark val="none"/>
        <c:tickLblPos val="nextTo"/>
        <c:crossAx val="228027952"/>
        <c:crosses val="max"/>
        <c:crossBetween val="between"/>
      </c:valAx>
      <c:catAx>
        <c:axId val="228027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2803265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s-CO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O"/>
              <a:t>ROE Y ROI Vs PIB MANUFACTURERO</a:t>
            </a:r>
          </a:p>
        </c:rich>
      </c:tx>
      <c:layout>
        <c:manualLayout>
          <c:xMode val="edge"/>
          <c:yMode val="edge"/>
          <c:x val="0.28783716409838761"/>
          <c:y val="5.88589219671709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8906241642074532"/>
          <c:y val="0.18826648346809011"/>
          <c:w val="0.57068218804255666"/>
          <c:h val="0.45326322464725466"/>
        </c:manualLayout>
      </c:layout>
      <c:lineChart>
        <c:grouping val="standard"/>
        <c:varyColors val="0"/>
        <c:ser>
          <c:idx val="1"/>
          <c:order val="0"/>
          <c:tx>
            <c:strRef>
              <c:f>GRAFICA!$C$5</c:f>
              <c:strCache>
                <c:ptCount val="1"/>
                <c:pt idx="0">
                  <c:v>ROE</c:v>
                </c:pt>
              </c:strCache>
            </c:strRef>
          </c:tx>
          <c:marker>
            <c:symbol val="none"/>
          </c:marker>
          <c:cat>
            <c:numRef>
              <c:f>GRAFICA!$B$6:$B$11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GRAFICA!$C$6:$C$11</c:f>
              <c:numCache>
                <c:formatCode>0.00%</c:formatCode>
                <c:ptCount val="6"/>
                <c:pt idx="0">
                  <c:v>8.2778210534798141E-2</c:v>
                </c:pt>
                <c:pt idx="1">
                  <c:v>4.9256207327361329E-2</c:v>
                </c:pt>
                <c:pt idx="2">
                  <c:v>-3.1607640168997489E-3</c:v>
                </c:pt>
                <c:pt idx="3">
                  <c:v>-8.6812215256014281E-3</c:v>
                </c:pt>
                <c:pt idx="4">
                  <c:v>4.3657576295618103E-2</c:v>
                </c:pt>
                <c:pt idx="5">
                  <c:v>4.1887795307207279E-2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GRAFICA!$D$5</c:f>
              <c:strCache>
                <c:ptCount val="1"/>
                <c:pt idx="0">
                  <c:v>ROI</c:v>
                </c:pt>
              </c:strCache>
            </c:strRef>
          </c:tx>
          <c:marker>
            <c:symbol val="none"/>
          </c:marker>
          <c:cat>
            <c:numRef>
              <c:f>GRAFICA!$B$6:$B$11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GRAFICA!$D$6:$D$11</c:f>
              <c:numCache>
                <c:formatCode>0.00%</c:formatCode>
                <c:ptCount val="6"/>
                <c:pt idx="0">
                  <c:v>5.2640688220840871E-2</c:v>
                </c:pt>
                <c:pt idx="1">
                  <c:v>2.9945823134706118E-2</c:v>
                </c:pt>
                <c:pt idx="2">
                  <c:v>-1.5975735121511599E-3</c:v>
                </c:pt>
                <c:pt idx="3">
                  <c:v>-4.35447432072296E-3</c:v>
                </c:pt>
                <c:pt idx="4">
                  <c:v>2.3647489307967836E-2</c:v>
                </c:pt>
                <c:pt idx="5">
                  <c:v>1.9543094571714343E-2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026776"/>
        <c:axId val="228030304"/>
      </c:lineChart>
      <c:lineChart>
        <c:grouping val="standard"/>
        <c:varyColors val="0"/>
        <c:ser>
          <c:idx val="3"/>
          <c:order val="2"/>
          <c:tx>
            <c:strRef>
              <c:f>GRAFICA!$E$5</c:f>
              <c:strCache>
                <c:ptCount val="1"/>
                <c:pt idx="0">
                  <c:v>PIB MANUFACTUERO</c:v>
                </c:pt>
              </c:strCache>
            </c:strRef>
          </c:tx>
          <c:marker>
            <c:symbol val="none"/>
          </c:marker>
          <c:cat>
            <c:numRef>
              <c:f>GRAFICA!$B$6:$B$11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GRAFICA!$E$6:$E$11</c:f>
              <c:numCache>
                <c:formatCode>_("$"\ * #,##0_);_("$"\ * \(#,##0\);_("$"\ * "-"??_);_(@_)</c:formatCode>
                <c:ptCount val="6"/>
                <c:pt idx="0">
                  <c:v>55389000</c:v>
                </c:pt>
                <c:pt idx="1">
                  <c:v>53091000</c:v>
                </c:pt>
                <c:pt idx="2">
                  <c:v>54065000</c:v>
                </c:pt>
                <c:pt idx="3">
                  <c:v>56631000</c:v>
                </c:pt>
                <c:pt idx="4">
                  <c:v>55994000</c:v>
                </c:pt>
                <c:pt idx="5">
                  <c:v>55453000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033440"/>
        <c:axId val="228027168"/>
      </c:lineChart>
      <c:catAx>
        <c:axId val="228026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28030304"/>
        <c:crosses val="autoZero"/>
        <c:auto val="1"/>
        <c:lblAlgn val="ctr"/>
        <c:lblOffset val="100"/>
        <c:noMultiLvlLbl val="0"/>
      </c:catAx>
      <c:valAx>
        <c:axId val="228030304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228026776"/>
        <c:crosses val="autoZero"/>
        <c:crossBetween val="between"/>
      </c:valAx>
      <c:valAx>
        <c:axId val="228027168"/>
        <c:scaling>
          <c:orientation val="minMax"/>
          <c:min val="51000000"/>
        </c:scaling>
        <c:delete val="0"/>
        <c:axPos val="r"/>
        <c:numFmt formatCode="_(&quot;$&quot;\ * #,##0_);_(&quot;$&quot;\ * \(#,##0\);_(&quot;$&quot;\ * &quot;-&quot;??_);_(@_)" sourceLinked="1"/>
        <c:majorTickMark val="out"/>
        <c:minorTickMark val="none"/>
        <c:tickLblPos val="nextTo"/>
        <c:crossAx val="228033440"/>
        <c:crosses val="max"/>
        <c:crossBetween val="between"/>
      </c:valAx>
      <c:catAx>
        <c:axId val="228033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28027168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s-C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O"/>
              <a:t>EFICIENCIA OPERATIVA  EN LOS INDICADORES DE RENTABILIDAD</a:t>
            </a:r>
          </a:p>
        </c:rich>
      </c:tx>
      <c:layout>
        <c:manualLayout>
          <c:xMode val="edge"/>
          <c:yMode val="edge"/>
          <c:x val="0.22448468093016824"/>
          <c:y val="1.636030912802566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576466339546282"/>
          <c:y val="0.13395102051435656"/>
          <c:w val="0.68347191599361357"/>
          <c:h val="0.59602833520696719"/>
        </c:manualLayout>
      </c:layout>
      <c:lineChart>
        <c:grouping val="standard"/>
        <c:varyColors val="0"/>
        <c:ser>
          <c:idx val="0"/>
          <c:order val="0"/>
          <c:tx>
            <c:strRef>
              <c:f>TABLAS!$C$23</c:f>
              <c:strCache>
                <c:ptCount val="1"/>
                <c:pt idx="0">
                  <c:v>EFICIENCIA OPERATIVA</c:v>
                </c:pt>
              </c:strCache>
            </c:strRef>
          </c:tx>
          <c:marker>
            <c:symbol val="none"/>
          </c:marker>
          <c:cat>
            <c:numRef>
              <c:f>TABLAS!$B$24:$B$29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TABLAS!$C$24:$C$29</c:f>
              <c:numCache>
                <c:formatCode>0.00%</c:formatCode>
                <c:ptCount val="6"/>
                <c:pt idx="0">
                  <c:v>4.7474931752916012E-2</c:v>
                </c:pt>
                <c:pt idx="1">
                  <c:v>3.5748541616226454E-2</c:v>
                </c:pt>
                <c:pt idx="2">
                  <c:v>-1.7237517022273309E-3</c:v>
                </c:pt>
                <c:pt idx="3">
                  <c:v>-4.8244269123502246E-3</c:v>
                </c:pt>
                <c:pt idx="4">
                  <c:v>2.517876950122994E-2</c:v>
                </c:pt>
                <c:pt idx="5">
                  <c:v>2.2667115710873032E-2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429744"/>
        <c:axId val="230042904"/>
      </c:lineChart>
      <c:lineChart>
        <c:grouping val="standard"/>
        <c:varyColors val="0"/>
        <c:ser>
          <c:idx val="3"/>
          <c:order val="1"/>
          <c:tx>
            <c:strRef>
              <c:f>TABLAS!$F$23</c:f>
              <c:strCache>
                <c:ptCount val="1"/>
                <c:pt idx="0">
                  <c:v>ROE</c:v>
                </c:pt>
              </c:strCache>
            </c:strRef>
          </c:tx>
          <c:marker>
            <c:symbol val="none"/>
          </c:marker>
          <c:cat>
            <c:numRef>
              <c:f>TABLAS!$B$24:$B$29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TABLAS!$F$24:$F$29</c:f>
              <c:numCache>
                <c:formatCode>0.00%</c:formatCode>
                <c:ptCount val="6"/>
                <c:pt idx="0">
                  <c:v>8.2778210534798141E-2</c:v>
                </c:pt>
                <c:pt idx="1">
                  <c:v>4.9256207327361308E-2</c:v>
                </c:pt>
                <c:pt idx="2">
                  <c:v>-3.160764016899748E-3</c:v>
                </c:pt>
                <c:pt idx="3">
                  <c:v>-8.6812215256014298E-3</c:v>
                </c:pt>
                <c:pt idx="4">
                  <c:v>4.3657576295618096E-2</c:v>
                </c:pt>
                <c:pt idx="5">
                  <c:v>4.1887795307207272E-2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TABLAS!$G$23</c:f>
              <c:strCache>
                <c:ptCount val="1"/>
                <c:pt idx="0">
                  <c:v>ROI</c:v>
                </c:pt>
              </c:strCache>
            </c:strRef>
          </c:tx>
          <c:marker>
            <c:symbol val="none"/>
          </c:marker>
          <c:cat>
            <c:numRef>
              <c:f>TABLAS!$B$24:$B$29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TABLAS!$G$24:$G$29</c:f>
              <c:numCache>
                <c:formatCode>0.00%</c:formatCode>
                <c:ptCount val="6"/>
                <c:pt idx="0">
                  <c:v>5.2640688220840857E-2</c:v>
                </c:pt>
                <c:pt idx="1">
                  <c:v>2.9945823134706114E-2</c:v>
                </c:pt>
                <c:pt idx="2">
                  <c:v>-1.5975735121511597E-3</c:v>
                </c:pt>
                <c:pt idx="3">
                  <c:v>-4.35447432072296E-3</c:v>
                </c:pt>
                <c:pt idx="4">
                  <c:v>2.3647489307967839E-2</c:v>
                </c:pt>
                <c:pt idx="5">
                  <c:v>1.9543094571714343E-2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040160"/>
        <c:axId val="230039376"/>
      </c:lineChart>
      <c:catAx>
        <c:axId val="19942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30042904"/>
        <c:crosses val="autoZero"/>
        <c:auto val="1"/>
        <c:lblAlgn val="ctr"/>
        <c:lblOffset val="100"/>
        <c:noMultiLvlLbl val="0"/>
      </c:catAx>
      <c:valAx>
        <c:axId val="230042904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199429744"/>
        <c:crosses val="autoZero"/>
        <c:crossBetween val="between"/>
      </c:valAx>
      <c:valAx>
        <c:axId val="230039376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crossAx val="230040160"/>
        <c:crosses val="max"/>
        <c:crossBetween val="between"/>
      </c:valAx>
      <c:catAx>
        <c:axId val="230040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003937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s-CO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O"/>
              <a:t>EFICIENCIA DEL ACTIVO EN LOS INDICADORES DE RENTABILIDAD</a:t>
            </a:r>
          </a:p>
        </c:rich>
      </c:tx>
      <c:layout>
        <c:manualLayout>
          <c:xMode val="edge"/>
          <c:yMode val="edge"/>
          <c:x val="0.24102528882603771"/>
          <c:y val="1.666666666666666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673700787401575"/>
          <c:y val="0.17029577818907221"/>
          <c:w val="0.65028601830176636"/>
          <c:h val="0.57681467613495174"/>
        </c:manualLayout>
      </c:layout>
      <c:lineChart>
        <c:grouping val="standard"/>
        <c:varyColors val="0"/>
        <c:ser>
          <c:idx val="2"/>
          <c:order val="2"/>
          <c:tx>
            <c:strRef>
              <c:f>TABLAS!$D$23</c:f>
              <c:strCache>
                <c:ptCount val="1"/>
                <c:pt idx="0">
                  <c:v>EFICIENCIA DEL ACTIVO</c:v>
                </c:pt>
              </c:strCache>
            </c:strRef>
          </c:tx>
          <c:marker>
            <c:symbol val="none"/>
          </c:marker>
          <c:cat>
            <c:numRef>
              <c:f>TABLAS!$B$24:$B$29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TABLAS!$D$24:$D$29</c:f>
              <c:numCache>
                <c:formatCode>0.00%</c:formatCode>
                <c:ptCount val="6"/>
                <c:pt idx="0">
                  <c:v>1.1088101926045961</c:v>
                </c:pt>
                <c:pt idx="1">
                  <c:v>0.8376795746295157</c:v>
                </c:pt>
                <c:pt idx="2">
                  <c:v>0.92680025208205385</c:v>
                </c:pt>
                <c:pt idx="3">
                  <c:v>0.90258892917950195</c:v>
                </c:pt>
                <c:pt idx="4">
                  <c:v>0.9391836764228173</c:v>
                </c:pt>
                <c:pt idx="5">
                  <c:v>0.86217826833344524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038984"/>
        <c:axId val="230038200"/>
      </c:lineChart>
      <c:lineChart>
        <c:grouping val="standard"/>
        <c:varyColors val="0"/>
        <c:ser>
          <c:idx val="0"/>
          <c:order val="0"/>
          <c:tx>
            <c:strRef>
              <c:f>TABLAS!$F$23</c:f>
              <c:strCache>
                <c:ptCount val="1"/>
                <c:pt idx="0">
                  <c:v>ROE</c:v>
                </c:pt>
              </c:strCache>
            </c:strRef>
          </c:tx>
          <c:marker>
            <c:symbol val="none"/>
          </c:marker>
          <c:cat>
            <c:numRef>
              <c:f>TABLAS!$B$24:$B$29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TABLAS!$F$24:$F$29</c:f>
              <c:numCache>
                <c:formatCode>0.00%</c:formatCode>
                <c:ptCount val="6"/>
                <c:pt idx="0">
                  <c:v>8.2778210534798141E-2</c:v>
                </c:pt>
                <c:pt idx="1">
                  <c:v>4.9256207327361308E-2</c:v>
                </c:pt>
                <c:pt idx="2">
                  <c:v>-3.160764016899748E-3</c:v>
                </c:pt>
                <c:pt idx="3">
                  <c:v>-8.6812215256014298E-3</c:v>
                </c:pt>
                <c:pt idx="4">
                  <c:v>4.3657576295618096E-2</c:v>
                </c:pt>
                <c:pt idx="5">
                  <c:v>4.1887795307207272E-2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TABLAS!$G$23</c:f>
              <c:strCache>
                <c:ptCount val="1"/>
                <c:pt idx="0">
                  <c:v>ROI</c:v>
                </c:pt>
              </c:strCache>
            </c:strRef>
          </c:tx>
          <c:marker>
            <c:symbol val="none"/>
          </c:marker>
          <c:cat>
            <c:numRef>
              <c:f>TABLAS!$B$24:$B$29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TABLAS!$G$24:$G$29</c:f>
              <c:numCache>
                <c:formatCode>0.00%</c:formatCode>
                <c:ptCount val="6"/>
                <c:pt idx="0">
                  <c:v>5.2640688220840857E-2</c:v>
                </c:pt>
                <c:pt idx="1">
                  <c:v>2.9945823134706114E-2</c:v>
                </c:pt>
                <c:pt idx="2">
                  <c:v>-1.5975735121511597E-3</c:v>
                </c:pt>
                <c:pt idx="3">
                  <c:v>-4.35447432072296E-3</c:v>
                </c:pt>
                <c:pt idx="4">
                  <c:v>2.3647489307967839E-2</c:v>
                </c:pt>
                <c:pt idx="5">
                  <c:v>1.9543094571714343E-2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041728"/>
        <c:axId val="230038592"/>
      </c:lineChart>
      <c:catAx>
        <c:axId val="230038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30038200"/>
        <c:crosses val="autoZero"/>
        <c:auto val="1"/>
        <c:lblAlgn val="ctr"/>
        <c:lblOffset val="100"/>
        <c:noMultiLvlLbl val="0"/>
      </c:catAx>
      <c:valAx>
        <c:axId val="230038200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230038984"/>
        <c:crosses val="autoZero"/>
        <c:crossBetween val="between"/>
      </c:valAx>
      <c:valAx>
        <c:axId val="23003859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crossAx val="230041728"/>
        <c:crosses val="max"/>
        <c:crossBetween val="between"/>
      </c:valAx>
      <c:catAx>
        <c:axId val="2300417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003859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O"/>
              <a:t>APALANCAMIENTO EN EL ROE</a:t>
            </a:r>
          </a:p>
        </c:rich>
      </c:tx>
      <c:layout>
        <c:manualLayout>
          <c:xMode val="edge"/>
          <c:yMode val="edge"/>
          <c:x val="0.32606594488188978"/>
          <c:y val="2.592592592592592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700259361070991"/>
          <c:y val="0.11695168604243995"/>
          <c:w val="0.69088558604730621"/>
          <c:h val="0.65480666538272991"/>
        </c:manualLayout>
      </c:layout>
      <c:lineChart>
        <c:grouping val="stacked"/>
        <c:varyColors val="0"/>
        <c:ser>
          <c:idx val="5"/>
          <c:order val="0"/>
          <c:tx>
            <c:strRef>
              <c:f>TABLAS!$E$23</c:f>
              <c:strCache>
                <c:ptCount val="1"/>
                <c:pt idx="0">
                  <c:v>APALANCAMIENTO</c:v>
                </c:pt>
              </c:strCache>
            </c:strRef>
          </c:tx>
          <c:marker>
            <c:symbol val="none"/>
          </c:marker>
          <c:cat>
            <c:numRef>
              <c:f>TABLAS!$B$24:$B$29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TABLAS!$E$24:$E$29</c:f>
              <c:numCache>
                <c:formatCode>0.00%</c:formatCode>
                <c:ptCount val="6"/>
                <c:pt idx="0">
                  <c:v>1.5725138354484052</c:v>
                </c:pt>
                <c:pt idx="1">
                  <c:v>1.644843993961721</c:v>
                </c:pt>
                <c:pt idx="2">
                  <c:v>1.9784779810499775</c:v>
                </c:pt>
                <c:pt idx="3">
                  <c:v>1.9936324998605373</c:v>
                </c:pt>
                <c:pt idx="4">
                  <c:v>1.8461823040515346</c:v>
                </c:pt>
                <c:pt idx="5">
                  <c:v>2.1433552989009983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042120"/>
        <c:axId val="230039768"/>
      </c:lineChart>
      <c:lineChart>
        <c:grouping val="stacked"/>
        <c:varyColors val="0"/>
        <c:ser>
          <c:idx val="0"/>
          <c:order val="1"/>
          <c:tx>
            <c:strRef>
              <c:f>TABLAS!$F$23</c:f>
              <c:strCache>
                <c:ptCount val="1"/>
                <c:pt idx="0">
                  <c:v>ROE</c:v>
                </c:pt>
              </c:strCache>
            </c:strRef>
          </c:tx>
          <c:marker>
            <c:symbol val="none"/>
          </c:marker>
          <c:cat>
            <c:numRef>
              <c:f>TABLAS!$B$24:$B$29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TABLAS!$F$24:$F$29</c:f>
              <c:numCache>
                <c:formatCode>0.00%</c:formatCode>
                <c:ptCount val="6"/>
                <c:pt idx="0">
                  <c:v>8.2778210534798141E-2</c:v>
                </c:pt>
                <c:pt idx="1">
                  <c:v>4.9256207327361308E-2</c:v>
                </c:pt>
                <c:pt idx="2">
                  <c:v>-3.160764016899748E-3</c:v>
                </c:pt>
                <c:pt idx="3">
                  <c:v>-8.6812215256014298E-3</c:v>
                </c:pt>
                <c:pt idx="4">
                  <c:v>4.3657576295618096E-2</c:v>
                </c:pt>
                <c:pt idx="5">
                  <c:v>4.1887795307207272E-2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041336"/>
        <c:axId val="230037024"/>
      </c:lineChart>
      <c:catAx>
        <c:axId val="230042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30039768"/>
        <c:crosses val="autoZero"/>
        <c:auto val="1"/>
        <c:lblAlgn val="ctr"/>
        <c:lblOffset val="100"/>
        <c:noMultiLvlLbl val="0"/>
      </c:catAx>
      <c:valAx>
        <c:axId val="230039768"/>
        <c:scaling>
          <c:orientation val="minMax"/>
          <c:max val="2.25"/>
          <c:min val="1.5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230042120"/>
        <c:crosses val="autoZero"/>
        <c:crossBetween val="between"/>
      </c:valAx>
      <c:valAx>
        <c:axId val="230037024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crossAx val="230041336"/>
        <c:crosses val="max"/>
        <c:crossBetween val="between"/>
      </c:valAx>
      <c:catAx>
        <c:axId val="2300413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30037024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</c:dTable>
    </c:plotArea>
    <c:plotVisOnly val="1"/>
    <c:dispBlanksAs val="zero"/>
    <c:showDLblsOverMax val="0"/>
  </c:chart>
  <c:txPr>
    <a:bodyPr/>
    <a:lstStyle/>
    <a:p>
      <a:pPr>
        <a:defRPr sz="1800"/>
      </a:pPr>
      <a:endParaRPr lang="es-CO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34D2077-50C7-40D7-AD90-93D496C9A096}" type="datetimeFigureOut">
              <a:rPr lang="es-ES" smtClean="0"/>
              <a:t>06/05/2015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128DC64-EABF-40A4-BAF4-4C380143A7C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sa-acevedo@hotmail.co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lkinillo11@yahoo.es" TargetMode="External"/><Relationship Id="rId4" Type="http://schemas.openxmlformats.org/officeDocument/2006/relationships/hyperlink" Target="mailto:fergie.madrid@hot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fergie.madrid@hotmail.com" TargetMode="External"/><Relationship Id="rId2" Type="http://schemas.openxmlformats.org/officeDocument/2006/relationships/hyperlink" Target="mailto:susa-acevedo@hot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elkinillo11@yahoo.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" y="177480"/>
            <a:ext cx="1752600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1187624" y="980728"/>
            <a:ext cx="7776864" cy="2808312"/>
          </a:xfrm>
          <a:prstGeom prst="rect">
            <a:avLst/>
          </a:prstGeom>
        </p:spPr>
        <p:txBody>
          <a:bodyPr vert="horz" lIns="91440" tIns="9144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2800" b="1" dirty="0"/>
              <a:t>RENDIMIENTO FINANCIERO DE LAS EMPRESAS FABRICANTES DE CEMENTO, CAL Y YESO DE ANTIOQUIA EN EL PERÍODO 2008 AL 2013Y SU RELACIÓN CON EL PIB DEL SECTOR MANUFACTURERO</a:t>
            </a:r>
            <a:endParaRPr lang="es-CO" sz="2800" dirty="0"/>
          </a:p>
          <a:p>
            <a:pPr algn="r"/>
            <a:endParaRPr lang="es-ES_tradnl" b="1" dirty="0"/>
          </a:p>
        </p:txBody>
      </p:sp>
      <p:sp>
        <p:nvSpPr>
          <p:cNvPr id="2" name="1 CuadroTexto"/>
          <p:cNvSpPr txBox="1"/>
          <p:nvPr/>
        </p:nvSpPr>
        <p:spPr>
          <a:xfrm>
            <a:off x="3929691" y="4221088"/>
            <a:ext cx="4392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dirty="0"/>
              <a:t>SUSANA ACEVEDO ZULUAGA</a:t>
            </a:r>
          </a:p>
          <a:p>
            <a:pPr algn="r"/>
            <a:r>
              <a:rPr lang="es-CO" sz="1400" b="1" u="sng" dirty="0">
                <a:hlinkClick r:id="rId3"/>
              </a:rPr>
              <a:t>susa-acevedo@hotmail.com</a:t>
            </a:r>
            <a:endParaRPr lang="es-CO" sz="1400" dirty="0"/>
          </a:p>
          <a:p>
            <a:pPr algn="r"/>
            <a:r>
              <a:rPr lang="es-CO" sz="1400" dirty="0"/>
              <a:t> </a:t>
            </a:r>
          </a:p>
          <a:p>
            <a:pPr algn="r"/>
            <a:r>
              <a:rPr lang="es-CO" sz="1400" b="1" dirty="0"/>
              <a:t> </a:t>
            </a:r>
            <a:endParaRPr lang="es-CO" sz="1400" dirty="0"/>
          </a:p>
          <a:p>
            <a:pPr algn="r"/>
            <a:r>
              <a:rPr lang="es-CO" sz="1400" dirty="0"/>
              <a:t>FERGIE MADRID RAMIREZ</a:t>
            </a:r>
          </a:p>
          <a:p>
            <a:pPr algn="r"/>
            <a:r>
              <a:rPr lang="es-CO" sz="1400" b="1" u="sng" dirty="0">
                <a:hlinkClick r:id="rId4"/>
              </a:rPr>
              <a:t>fergie.madrid@hotmail.com</a:t>
            </a:r>
            <a:endParaRPr lang="es-CO" sz="1400" dirty="0"/>
          </a:p>
          <a:p>
            <a:pPr algn="r"/>
            <a:r>
              <a:rPr lang="es-CO" sz="1400" b="1" dirty="0"/>
              <a:t> </a:t>
            </a:r>
            <a:endParaRPr lang="es-CO" sz="1400" dirty="0"/>
          </a:p>
          <a:p>
            <a:pPr algn="r"/>
            <a:r>
              <a:rPr lang="es-CO" sz="1400" dirty="0"/>
              <a:t>ELKIN ALONSO SOTO ZULUAGA</a:t>
            </a:r>
          </a:p>
          <a:p>
            <a:pPr algn="r"/>
            <a:r>
              <a:rPr lang="es-CO" sz="1400" b="1" u="sng" dirty="0">
                <a:hlinkClick r:id="rId5"/>
              </a:rPr>
              <a:t>elkinillo11@yahoo.es</a:t>
            </a:r>
            <a:endParaRPr lang="es-CO" sz="1400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284970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3456411645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831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101658"/>
              </p:ext>
            </p:extLst>
          </p:nvPr>
        </p:nvGraphicFramePr>
        <p:xfrm>
          <a:off x="107504" y="1124743"/>
          <a:ext cx="8856984" cy="5328589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720080"/>
                <a:gridCol w="1240075"/>
                <a:gridCol w="1742357"/>
                <a:gridCol w="1088973"/>
                <a:gridCol w="897147"/>
                <a:gridCol w="845210"/>
                <a:gridCol w="2323142"/>
              </a:tblGrid>
              <a:tr h="10721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AÑO</a:t>
                      </a:r>
                      <a:endParaRPr lang="es-ES_tradnl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EFICIENCIA OPERATIVA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EFICIENCIA DEL ACTIVO</a:t>
                      </a:r>
                      <a:endParaRPr lang="es-ES_tradnl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APALANCAMIENTO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ROE</a:t>
                      </a:r>
                      <a:endParaRPr lang="es-ES_tradnl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ROI</a:t>
                      </a:r>
                      <a:endParaRPr lang="es-ES_tradnl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PIB MANUFACTUERO</a:t>
                      </a:r>
                      <a:endParaRPr lang="es-ES_tradnl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709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2008</a:t>
                      </a:r>
                      <a:endParaRPr lang="es-ES_tradnl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4,75%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</a:rPr>
                        <a:t>1,1088%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157,25%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8,28%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5,26%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 $                   55.389.000 </a:t>
                      </a:r>
                      <a:endParaRPr lang="es-ES_tradnl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709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2009</a:t>
                      </a:r>
                      <a:endParaRPr lang="es-ES_tradnl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3,57%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</a:rPr>
                        <a:t>0,8377%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164,48%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4,93%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2,99%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 $                   53.091.000 </a:t>
                      </a:r>
                      <a:endParaRPr lang="es-ES_tradnl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709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2010</a:t>
                      </a:r>
                      <a:endParaRPr lang="es-ES_tradnl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-0,17%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</a:rPr>
                        <a:t>0,9268%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197,85%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-0,32%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-0,16%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 $                   54.065.000 </a:t>
                      </a:r>
                      <a:endParaRPr lang="es-ES_tradnl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709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2011</a:t>
                      </a:r>
                      <a:endParaRPr lang="es-ES_tradnl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-0,48%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</a:rPr>
                        <a:t>0,9026%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199,36%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-0,87%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-0,44%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 $                   56.631.000 </a:t>
                      </a:r>
                      <a:endParaRPr lang="es-ES_tradnl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709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2012</a:t>
                      </a:r>
                      <a:endParaRPr lang="es-ES_tradnl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2,52%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</a:rPr>
                        <a:t>0,9392%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184,62%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4,37%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2,36%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 $                   55.994.000 </a:t>
                      </a:r>
                      <a:endParaRPr lang="es-ES_tradnl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709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2013</a:t>
                      </a:r>
                      <a:endParaRPr lang="es-ES_tradnl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2,27%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 smtClean="0">
                          <a:effectLst/>
                        </a:rPr>
                        <a:t>0,8622%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214,34%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4,19%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1,95%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 $                   55.453.000 </a:t>
                      </a:r>
                      <a:endParaRPr lang="es-ES_tradnl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3" name="1 Título"/>
          <p:cNvSpPr txBox="1">
            <a:spLocks/>
          </p:cNvSpPr>
          <p:nvPr/>
        </p:nvSpPr>
        <p:spPr>
          <a:xfrm>
            <a:off x="251520" y="18864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 smtClean="0"/>
              <a:t>ANÁLISIS DE RESULTADOS</a:t>
            </a:r>
            <a:endParaRPr lang="es-ES" sz="4000" b="1" dirty="0"/>
          </a:p>
        </p:txBody>
      </p:sp>
    </p:spTree>
    <p:extLst>
      <p:ext uri="{BB962C8B-B14F-4D97-AF65-F5344CB8AC3E}">
        <p14:creationId xmlns:p14="http://schemas.microsoft.com/office/powerpoint/2010/main" val="428894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pPr algn="ctr"/>
            <a:r>
              <a:rPr lang="es-ES" sz="4000" dirty="0" smtClean="0"/>
              <a:t>Análisis DE resultados </a:t>
            </a:r>
            <a:endParaRPr lang="es-ES" sz="4000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116967"/>
              </p:ext>
            </p:extLst>
          </p:nvPr>
        </p:nvGraphicFramePr>
        <p:xfrm>
          <a:off x="2555776" y="4149080"/>
          <a:ext cx="4248471" cy="23987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09232"/>
                <a:gridCol w="2023081"/>
                <a:gridCol w="1416158"/>
              </a:tblGrid>
              <a:tr h="205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AÑO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PIB MANUFACTURERO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% VARIACIÓN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3617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2008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 $                   55.389.000 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 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3617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2009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 $                   53.091.000 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-4.33%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3617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2010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 $                   54.065.000 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1.80%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3617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2011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 $                   56.631.000 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4.53%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3617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2012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 $                   55.994.000 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-1.14%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3617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2013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</a:rPr>
                        <a:t> $                   55.453.000 </a:t>
                      </a:r>
                      <a:endParaRPr lang="es-ES_tradnl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-0.98%</a:t>
                      </a:r>
                      <a:endParaRPr lang="es-ES_tradnl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707893"/>
              </p:ext>
            </p:extLst>
          </p:nvPr>
        </p:nvGraphicFramePr>
        <p:xfrm>
          <a:off x="395533" y="1412776"/>
          <a:ext cx="3672410" cy="237626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56131"/>
                <a:gridCol w="884098"/>
                <a:gridCol w="1632181"/>
              </a:tblGrid>
              <a:tr h="33418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AÑO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ROE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 smtClean="0">
                          <a:effectLst/>
                        </a:rPr>
                        <a:t>% VARIACIÓN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41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2008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8,28%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 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29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2009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4,93%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-3,35%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41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2010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-0,32%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-5,24%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182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2011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-0,87%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-0,55%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182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2012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4,37%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5,23%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41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2013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4,19%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-0,18%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355802"/>
              </p:ext>
            </p:extLst>
          </p:nvPr>
        </p:nvGraphicFramePr>
        <p:xfrm>
          <a:off x="5076055" y="1412776"/>
          <a:ext cx="3600402" cy="237626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68681"/>
                <a:gridCol w="992778"/>
                <a:gridCol w="1738943"/>
              </a:tblGrid>
              <a:tr h="3489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AÑO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ROI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 smtClean="0">
                          <a:effectLst/>
                        </a:rPr>
                        <a:t>%</a:t>
                      </a:r>
                      <a:r>
                        <a:rPr lang="es-CO" sz="1400" u="none" strike="noStrike" baseline="0" dirty="0" smtClean="0">
                          <a:effectLst/>
                        </a:rPr>
                        <a:t> </a:t>
                      </a:r>
                      <a:r>
                        <a:rPr lang="es-CO" sz="1400" u="none" strike="noStrike" dirty="0" smtClean="0">
                          <a:effectLst/>
                        </a:rPr>
                        <a:t>VARIACIÓN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489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2008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5,26%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 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23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2009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2,99%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-2,27%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23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2010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-0,16%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-3,15%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23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2011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-0,44%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-0,28%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23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2012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2,36%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2,80%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489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</a:rPr>
                        <a:t>2013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1,95%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</a:rPr>
                        <a:t>-0,41%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48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12869463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394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696175537"/>
              </p:ext>
            </p:extLst>
          </p:nvPr>
        </p:nvGraphicFramePr>
        <p:xfrm>
          <a:off x="-108520" y="0"/>
          <a:ext cx="925252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613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627171533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60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19911184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697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2132856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8000" dirty="0" smtClean="0">
                <a:latin typeface="+mj-lt"/>
              </a:rPr>
              <a:t>CONCLUSIONES</a:t>
            </a:r>
            <a:endParaRPr lang="es-ES_tradnl" sz="8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9032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27402" y="2564904"/>
            <a:ext cx="8089202" cy="1323439"/>
          </a:xfrm>
          <a:prstGeom prst="rect">
            <a:avLst/>
          </a:prstGeo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MUCHAS</a:t>
            </a:r>
            <a:r>
              <a:rPr lang="es-ES" sz="80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s-E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GRACIAS</a:t>
            </a:r>
            <a:endParaRPr lang="es-ES" sz="8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134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68104" y="1196752"/>
            <a:ext cx="496819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dirty="0"/>
              <a:t>SUSANA ACEVEDO ZULUAGA</a:t>
            </a:r>
            <a:endParaRPr lang="es-ES_tradnl" sz="2800" dirty="0"/>
          </a:p>
          <a:p>
            <a:pPr algn="ctr"/>
            <a:r>
              <a:rPr lang="es-CO" sz="2800" b="1" u="sng" dirty="0">
                <a:hlinkClick r:id="rId2"/>
              </a:rPr>
              <a:t>susa-acevedo@hotmail.com</a:t>
            </a:r>
            <a:endParaRPr lang="es-ES_tradnl" sz="2800" dirty="0"/>
          </a:p>
          <a:p>
            <a:pPr algn="ctr"/>
            <a:r>
              <a:rPr lang="es-CO" sz="2800" dirty="0"/>
              <a:t> </a:t>
            </a:r>
            <a:endParaRPr lang="es-ES_tradnl" sz="2800" dirty="0"/>
          </a:p>
          <a:p>
            <a:pPr algn="ctr"/>
            <a:r>
              <a:rPr lang="es-CO" sz="2800" b="1" dirty="0"/>
              <a:t> </a:t>
            </a:r>
            <a:endParaRPr lang="es-ES_tradnl" sz="2800" dirty="0"/>
          </a:p>
          <a:p>
            <a:pPr algn="ctr"/>
            <a:r>
              <a:rPr lang="es-CO" sz="2800" dirty="0"/>
              <a:t>FERGIE MADRID RAMIREZ</a:t>
            </a:r>
            <a:endParaRPr lang="es-ES_tradnl" sz="2800" dirty="0"/>
          </a:p>
          <a:p>
            <a:pPr algn="ctr"/>
            <a:r>
              <a:rPr lang="es-CO" sz="2800" b="1" u="sng" dirty="0">
                <a:hlinkClick r:id="rId3"/>
              </a:rPr>
              <a:t>fergie.madrid@hotmail.com</a:t>
            </a:r>
            <a:endParaRPr lang="es-ES_tradnl" sz="2800" dirty="0"/>
          </a:p>
          <a:p>
            <a:pPr algn="ctr"/>
            <a:r>
              <a:rPr lang="es-CO" sz="2800" b="1" dirty="0"/>
              <a:t> </a:t>
            </a:r>
            <a:endParaRPr lang="es-CO" sz="2800" b="1" dirty="0" smtClean="0"/>
          </a:p>
          <a:p>
            <a:pPr algn="ctr"/>
            <a:endParaRPr lang="es-ES_tradnl" sz="2800" dirty="0"/>
          </a:p>
          <a:p>
            <a:pPr algn="ctr"/>
            <a:r>
              <a:rPr lang="es-CO" sz="2800" dirty="0"/>
              <a:t>ELKIN ALONSO SOTO ZULUAGA</a:t>
            </a:r>
            <a:endParaRPr lang="es-ES_tradnl" sz="2800" dirty="0"/>
          </a:p>
          <a:p>
            <a:pPr algn="ctr"/>
            <a:r>
              <a:rPr lang="es-CO" sz="2800" b="1" u="sng" dirty="0">
                <a:hlinkClick r:id="rId4"/>
              </a:rPr>
              <a:t>elkinillo11@yahoo.es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8481639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idx="1"/>
          </p:nvPr>
        </p:nvSpPr>
        <p:spPr>
          <a:xfrm>
            <a:off x="1549797" y="404664"/>
            <a:ext cx="5758507" cy="889127"/>
          </a:xfrm>
        </p:spPr>
        <p:txBody>
          <a:bodyPr>
            <a:normAutofit fontScale="92500" lnSpcReduction="10000"/>
          </a:bodyPr>
          <a:lstStyle/>
          <a:p>
            <a:pPr marL="182880" indent="0">
              <a:buNone/>
            </a:pPr>
            <a:r>
              <a:rPr lang="es-ES" sz="6000" dirty="0" smtClean="0"/>
              <a:t>MARCO TEORICO</a:t>
            </a:r>
            <a:endParaRPr lang="es-ES" sz="6000" dirty="0"/>
          </a:p>
        </p:txBody>
      </p:sp>
      <p:sp>
        <p:nvSpPr>
          <p:cNvPr id="5" name="4 Subtítulo"/>
          <p:cNvSpPr txBox="1">
            <a:spLocks/>
          </p:cNvSpPr>
          <p:nvPr/>
        </p:nvSpPr>
        <p:spPr>
          <a:xfrm>
            <a:off x="1115616" y="1628800"/>
            <a:ext cx="6912768" cy="4437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/>
            <a:endParaRPr lang="es-ES" sz="2400" dirty="0"/>
          </a:p>
        </p:txBody>
      </p:sp>
      <p:sp>
        <p:nvSpPr>
          <p:cNvPr id="12" name="7 Rectángulo redondeado"/>
          <p:cNvSpPr/>
          <p:nvPr/>
        </p:nvSpPr>
        <p:spPr>
          <a:xfrm>
            <a:off x="3402706" y="5653279"/>
            <a:ext cx="1889374" cy="81915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Sobreviviendo aquellas con mejores tecnologias</a:t>
            </a:r>
          </a:p>
        </p:txBody>
      </p:sp>
      <p:sp>
        <p:nvSpPr>
          <p:cNvPr id="13" name="8 Rectángulo redondeado"/>
          <p:cNvSpPr/>
          <p:nvPr/>
        </p:nvSpPr>
        <p:spPr>
          <a:xfrm>
            <a:off x="6087266" y="5346154"/>
            <a:ext cx="1885950" cy="81915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Que permitan disminuir costos y mejorar la eficiencia </a:t>
            </a:r>
            <a:r>
              <a:rPr lang="es-ES" sz="1100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financiera.</a:t>
            </a:r>
            <a:endParaRPr lang="es-ES" sz="1100" kern="0" dirty="0">
              <a:solidFill>
                <a:sysClr val="windowText" lastClr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4" name="10 Rectángulo redondeado"/>
          <p:cNvSpPr/>
          <p:nvPr/>
        </p:nvSpPr>
        <p:spPr>
          <a:xfrm>
            <a:off x="6087266" y="4293096"/>
            <a:ext cx="1885950" cy="81915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Rentabilidad esta relacionada con los recursos invertidos Vs Utilidad obtenida.</a:t>
            </a:r>
            <a:endParaRPr lang="es-ES" sz="1100" kern="0" dirty="0">
              <a:solidFill>
                <a:sysClr val="windowText" lastClr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5" name="11 Rectángulo redondeado"/>
          <p:cNvSpPr/>
          <p:nvPr/>
        </p:nvSpPr>
        <p:spPr>
          <a:xfrm>
            <a:off x="6070426" y="3356992"/>
            <a:ext cx="1885950" cy="638394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Medición a través del </a:t>
            </a:r>
            <a:r>
              <a:rPr lang="es-ES" sz="1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ROE y el ROI</a:t>
            </a:r>
          </a:p>
        </p:txBody>
      </p:sp>
      <p:sp>
        <p:nvSpPr>
          <p:cNvPr id="16" name="12 Rectángulo redondeado"/>
          <p:cNvSpPr/>
          <p:nvPr/>
        </p:nvSpPr>
        <p:spPr>
          <a:xfrm>
            <a:off x="6043968" y="2512488"/>
            <a:ext cx="1885950" cy="556472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Con resultados positivos.</a:t>
            </a:r>
            <a:endParaRPr lang="es-ES" sz="1100" kern="0" dirty="0">
              <a:solidFill>
                <a:sysClr val="windowText" lastClr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7" name="13 Rectángulo redondeado"/>
          <p:cNvSpPr/>
          <p:nvPr/>
        </p:nvSpPr>
        <p:spPr>
          <a:xfrm>
            <a:off x="6019170" y="1677641"/>
            <a:ext cx="1885950" cy="554285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Depende la recuperación de la </a:t>
            </a:r>
            <a:r>
              <a:rPr lang="es-ES" sz="1100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economía</a:t>
            </a:r>
            <a:endParaRPr lang="es-ES" sz="1100" kern="0" dirty="0">
              <a:solidFill>
                <a:sysClr val="windowText" lastClr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30" name="1 Rectángulo redondeado"/>
          <p:cNvSpPr/>
          <p:nvPr/>
        </p:nvSpPr>
        <p:spPr>
          <a:xfrm>
            <a:off x="3402707" y="1268761"/>
            <a:ext cx="1889373" cy="963166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002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Industria Manufacturera participa en el desarrollo del país</a:t>
            </a:r>
          </a:p>
        </p:txBody>
      </p:sp>
      <p:sp>
        <p:nvSpPr>
          <p:cNvPr id="31" name="2 Rectángulo redondeado"/>
          <p:cNvSpPr/>
          <p:nvPr/>
        </p:nvSpPr>
        <p:spPr>
          <a:xfrm>
            <a:off x="956528" y="1744366"/>
            <a:ext cx="1628011" cy="48756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 ve afectada por la tendencia mundial</a:t>
            </a:r>
          </a:p>
        </p:txBody>
      </p:sp>
      <p:sp>
        <p:nvSpPr>
          <p:cNvPr id="32" name="3 Rectángulo redondeado"/>
          <p:cNvSpPr/>
          <p:nvPr/>
        </p:nvSpPr>
        <p:spPr>
          <a:xfrm>
            <a:off x="654409" y="2512488"/>
            <a:ext cx="2232248" cy="898019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Con </a:t>
            </a:r>
            <a:r>
              <a:rPr lang="es-ES" sz="1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otras actividades económicas se concentra el capital necesario para financiar el desarrollo industrial</a:t>
            </a:r>
          </a:p>
        </p:txBody>
      </p:sp>
      <p:sp>
        <p:nvSpPr>
          <p:cNvPr id="33" name="4 Rectángulo redondeado"/>
          <p:cNvSpPr/>
          <p:nvPr/>
        </p:nvSpPr>
        <p:spPr>
          <a:xfrm>
            <a:off x="862897" y="3630196"/>
            <a:ext cx="1815272" cy="619125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Ayuda gubernamental con Apertura Económica</a:t>
            </a:r>
          </a:p>
        </p:txBody>
      </p:sp>
      <p:sp>
        <p:nvSpPr>
          <p:cNvPr id="34" name="5 Rectángulo redondeado"/>
          <p:cNvSpPr/>
          <p:nvPr/>
        </p:nvSpPr>
        <p:spPr>
          <a:xfrm>
            <a:off x="862897" y="4437112"/>
            <a:ext cx="1815273" cy="752475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Pero golpea al sector productivo y trae desventajas</a:t>
            </a:r>
          </a:p>
        </p:txBody>
      </p:sp>
      <p:sp>
        <p:nvSpPr>
          <p:cNvPr id="35" name="6 Rectángulo redondeado"/>
          <p:cNvSpPr/>
          <p:nvPr/>
        </p:nvSpPr>
        <p:spPr>
          <a:xfrm>
            <a:off x="827584" y="5346154"/>
            <a:ext cx="1885950" cy="81915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100" kern="0">
                <a:solidFill>
                  <a:sysClr val="windowText" lastClr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Generando tendencia al monopolio y desaparición de pequeñas empresas</a:t>
            </a:r>
          </a:p>
        </p:txBody>
      </p:sp>
      <p:cxnSp>
        <p:nvCxnSpPr>
          <p:cNvPr id="3" name="2 Conector recto de flecha"/>
          <p:cNvCxnSpPr>
            <a:stCxn id="31" idx="2"/>
            <a:endCxn id="32" idx="0"/>
          </p:cNvCxnSpPr>
          <p:nvPr/>
        </p:nvCxnSpPr>
        <p:spPr>
          <a:xfrm flipH="1">
            <a:off x="1770533" y="2231926"/>
            <a:ext cx="1" cy="2805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>
            <a:stCxn id="32" idx="2"/>
            <a:endCxn id="33" idx="0"/>
          </p:cNvCxnSpPr>
          <p:nvPr/>
        </p:nvCxnSpPr>
        <p:spPr>
          <a:xfrm>
            <a:off x="1770533" y="3410507"/>
            <a:ext cx="0" cy="2196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>
            <a:stCxn id="33" idx="2"/>
            <a:endCxn id="34" idx="0"/>
          </p:cNvCxnSpPr>
          <p:nvPr/>
        </p:nvCxnSpPr>
        <p:spPr>
          <a:xfrm>
            <a:off x="1770533" y="4249321"/>
            <a:ext cx="1" cy="1877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>
            <a:stCxn id="34" idx="2"/>
            <a:endCxn id="35" idx="0"/>
          </p:cNvCxnSpPr>
          <p:nvPr/>
        </p:nvCxnSpPr>
        <p:spPr>
          <a:xfrm>
            <a:off x="1770534" y="5189587"/>
            <a:ext cx="25" cy="1565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stCxn id="35" idx="3"/>
            <a:endCxn id="12" idx="1"/>
          </p:cNvCxnSpPr>
          <p:nvPr/>
        </p:nvCxnSpPr>
        <p:spPr>
          <a:xfrm>
            <a:off x="2713534" y="5755729"/>
            <a:ext cx="689172" cy="3071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>
            <a:stCxn id="12" idx="3"/>
            <a:endCxn id="13" idx="1"/>
          </p:cNvCxnSpPr>
          <p:nvPr/>
        </p:nvCxnSpPr>
        <p:spPr>
          <a:xfrm flipV="1">
            <a:off x="5292080" y="5755729"/>
            <a:ext cx="795186" cy="3071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>
            <a:stCxn id="13" idx="0"/>
            <a:endCxn id="14" idx="2"/>
          </p:cNvCxnSpPr>
          <p:nvPr/>
        </p:nvCxnSpPr>
        <p:spPr>
          <a:xfrm flipV="1">
            <a:off x="7030241" y="5112246"/>
            <a:ext cx="0" cy="2339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14" idx="0"/>
            <a:endCxn id="15" idx="2"/>
          </p:cNvCxnSpPr>
          <p:nvPr/>
        </p:nvCxnSpPr>
        <p:spPr>
          <a:xfrm flipH="1" flipV="1">
            <a:off x="7013401" y="3995386"/>
            <a:ext cx="16840" cy="2977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15" idx="0"/>
            <a:endCxn id="16" idx="2"/>
          </p:cNvCxnSpPr>
          <p:nvPr/>
        </p:nvCxnSpPr>
        <p:spPr>
          <a:xfrm flipH="1" flipV="1">
            <a:off x="6986943" y="3068960"/>
            <a:ext cx="26458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16" idx="0"/>
            <a:endCxn id="17" idx="2"/>
          </p:cNvCxnSpPr>
          <p:nvPr/>
        </p:nvCxnSpPr>
        <p:spPr>
          <a:xfrm flipH="1" flipV="1">
            <a:off x="6962145" y="2231926"/>
            <a:ext cx="24798" cy="2805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>
            <a:stCxn id="30" idx="3"/>
            <a:endCxn id="17" idx="1"/>
          </p:cNvCxnSpPr>
          <p:nvPr/>
        </p:nvCxnSpPr>
        <p:spPr>
          <a:xfrm>
            <a:off x="5292080" y="1750344"/>
            <a:ext cx="727090" cy="2044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>
            <a:stCxn id="30" idx="1"/>
            <a:endCxn id="31" idx="3"/>
          </p:cNvCxnSpPr>
          <p:nvPr/>
        </p:nvCxnSpPr>
        <p:spPr>
          <a:xfrm flipH="1">
            <a:off x="2584539" y="1750344"/>
            <a:ext cx="818168" cy="2378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54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3324" y="476672"/>
            <a:ext cx="7520940" cy="908680"/>
          </a:xfrm>
        </p:spPr>
        <p:txBody>
          <a:bodyPr>
            <a:noAutofit/>
          </a:bodyPr>
          <a:lstStyle/>
          <a:p>
            <a:pPr algn="ctr"/>
            <a:r>
              <a:rPr lang="es-ES" sz="6000" dirty="0" smtClean="0"/>
              <a:t>Objetivos</a:t>
            </a:r>
            <a:br>
              <a:rPr lang="es-ES" sz="6000" dirty="0" smtClean="0"/>
            </a:br>
            <a:endParaRPr lang="es-ES" sz="6000" dirty="0"/>
          </a:p>
        </p:txBody>
      </p:sp>
      <p:sp>
        <p:nvSpPr>
          <p:cNvPr id="4" name="3 Rectángulo"/>
          <p:cNvSpPr/>
          <p:nvPr/>
        </p:nvSpPr>
        <p:spPr>
          <a:xfrm>
            <a:off x="317330" y="1124744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 GENERAL</a:t>
            </a:r>
            <a:endParaRPr lang="es-ES_tradnl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_tradnl" sz="2100" b="1" dirty="0"/>
          </a:p>
          <a:p>
            <a:endParaRPr lang="es-ES_tradnl" sz="2100" b="1" dirty="0"/>
          </a:p>
          <a:p>
            <a:r>
              <a:rPr lang="es-ES_tradnl" sz="2400" dirty="0" smtClean="0"/>
              <a:t>Establecer </a:t>
            </a:r>
            <a:r>
              <a:rPr lang="es-ES_tradnl" sz="2400" dirty="0"/>
              <a:t>la relación que existe entre el comportamiento de la industria manufacturera y los indicadores financieros de rentabilidad de las empresas de cemento, cal y yeso del departamento de Antioquia entre los años 2008 y </a:t>
            </a:r>
            <a:r>
              <a:rPr lang="es-ES_tradnl" sz="2400" dirty="0" smtClean="0"/>
              <a:t>2013.</a:t>
            </a:r>
          </a:p>
          <a:p>
            <a:endParaRPr lang="es-ES_tradnl" sz="2100" dirty="0"/>
          </a:p>
        </p:txBody>
      </p:sp>
    </p:spTree>
    <p:extLst>
      <p:ext uri="{BB962C8B-B14F-4D97-AF65-F5344CB8AC3E}">
        <p14:creationId xmlns:p14="http://schemas.microsoft.com/office/powerpoint/2010/main" val="2489025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3324" y="476672"/>
            <a:ext cx="7520940" cy="908680"/>
          </a:xfrm>
        </p:spPr>
        <p:txBody>
          <a:bodyPr>
            <a:noAutofit/>
          </a:bodyPr>
          <a:lstStyle/>
          <a:p>
            <a:pPr algn="ctr"/>
            <a:r>
              <a:rPr lang="es-ES" sz="6000" dirty="0" smtClean="0"/>
              <a:t>Objetivos</a:t>
            </a:r>
            <a:br>
              <a:rPr lang="es-ES" sz="6000" dirty="0" smtClean="0"/>
            </a:br>
            <a:endParaRPr lang="es-ES" sz="6000" dirty="0"/>
          </a:p>
        </p:txBody>
      </p:sp>
      <p:sp>
        <p:nvSpPr>
          <p:cNvPr id="4" name="3 Rectángulo"/>
          <p:cNvSpPr/>
          <p:nvPr/>
        </p:nvSpPr>
        <p:spPr>
          <a:xfrm>
            <a:off x="317330" y="1124744"/>
            <a:ext cx="8352928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ESPECÍFICOS</a:t>
            </a:r>
          </a:p>
          <a:p>
            <a:endParaRPr lang="es-ES_tradnl" sz="2100" b="1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ES_tradnl" sz="2100" dirty="0" smtClean="0"/>
              <a:t> </a:t>
            </a:r>
            <a:r>
              <a:rPr lang="es-ES_tradnl" sz="2100" dirty="0"/>
              <a:t>Describir los resultados de los indicadores financieros de rentabilidad de las empresas cementeras de Antioquia entre los años 2008 y 2013.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ES_tradnl" sz="2100" dirty="0" smtClean="0"/>
              <a:t>Identificar </a:t>
            </a:r>
            <a:r>
              <a:rPr lang="es-ES_tradnl" sz="2100" dirty="0"/>
              <a:t>el efecto financiero que tuvo el comportamiento de la industria manufacturera en las empresas cementeras de Antioquia, de acuerdo a la dinámica sus los indicadores de rentabilidad (ROI-ROE</a:t>
            </a:r>
            <a:r>
              <a:rPr lang="es-ES_tradnl" sz="2100" dirty="0" smtClean="0"/>
              <a:t>).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s-ES_tradnl" sz="2100" dirty="0" smtClean="0"/>
              <a:t>Establecer </a:t>
            </a:r>
            <a:r>
              <a:rPr lang="es-ES_tradnl" sz="2100" dirty="0"/>
              <a:t>el comportamiento del PIB de la industria manufacturera Colombiana entre los años 2008 y 2013.</a:t>
            </a:r>
          </a:p>
        </p:txBody>
      </p:sp>
    </p:spTree>
    <p:extLst>
      <p:ext uri="{BB962C8B-B14F-4D97-AF65-F5344CB8AC3E}">
        <p14:creationId xmlns:p14="http://schemas.microsoft.com/office/powerpoint/2010/main" val="19933032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2708920"/>
            <a:ext cx="7520940" cy="54864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8000" dirty="0" smtClean="0"/>
              <a:t>JUSTIFICACIÓN</a:t>
            </a:r>
            <a:endParaRPr lang="es-ES_tradnl" sz="8000" dirty="0"/>
          </a:p>
        </p:txBody>
      </p:sp>
    </p:spTree>
    <p:extLst>
      <p:ext uri="{BB962C8B-B14F-4D97-AF65-F5344CB8AC3E}">
        <p14:creationId xmlns:p14="http://schemas.microsoft.com/office/powerpoint/2010/main" val="302190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6000" dirty="0"/>
              <a:t>Metodología</a:t>
            </a:r>
            <a:endParaRPr lang="es-CO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844824"/>
            <a:ext cx="7520940" cy="3579849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es-CO" sz="2100" b="0" dirty="0"/>
              <a:t>Selección de la muestra.</a:t>
            </a:r>
          </a:p>
          <a:p>
            <a:pPr algn="just">
              <a:buFont typeface="Wingdings" pitchFamily="2" charset="2"/>
              <a:buChar char="ü"/>
            </a:pPr>
            <a:r>
              <a:rPr lang="es-CO" sz="2100" b="0" dirty="0"/>
              <a:t>Cálculo de indicadores financieros (ROE y  ROI).</a:t>
            </a:r>
          </a:p>
          <a:p>
            <a:pPr algn="just">
              <a:buFont typeface="Wingdings" pitchFamily="2" charset="2"/>
              <a:buChar char="ü"/>
            </a:pPr>
            <a:r>
              <a:rPr lang="es-CO" sz="2100" b="0" dirty="0"/>
              <a:t>Análisis  financiero y Socio - Económico.</a:t>
            </a:r>
          </a:p>
          <a:p>
            <a:pPr marL="0" indent="0"/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609043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702775"/>
              </p:ext>
            </p:extLst>
          </p:nvPr>
        </p:nvGraphicFramePr>
        <p:xfrm>
          <a:off x="971600" y="1484784"/>
          <a:ext cx="7056783" cy="380035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2000" endA="300" endPos="35000" dir="5400000" sy="-100000" algn="bl" rotWithShape="0"/>
                </a:effectLst>
                <a:tableStyleId>{EB344D84-9AFB-497E-A393-DC336BA19D2E}</a:tableStyleId>
              </a:tblPr>
              <a:tblGrid>
                <a:gridCol w="692877"/>
                <a:gridCol w="1918613"/>
                <a:gridCol w="3525191"/>
                <a:gridCol w="920102"/>
              </a:tblGrid>
              <a:tr h="459052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MUESTRA 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459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Año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Nº TOTAL Colombia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Nº de empresas de muestra Antioquia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2008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46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8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17%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2009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54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11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20%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2010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54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12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22%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2011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57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10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18%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2012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57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11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19%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2013</a:t>
                      </a:r>
                      <a:endParaRPr lang="es-ES_tradnl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60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8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13%</a:t>
                      </a:r>
                      <a:endParaRPr lang="es-ES_tradnl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547664" y="260648"/>
            <a:ext cx="5904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/>
              <a:t>SELECCIÓN DE MUESTRA</a:t>
            </a:r>
            <a:endParaRPr lang="es-CO" sz="4000" b="1" dirty="0"/>
          </a:p>
        </p:txBody>
      </p:sp>
    </p:spTree>
    <p:extLst>
      <p:ext uri="{BB962C8B-B14F-4D97-AF65-F5344CB8AC3E}">
        <p14:creationId xmlns:p14="http://schemas.microsoft.com/office/powerpoint/2010/main" val="166845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463991" y="1232756"/>
            <a:ext cx="6312758" cy="108012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divot"/>
            <a:contourClr>
              <a:schemeClr val="accent3">
                <a:shade val="25000"/>
                <a:satMod val="150000"/>
              </a:schemeClr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CO" sz="4000" b="1" dirty="0" smtClean="0">
                <a:ln/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SISTEMA DUPONT</a:t>
            </a:r>
            <a:endParaRPr lang="es-CO" sz="4000" b="1" dirty="0">
              <a:ln/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467472" y="2600908"/>
            <a:ext cx="6312759" cy="10801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accent3">
                <a:shade val="25000"/>
                <a:satMod val="150000"/>
              </a:schemeClr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CO" sz="4000" b="1" dirty="0" smtClean="0">
                <a:ln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ROE</a:t>
            </a:r>
            <a:endParaRPr lang="es-CO" sz="4000" b="1" dirty="0">
              <a:ln/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1487648" y="4041068"/>
            <a:ext cx="4204044" cy="10801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accent3">
                <a:shade val="25000"/>
                <a:satMod val="150000"/>
              </a:schemeClr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CO" sz="4000" b="1" dirty="0" smtClean="0">
                <a:ln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ROI</a:t>
            </a:r>
            <a:endParaRPr lang="es-CO" sz="4000" b="1" dirty="0">
              <a:ln/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1491529" y="5395928"/>
            <a:ext cx="1925460" cy="10801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accent3">
                <a:shade val="25000"/>
                <a:satMod val="150000"/>
              </a:schemeClr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ln w="12700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Margen de Utilidad</a:t>
            </a:r>
            <a:endParaRPr lang="es-CO" b="1" dirty="0">
              <a:ln w="12700">
                <a:noFill/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5953252" y="5395928"/>
            <a:ext cx="1925460" cy="10801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accent3">
                <a:shade val="25000"/>
                <a:satMod val="150000"/>
              </a:schemeClr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ln w="12700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Apalancamiento financiero</a:t>
            </a:r>
            <a:endParaRPr lang="es-CO" b="1" dirty="0">
              <a:ln w="12700">
                <a:noFill/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3766232" y="5395928"/>
            <a:ext cx="1925460" cy="10801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accent3">
                <a:shade val="25000"/>
                <a:satMod val="150000"/>
              </a:schemeClr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ln w="12700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Rotación del Activo</a:t>
            </a:r>
            <a:endParaRPr lang="es-CO" b="1" dirty="0">
              <a:ln w="12700">
                <a:noFill/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1331640" y="260648"/>
            <a:ext cx="6547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smtClean="0"/>
              <a:t>CALCULO DE INDICADORES FINANCIEROS</a:t>
            </a:r>
            <a:endParaRPr lang="es-CO" sz="2800" b="1" dirty="0"/>
          </a:p>
        </p:txBody>
      </p:sp>
    </p:spTree>
    <p:extLst>
      <p:ext uri="{BB962C8B-B14F-4D97-AF65-F5344CB8AC3E}">
        <p14:creationId xmlns:p14="http://schemas.microsoft.com/office/powerpoint/2010/main" val="76952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2420888"/>
            <a:ext cx="7520940" cy="936104"/>
          </a:xfrm>
        </p:spPr>
        <p:txBody>
          <a:bodyPr/>
          <a:lstStyle/>
          <a:p>
            <a:r>
              <a:rPr lang="es-CO" sz="4400" dirty="0" smtClean="0"/>
              <a:t>Análisis socio - económico</a:t>
            </a:r>
            <a:endParaRPr lang="es-CO" sz="4400" dirty="0"/>
          </a:p>
        </p:txBody>
      </p:sp>
    </p:spTree>
    <p:extLst>
      <p:ext uri="{BB962C8B-B14F-4D97-AF65-F5344CB8AC3E}">
        <p14:creationId xmlns:p14="http://schemas.microsoft.com/office/powerpoint/2010/main" val="3352666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596</Words>
  <Application>Microsoft Office PowerPoint</Application>
  <PresentationFormat>Presentación en pantalla (4:3)</PresentationFormat>
  <Paragraphs>209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Arial</vt:lpstr>
      <vt:lpstr>Calibri</vt:lpstr>
      <vt:lpstr>Franklin Gothic Book</vt:lpstr>
      <vt:lpstr>Franklin Gothic Medium</vt:lpstr>
      <vt:lpstr>Tunga</vt:lpstr>
      <vt:lpstr>Wingdings</vt:lpstr>
      <vt:lpstr>Ángulos</vt:lpstr>
      <vt:lpstr>Presentación de PowerPoint</vt:lpstr>
      <vt:lpstr>Presentación de PowerPoint</vt:lpstr>
      <vt:lpstr>Objetivos </vt:lpstr>
      <vt:lpstr>Objetivos </vt:lpstr>
      <vt:lpstr>JUSTIFICACIÓN</vt:lpstr>
      <vt:lpstr>Metodología</vt:lpstr>
      <vt:lpstr>Presentación de PowerPoint</vt:lpstr>
      <vt:lpstr> </vt:lpstr>
      <vt:lpstr>Análisis socio - económico</vt:lpstr>
      <vt:lpstr>Presentación de PowerPoint</vt:lpstr>
      <vt:lpstr>Presentación de PowerPoint</vt:lpstr>
      <vt:lpstr>Análisis DE resultados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</dc:title>
  <dc:creator>clc</dc:creator>
  <cp:lastModifiedBy>EQUIPO3</cp:lastModifiedBy>
  <cp:revision>32</cp:revision>
  <dcterms:created xsi:type="dcterms:W3CDTF">2015-04-20T22:37:22Z</dcterms:created>
  <dcterms:modified xsi:type="dcterms:W3CDTF">2015-05-06T23:09:40Z</dcterms:modified>
</cp:coreProperties>
</file>