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64" r:id="rId4"/>
    <p:sldId id="276" r:id="rId5"/>
    <p:sldId id="265" r:id="rId6"/>
    <p:sldId id="266" r:id="rId7"/>
    <p:sldId id="267" r:id="rId8"/>
    <p:sldId id="268" r:id="rId9"/>
    <p:sldId id="277" r:id="rId10"/>
    <p:sldId id="257" r:id="rId11"/>
    <p:sldId id="258" r:id="rId12"/>
    <p:sldId id="259" r:id="rId13"/>
    <p:sldId id="279" r:id="rId14"/>
    <p:sldId id="278" r:id="rId15"/>
    <p:sldId id="260" r:id="rId16"/>
    <p:sldId id="271" r:id="rId17"/>
    <p:sldId id="262" r:id="rId18"/>
    <p:sldId id="263" r:id="rId19"/>
    <p:sldId id="272" r:id="rId20"/>
    <p:sldId id="273" r:id="rId21"/>
    <p:sldId id="274" r:id="rId22"/>
    <p:sldId id="275" r:id="rId23"/>
    <p:sldId id="280" r:id="rId24"/>
    <p:sldId id="281" r:id="rId25"/>
    <p:sldId id="282" r:id="rId2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snapToGrid="0">
      <p:cViewPr>
        <p:scale>
          <a:sx n="60" d="100"/>
          <a:sy n="60" d="100"/>
        </p:scale>
        <p:origin x="-1296"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931C0E7-1DB8-4475-BB2A-07B976756491}" type="datetimeFigureOut">
              <a:rPr lang="es-ES" smtClean="0"/>
              <a:t>23/04/2015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322219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931C0E7-1DB8-4475-BB2A-07B976756491}" type="datetimeFigureOut">
              <a:rPr lang="es-ES" smtClean="0"/>
              <a:t>23/04/2015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152367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931C0E7-1DB8-4475-BB2A-07B976756491}" type="datetimeFigureOut">
              <a:rPr lang="es-ES" smtClean="0"/>
              <a:t>23/04/2015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312942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931C0E7-1DB8-4475-BB2A-07B976756491}" type="datetimeFigureOut">
              <a:rPr lang="es-ES" smtClean="0"/>
              <a:t>23/04/2015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164382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931C0E7-1DB8-4475-BB2A-07B976756491}" type="datetimeFigureOut">
              <a:rPr lang="es-ES" smtClean="0"/>
              <a:t>23/04/2015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3234253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931C0E7-1DB8-4475-BB2A-07B976756491}" type="datetimeFigureOut">
              <a:rPr lang="es-ES" smtClean="0"/>
              <a:t>23/04/2015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85704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931C0E7-1DB8-4475-BB2A-07B976756491}" type="datetimeFigureOut">
              <a:rPr lang="es-ES" smtClean="0"/>
              <a:t>23/04/2015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1510899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931C0E7-1DB8-4475-BB2A-07B976756491}" type="datetimeFigureOut">
              <a:rPr lang="es-ES" smtClean="0"/>
              <a:t>23/04/2015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223064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931C0E7-1DB8-4475-BB2A-07B976756491}" type="datetimeFigureOut">
              <a:rPr lang="es-ES" smtClean="0"/>
              <a:t>23/04/2015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60578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931C0E7-1DB8-4475-BB2A-07B976756491}" type="datetimeFigureOut">
              <a:rPr lang="es-ES" smtClean="0"/>
              <a:t>23/04/2015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209571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931C0E7-1DB8-4475-BB2A-07B976756491}" type="datetimeFigureOut">
              <a:rPr lang="es-ES" smtClean="0"/>
              <a:t>23/04/2015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B1F9F6-E44E-40F0-A366-AAC3A435256F}" type="slidenum">
              <a:rPr lang="es-ES" smtClean="0"/>
              <a:t>‹Nº›</a:t>
            </a:fld>
            <a:endParaRPr lang="es-ES"/>
          </a:p>
        </p:txBody>
      </p:sp>
    </p:spTree>
    <p:extLst>
      <p:ext uri="{BB962C8B-B14F-4D97-AF65-F5344CB8AC3E}">
        <p14:creationId xmlns:p14="http://schemas.microsoft.com/office/powerpoint/2010/main" val="335038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1C0E7-1DB8-4475-BB2A-07B976756491}" type="datetimeFigureOut">
              <a:rPr lang="es-ES" smtClean="0"/>
              <a:t>23/04/2015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1F9F6-E44E-40F0-A366-AAC3A435256F}" type="slidenum">
              <a:rPr lang="es-ES" smtClean="0"/>
              <a:t>‹Nº›</a:t>
            </a:fld>
            <a:endParaRPr lang="es-ES"/>
          </a:p>
        </p:txBody>
      </p:sp>
    </p:spTree>
    <p:extLst>
      <p:ext uri="{BB962C8B-B14F-4D97-AF65-F5344CB8AC3E}">
        <p14:creationId xmlns:p14="http://schemas.microsoft.com/office/powerpoint/2010/main" val="934633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title"/>
          </p:nvPr>
        </p:nvSpPr>
        <p:spPr>
          <a:xfrm>
            <a:off x="1485900" y="1612232"/>
            <a:ext cx="9201150" cy="4596063"/>
          </a:xfrm>
        </p:spPr>
        <p:txBody>
          <a:bodyPr>
            <a:normAutofit fontScale="90000"/>
          </a:bodyPr>
          <a:lstStyle/>
          <a:p>
            <a:pPr algn="ctr">
              <a:lnSpc>
                <a:spcPct val="100000"/>
              </a:lnSpc>
            </a:pPr>
            <a:r>
              <a:rPr lang="es-CO" sz="2800" b="1" dirty="0">
                <a:latin typeface="Arial" pitchFamily="34" charset="0"/>
                <a:cs typeface="Arial" pitchFamily="34" charset="0"/>
              </a:rPr>
              <a:t>ELEMENTOS GEOPOLÍTICOS E IDEOLÓGICOS EN EL PROCESO DE IMPLEMENTACIÓN DE LAS </a:t>
            </a:r>
            <a:r>
              <a:rPr lang="es-CO" sz="2800" b="1" dirty="0" smtClean="0">
                <a:latin typeface="Arial" pitchFamily="34" charset="0"/>
                <a:cs typeface="Arial" pitchFamily="34" charset="0"/>
              </a:rPr>
              <a:t>NIIF</a:t>
            </a:r>
            <a:br>
              <a:rPr lang="es-CO" sz="2800" b="1" dirty="0" smtClean="0">
                <a:latin typeface="Arial" pitchFamily="34" charset="0"/>
                <a:cs typeface="Arial" pitchFamily="34" charset="0"/>
              </a:rPr>
            </a:br>
            <a:r>
              <a:rPr lang="es-CO" sz="2800" b="1" dirty="0" smtClean="0">
                <a:latin typeface="Arial" pitchFamily="34" charset="0"/>
                <a:cs typeface="Arial" pitchFamily="34" charset="0"/>
              </a:rPr>
              <a:t/>
            </a:r>
            <a:br>
              <a:rPr lang="es-CO" sz="2800" b="1" dirty="0" smtClean="0">
                <a:latin typeface="Arial" pitchFamily="34" charset="0"/>
                <a:cs typeface="Arial" pitchFamily="34" charset="0"/>
              </a:rPr>
            </a:br>
            <a:r>
              <a:rPr lang="es-CO" sz="2400" b="1" dirty="0">
                <a:latin typeface="Arial" pitchFamily="34" charset="0"/>
                <a:cs typeface="Arial" pitchFamily="34" charset="0"/>
              </a:rPr>
              <a:t/>
            </a:r>
            <a:br>
              <a:rPr lang="es-CO" sz="2400" b="1" dirty="0">
                <a:latin typeface="Arial" pitchFamily="34" charset="0"/>
                <a:cs typeface="Arial" pitchFamily="34" charset="0"/>
              </a:rPr>
            </a:br>
            <a:r>
              <a:rPr lang="es-CO" sz="2400" b="1" dirty="0" smtClean="0">
                <a:latin typeface="Arial" pitchFamily="34" charset="0"/>
                <a:cs typeface="Arial" pitchFamily="34" charset="0"/>
              </a:rPr>
              <a:t>Daniela Londoño Díaz</a:t>
            </a:r>
            <a:br>
              <a:rPr lang="es-CO" sz="2400" b="1" dirty="0" smtClean="0">
                <a:latin typeface="Arial" pitchFamily="34" charset="0"/>
                <a:cs typeface="Arial" pitchFamily="34" charset="0"/>
              </a:rPr>
            </a:br>
            <a:r>
              <a:rPr lang="es-CO" sz="2400" b="1" dirty="0" smtClean="0">
                <a:latin typeface="Arial" pitchFamily="34" charset="0"/>
                <a:cs typeface="Arial" pitchFamily="34" charset="0"/>
              </a:rPr>
              <a:t>Daniela Muñoz Sánchez</a:t>
            </a:r>
            <a:br>
              <a:rPr lang="es-CO" sz="2400" b="1" dirty="0" smtClean="0">
                <a:latin typeface="Arial" pitchFamily="34" charset="0"/>
                <a:cs typeface="Arial" pitchFamily="34" charset="0"/>
              </a:rPr>
            </a:br>
            <a:r>
              <a:rPr lang="es-CO" sz="2400" b="1" dirty="0" smtClean="0">
                <a:latin typeface="Arial" pitchFamily="34" charset="0"/>
                <a:cs typeface="Arial" pitchFamily="34" charset="0"/>
              </a:rPr>
              <a:t>     Daniel Andrés Pérez Giraldo	</a:t>
            </a:r>
            <a:br>
              <a:rPr lang="es-CO" sz="2400" b="1" dirty="0" smtClean="0">
                <a:latin typeface="Arial" pitchFamily="34" charset="0"/>
                <a:cs typeface="Arial" pitchFamily="34" charset="0"/>
              </a:rPr>
            </a:br>
            <a:r>
              <a:rPr lang="es-CO" sz="2400" b="1" dirty="0">
                <a:latin typeface="Arial" pitchFamily="34" charset="0"/>
                <a:cs typeface="Arial" pitchFamily="34" charset="0"/>
              </a:rPr>
              <a:t/>
            </a:r>
            <a:br>
              <a:rPr lang="es-CO" sz="2400" b="1" dirty="0">
                <a:latin typeface="Arial" pitchFamily="34" charset="0"/>
                <a:cs typeface="Arial" pitchFamily="34" charset="0"/>
              </a:rPr>
            </a:br>
            <a:r>
              <a:rPr lang="es-CO" sz="2400" b="1" dirty="0" smtClean="0">
                <a:latin typeface="Arial" pitchFamily="34" charset="0"/>
                <a:cs typeface="Arial" pitchFamily="34" charset="0"/>
              </a:rPr>
              <a:t>Asesor:  </a:t>
            </a:r>
            <a:r>
              <a:rPr lang="es-CO" sz="2400" b="1" dirty="0">
                <a:latin typeface="Arial" pitchFamily="34" charset="0"/>
                <a:cs typeface="Arial" pitchFamily="34" charset="0"/>
              </a:rPr>
              <a:t>Carlos Mario Ospina </a:t>
            </a:r>
            <a:r>
              <a:rPr lang="es-CO" sz="2400" b="1" dirty="0" smtClean="0">
                <a:latin typeface="Arial" pitchFamily="34" charset="0"/>
                <a:cs typeface="Arial" pitchFamily="34" charset="0"/>
              </a:rPr>
              <a:t>Zapata</a:t>
            </a:r>
            <a:br>
              <a:rPr lang="es-CO" sz="2400" b="1" dirty="0" smtClean="0">
                <a:latin typeface="Arial" pitchFamily="34" charset="0"/>
                <a:cs typeface="Arial" pitchFamily="34" charset="0"/>
              </a:rPr>
            </a:br>
            <a:r>
              <a:rPr lang="es-CO" sz="2400" b="1" dirty="0">
                <a:latin typeface="Arial" pitchFamily="34" charset="0"/>
                <a:cs typeface="Arial" pitchFamily="34" charset="0"/>
              </a:rPr>
              <a:t/>
            </a:r>
            <a:br>
              <a:rPr lang="es-CO" sz="2400" b="1" dirty="0">
                <a:latin typeface="Arial" pitchFamily="34" charset="0"/>
                <a:cs typeface="Arial" pitchFamily="34" charset="0"/>
              </a:rPr>
            </a:br>
            <a:r>
              <a:rPr lang="es-CO" sz="2400" b="1" dirty="0" smtClean="0">
                <a:latin typeface="Arial" pitchFamily="34" charset="0"/>
                <a:cs typeface="Arial" pitchFamily="34" charset="0"/>
              </a:rPr>
              <a:t>Universidad de Antioquia </a:t>
            </a:r>
            <a:r>
              <a:rPr lang="es-CO" sz="2400" b="1" dirty="0">
                <a:latin typeface="Arial" pitchFamily="34" charset="0"/>
                <a:cs typeface="Arial" pitchFamily="34" charset="0"/>
              </a:rPr>
              <a:t/>
            </a:r>
            <a:br>
              <a:rPr lang="es-CO" sz="2400" b="1" dirty="0">
                <a:latin typeface="Arial" pitchFamily="34" charset="0"/>
                <a:cs typeface="Arial" pitchFamily="34" charset="0"/>
              </a:rPr>
            </a:br>
            <a:r>
              <a:rPr lang="es-CO" sz="2400" b="1" dirty="0" smtClean="0">
                <a:latin typeface="Arial" pitchFamily="34" charset="0"/>
                <a:cs typeface="Arial" pitchFamily="34" charset="0"/>
              </a:rPr>
              <a:t>2015</a:t>
            </a:r>
            <a:endParaRPr lang="es-CO" sz="2400" b="1" dirty="0">
              <a:latin typeface="Arial" pitchFamily="34" charset="0"/>
              <a:cs typeface="Arial" pitchFamily="34" charset="0"/>
            </a:endParaRPr>
          </a:p>
        </p:txBody>
      </p:sp>
    </p:spTree>
    <p:extLst>
      <p:ext uri="{BB962C8B-B14F-4D97-AF65-F5344CB8AC3E}">
        <p14:creationId xmlns:p14="http://schemas.microsoft.com/office/powerpoint/2010/main" val="3426699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65" y="-9525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7886700" y="1134228"/>
            <a:ext cx="4138863" cy="959268"/>
          </a:xfrm>
        </p:spPr>
        <p:txBody>
          <a:bodyPr>
            <a:normAutofit/>
          </a:bodyPr>
          <a:lstStyle/>
          <a:p>
            <a:r>
              <a:rPr lang="es-ES" sz="2500" i="1" dirty="0" smtClean="0"/>
              <a:t>Contexto Histórico</a:t>
            </a:r>
            <a:endParaRPr lang="es-ES" sz="2500" i="1" dirty="0"/>
          </a:p>
        </p:txBody>
      </p:sp>
      <p:sp>
        <p:nvSpPr>
          <p:cNvPr id="3" name="Título 1"/>
          <p:cNvSpPr txBox="1">
            <a:spLocks/>
          </p:cNvSpPr>
          <p:nvPr/>
        </p:nvSpPr>
        <p:spPr>
          <a:xfrm>
            <a:off x="693821" y="2093496"/>
            <a:ext cx="4138863"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b="1" dirty="0" smtClean="0">
                <a:latin typeface="Arial" pitchFamily="34" charset="0"/>
                <a:cs typeface="Arial" pitchFamily="34" charset="0"/>
              </a:rPr>
              <a:t>Neoliberalismo</a:t>
            </a:r>
          </a:p>
        </p:txBody>
      </p:sp>
      <p:sp>
        <p:nvSpPr>
          <p:cNvPr id="5" name="Título 1"/>
          <p:cNvSpPr txBox="1">
            <a:spLocks/>
          </p:cNvSpPr>
          <p:nvPr/>
        </p:nvSpPr>
        <p:spPr>
          <a:xfrm>
            <a:off x="1537534" y="3165477"/>
            <a:ext cx="9287376" cy="272415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ES" sz="3000" b="1" dirty="0" smtClean="0"/>
              <a:t>-</a:t>
            </a:r>
            <a:r>
              <a:rPr lang="es-ES" sz="3200" dirty="0">
                <a:latin typeface="Arial" pitchFamily="34" charset="0"/>
                <a:ea typeface="+mn-ea"/>
                <a:cs typeface="Arial" pitchFamily="34" charset="0"/>
              </a:rPr>
              <a:t>Distinto al liberalismo económico</a:t>
            </a:r>
          </a:p>
          <a:p>
            <a:pPr algn="just"/>
            <a:endParaRPr lang="es-ES" sz="3200" dirty="0">
              <a:latin typeface="Arial" pitchFamily="34" charset="0"/>
              <a:ea typeface="+mn-ea"/>
              <a:cs typeface="Arial" pitchFamily="34" charset="0"/>
            </a:endParaRPr>
          </a:p>
          <a:p>
            <a:pPr algn="just"/>
            <a:r>
              <a:rPr lang="es-ES" sz="3200" dirty="0">
                <a:latin typeface="Arial" pitchFamily="34" charset="0"/>
                <a:ea typeface="+mn-ea"/>
                <a:cs typeface="Arial" pitchFamily="34" charset="0"/>
              </a:rPr>
              <a:t>-Mercado de intercambio – Mercado de competencia</a:t>
            </a:r>
          </a:p>
          <a:p>
            <a:pPr algn="just"/>
            <a:endParaRPr lang="es-ES" sz="3200" dirty="0">
              <a:latin typeface="Arial" pitchFamily="34" charset="0"/>
              <a:ea typeface="+mn-ea"/>
              <a:cs typeface="Arial" pitchFamily="34" charset="0"/>
            </a:endParaRPr>
          </a:p>
          <a:p>
            <a:pPr algn="just"/>
            <a:r>
              <a:rPr lang="es-ES" sz="3200" dirty="0">
                <a:latin typeface="Arial" pitchFamily="34" charset="0"/>
                <a:ea typeface="+mn-ea"/>
                <a:cs typeface="Arial" pitchFamily="34" charset="0"/>
              </a:rPr>
              <a:t>-</a:t>
            </a:r>
            <a:r>
              <a:rPr lang="es-CO" sz="3200" dirty="0">
                <a:latin typeface="Arial" pitchFamily="34" charset="0"/>
                <a:ea typeface="+mn-ea"/>
                <a:cs typeface="Arial" pitchFamily="34" charset="0"/>
              </a:rPr>
              <a:t>Intervención política para motivar al empresario </a:t>
            </a:r>
            <a:endParaRPr lang="es-ES" sz="3200" dirty="0">
              <a:latin typeface="Arial" pitchFamily="34" charset="0"/>
              <a:ea typeface="+mn-ea"/>
              <a:cs typeface="Arial" pitchFamily="34" charset="0"/>
            </a:endParaRPr>
          </a:p>
          <a:p>
            <a:pPr algn="just"/>
            <a:endParaRPr lang="es-ES" sz="3000" dirty="0">
              <a:latin typeface="Arial" pitchFamily="34" charset="0"/>
              <a:ea typeface="+mn-ea"/>
              <a:cs typeface="Arial" pitchFamily="34" charset="0"/>
            </a:endParaRPr>
          </a:p>
        </p:txBody>
      </p:sp>
    </p:spTree>
    <p:extLst>
      <p:ext uri="{BB962C8B-B14F-4D97-AF65-F5344CB8AC3E}">
        <p14:creationId xmlns:p14="http://schemas.microsoft.com/office/powerpoint/2010/main" val="1189562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7886700" y="1161255"/>
            <a:ext cx="4138863" cy="671513"/>
          </a:xfrm>
        </p:spPr>
        <p:txBody>
          <a:bodyPr>
            <a:normAutofit/>
          </a:bodyPr>
          <a:lstStyle/>
          <a:p>
            <a:r>
              <a:rPr lang="es-ES" sz="2500" dirty="0" smtClean="0"/>
              <a:t>Contexto Histórico</a:t>
            </a:r>
            <a:endParaRPr lang="es-ES" sz="2500" dirty="0"/>
          </a:p>
        </p:txBody>
      </p:sp>
      <p:sp>
        <p:nvSpPr>
          <p:cNvPr id="3" name="Título 1"/>
          <p:cNvSpPr txBox="1">
            <a:spLocks/>
          </p:cNvSpPr>
          <p:nvPr/>
        </p:nvSpPr>
        <p:spPr>
          <a:xfrm>
            <a:off x="3497179" y="1930361"/>
            <a:ext cx="4668753"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b="1" dirty="0" smtClean="0">
                <a:latin typeface="Arial" pitchFamily="34" charset="0"/>
                <a:cs typeface="Arial" pitchFamily="34" charset="0"/>
              </a:rPr>
              <a:t>GLOBALIZACIÓN</a:t>
            </a:r>
            <a:endParaRPr lang="es-ES" sz="4000" b="1" dirty="0">
              <a:latin typeface="Arial" pitchFamily="34" charset="0"/>
              <a:cs typeface="Arial" pitchFamily="34" charset="0"/>
            </a:endParaRPr>
          </a:p>
        </p:txBody>
      </p:sp>
      <p:sp>
        <p:nvSpPr>
          <p:cNvPr id="5" name="Título 1"/>
          <p:cNvSpPr txBox="1">
            <a:spLocks/>
          </p:cNvSpPr>
          <p:nvPr/>
        </p:nvSpPr>
        <p:spPr>
          <a:xfrm>
            <a:off x="1428750" y="3091619"/>
            <a:ext cx="9179092" cy="208032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CO" sz="3000" dirty="0">
                <a:latin typeface="Arial" pitchFamily="34" charset="0"/>
                <a:ea typeface="+mn-ea"/>
                <a:cs typeface="Arial" pitchFamily="34" charset="0"/>
              </a:rPr>
              <a:t>La finalidad de la globalización no es facilitar la circulación de información, arte o cultura, en lugar de esto su esencia es facilitar el movimiento de volúmenes enormes de capital en mercados financieros </a:t>
            </a:r>
          </a:p>
          <a:p>
            <a:pPr algn="just"/>
            <a:endParaRPr lang="es-CO" sz="3200" dirty="0"/>
          </a:p>
        </p:txBody>
      </p:sp>
      <p:sp>
        <p:nvSpPr>
          <p:cNvPr id="6" name="Título 1"/>
          <p:cNvSpPr txBox="1">
            <a:spLocks/>
          </p:cNvSpPr>
          <p:nvPr/>
        </p:nvSpPr>
        <p:spPr>
          <a:xfrm>
            <a:off x="6308555" y="4969041"/>
            <a:ext cx="3930319" cy="40581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CO" sz="2500" dirty="0" err="1"/>
              <a:t>Alessandro</a:t>
            </a:r>
            <a:r>
              <a:rPr lang="es-CO" sz="2500" dirty="0"/>
              <a:t> </a:t>
            </a:r>
            <a:r>
              <a:rPr lang="es-CO" sz="2500" dirty="0" err="1"/>
              <a:t>Baricco</a:t>
            </a:r>
            <a:r>
              <a:rPr lang="es-CO" sz="2500" dirty="0"/>
              <a:t> (2002)</a:t>
            </a:r>
          </a:p>
        </p:txBody>
      </p:sp>
    </p:spTree>
    <p:extLst>
      <p:ext uri="{BB962C8B-B14F-4D97-AF65-F5344CB8AC3E}">
        <p14:creationId xmlns:p14="http://schemas.microsoft.com/office/powerpoint/2010/main" val="2693292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30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8377986" y="1199354"/>
            <a:ext cx="3605463" cy="595313"/>
          </a:xfrm>
        </p:spPr>
        <p:txBody>
          <a:bodyPr>
            <a:normAutofit/>
          </a:bodyPr>
          <a:lstStyle/>
          <a:p>
            <a:r>
              <a:rPr lang="es-ES" sz="2500" dirty="0" smtClean="0"/>
              <a:t>Contexto Histórico</a:t>
            </a:r>
            <a:endParaRPr lang="es-ES" sz="2500" dirty="0"/>
          </a:p>
        </p:txBody>
      </p:sp>
      <p:sp>
        <p:nvSpPr>
          <p:cNvPr id="5" name="Título 1"/>
          <p:cNvSpPr txBox="1">
            <a:spLocks/>
          </p:cNvSpPr>
          <p:nvPr/>
        </p:nvSpPr>
        <p:spPr>
          <a:xfrm>
            <a:off x="1638298" y="2659732"/>
            <a:ext cx="8885251" cy="246622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CO" sz="3200" b="1" dirty="0">
                <a:latin typeface="Arial" pitchFamily="34" charset="0"/>
                <a:ea typeface="+mn-ea"/>
                <a:cs typeface="Arial" pitchFamily="34" charset="0"/>
              </a:rPr>
              <a:t>Mercado financiero</a:t>
            </a:r>
          </a:p>
          <a:p>
            <a:pPr algn="just"/>
            <a:endParaRPr lang="es-CO" sz="3200" dirty="0">
              <a:latin typeface="Arial" pitchFamily="34" charset="0"/>
              <a:ea typeface="+mn-ea"/>
              <a:cs typeface="Arial" pitchFamily="34" charset="0"/>
            </a:endParaRPr>
          </a:p>
          <a:p>
            <a:pPr algn="just"/>
            <a:r>
              <a:rPr lang="es-CO" sz="3200" dirty="0">
                <a:latin typeface="Arial" pitchFamily="34" charset="0"/>
                <a:ea typeface="+mn-ea"/>
                <a:cs typeface="Arial" pitchFamily="34" charset="0"/>
              </a:rPr>
              <a:t>En el mercado financiero el empresario en lugar de utilizar su dinero para seguir produciendo lo utiliza para apostar</a:t>
            </a:r>
          </a:p>
        </p:txBody>
      </p:sp>
      <p:sp>
        <p:nvSpPr>
          <p:cNvPr id="6" name="Título 1"/>
          <p:cNvSpPr txBox="1">
            <a:spLocks/>
          </p:cNvSpPr>
          <p:nvPr/>
        </p:nvSpPr>
        <p:spPr>
          <a:xfrm>
            <a:off x="939393" y="2621256"/>
            <a:ext cx="9011653" cy="28843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O" sz="2500" dirty="0"/>
          </a:p>
        </p:txBody>
      </p:sp>
      <p:sp>
        <p:nvSpPr>
          <p:cNvPr id="9" name="Título 1"/>
          <p:cNvSpPr txBox="1">
            <a:spLocks/>
          </p:cNvSpPr>
          <p:nvPr/>
        </p:nvSpPr>
        <p:spPr>
          <a:xfrm>
            <a:off x="3898233" y="2053392"/>
            <a:ext cx="4479754"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b="1" dirty="0" smtClean="0">
                <a:latin typeface="Arial" pitchFamily="34" charset="0"/>
                <a:cs typeface="Arial" pitchFamily="34" charset="0"/>
              </a:rPr>
              <a:t>GLOBALIZACIÓN</a:t>
            </a:r>
            <a:endParaRPr lang="es-ES" sz="4000" b="1" dirty="0">
              <a:latin typeface="Arial" pitchFamily="34" charset="0"/>
              <a:cs typeface="Arial" pitchFamily="34" charset="0"/>
            </a:endParaRPr>
          </a:p>
        </p:txBody>
      </p:sp>
    </p:spTree>
    <p:extLst>
      <p:ext uri="{BB962C8B-B14F-4D97-AF65-F5344CB8AC3E}">
        <p14:creationId xmlns:p14="http://schemas.microsoft.com/office/powerpoint/2010/main" val="2271460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ítulo 1"/>
          <p:cNvSpPr txBox="1">
            <a:spLocks/>
          </p:cNvSpPr>
          <p:nvPr/>
        </p:nvSpPr>
        <p:spPr>
          <a:xfrm>
            <a:off x="8395407" y="1011347"/>
            <a:ext cx="3605463" cy="5953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500" dirty="0" smtClean="0"/>
              <a:t>Contexto Histórico</a:t>
            </a:r>
            <a:endParaRPr lang="es-ES" sz="2500" dirty="0"/>
          </a:p>
        </p:txBody>
      </p:sp>
      <p:sp>
        <p:nvSpPr>
          <p:cNvPr id="7" name="Título 1"/>
          <p:cNvSpPr txBox="1">
            <a:spLocks noGrp="1"/>
          </p:cNvSpPr>
          <p:nvPr>
            <p:ph type="subTitle" idx="1"/>
          </p:nvPr>
        </p:nvSpPr>
        <p:spPr>
          <a:xfrm>
            <a:off x="1227221" y="1797268"/>
            <a:ext cx="10010274" cy="4225159"/>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10000"/>
              </a:lnSpc>
            </a:pPr>
            <a:r>
              <a:rPr lang="es-CO" sz="5100" b="1" dirty="0">
                <a:latin typeface="Arial" pitchFamily="34" charset="0"/>
                <a:ea typeface="+mn-ea"/>
                <a:cs typeface="Arial" pitchFamily="34" charset="0"/>
              </a:rPr>
              <a:t>Mercado financiero</a:t>
            </a:r>
          </a:p>
          <a:p>
            <a:pPr algn="just"/>
            <a:endParaRPr lang="es-CO" sz="3200" b="1" dirty="0">
              <a:latin typeface="Arial" pitchFamily="34" charset="0"/>
              <a:ea typeface="+mn-ea"/>
              <a:cs typeface="Arial" pitchFamily="34" charset="0"/>
            </a:endParaRPr>
          </a:p>
          <a:p>
            <a:pPr algn="just"/>
            <a:r>
              <a:rPr lang="es-CO" sz="4200" dirty="0">
                <a:latin typeface="Arial" pitchFamily="34" charset="0"/>
                <a:ea typeface="+mn-ea"/>
                <a:cs typeface="Arial" pitchFamily="34" charset="0"/>
              </a:rPr>
              <a:t>Contabilidad</a:t>
            </a:r>
          </a:p>
          <a:p>
            <a:pPr algn="just"/>
            <a:endParaRPr lang="es-CO" sz="4200" dirty="0">
              <a:latin typeface="Arial" pitchFamily="34" charset="0"/>
              <a:ea typeface="+mn-ea"/>
              <a:cs typeface="Arial" pitchFamily="34" charset="0"/>
            </a:endParaRPr>
          </a:p>
          <a:p>
            <a:pPr algn="just">
              <a:lnSpc>
                <a:spcPct val="110000"/>
              </a:lnSpc>
            </a:pPr>
            <a:r>
              <a:rPr lang="es-CO" sz="4200" dirty="0">
                <a:latin typeface="Arial" pitchFamily="34" charset="0"/>
                <a:ea typeface="+mn-ea"/>
                <a:cs typeface="Arial" pitchFamily="34" charset="0"/>
              </a:rPr>
              <a:t>-</a:t>
            </a:r>
            <a:r>
              <a:rPr lang="es-CO" sz="4600" dirty="0">
                <a:latin typeface="Arial" pitchFamily="34" charset="0"/>
                <a:ea typeface="+mn-ea"/>
                <a:cs typeface="Arial" pitchFamily="34" charset="0"/>
              </a:rPr>
              <a:t>En un mercado centrado en la producción la contabilidad refleja que los ingresos menos los gastos son iguales al beneficio (I-G = U).</a:t>
            </a:r>
          </a:p>
          <a:p>
            <a:pPr algn="just">
              <a:lnSpc>
                <a:spcPct val="110000"/>
              </a:lnSpc>
            </a:pPr>
            <a:endParaRPr lang="es-CO" sz="4600" dirty="0">
              <a:latin typeface="Arial" pitchFamily="34" charset="0"/>
              <a:ea typeface="+mn-ea"/>
              <a:cs typeface="Arial" pitchFamily="34" charset="0"/>
            </a:endParaRPr>
          </a:p>
          <a:p>
            <a:pPr algn="just">
              <a:lnSpc>
                <a:spcPct val="110000"/>
              </a:lnSpc>
            </a:pPr>
            <a:r>
              <a:rPr lang="es-CO" sz="4600" dirty="0">
                <a:latin typeface="Arial" pitchFamily="34" charset="0"/>
                <a:ea typeface="+mn-ea"/>
                <a:cs typeface="Arial" pitchFamily="34" charset="0"/>
              </a:rPr>
              <a:t>-En el mercado financiero lo que hace es transar recursos que pueden que ya hayan sido generados o que simplemente se tenga la obligación de generarlos, por lo que la contabilidad debe reflejar esta “producción” de bienes inmateriales.</a:t>
            </a:r>
          </a:p>
          <a:p>
            <a:pPr algn="just"/>
            <a:endParaRPr lang="es-CO" sz="4100" dirty="0">
              <a:latin typeface="Arial" pitchFamily="34" charset="0"/>
              <a:ea typeface="+mn-ea"/>
              <a:cs typeface="Arial" pitchFamily="34" charset="0"/>
            </a:endParaRPr>
          </a:p>
        </p:txBody>
      </p:sp>
    </p:spTree>
    <p:extLst>
      <p:ext uri="{BB962C8B-B14F-4D97-AF65-F5344CB8AC3E}">
        <p14:creationId xmlns:p14="http://schemas.microsoft.com/office/powerpoint/2010/main" val="3384117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1155"/>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2334126" y="1122363"/>
            <a:ext cx="7724274" cy="754563"/>
          </a:xfrm>
        </p:spPr>
        <p:txBody>
          <a:bodyPr>
            <a:normAutofit/>
          </a:bodyPr>
          <a:lstStyle/>
          <a:p>
            <a:r>
              <a:rPr lang="es-CO" sz="4000" b="1" dirty="0">
                <a:latin typeface="Arial" pitchFamily="34" charset="0"/>
                <a:cs typeface="Arial" pitchFamily="34" charset="0"/>
              </a:rPr>
              <a:t>HIPÓTESIS</a:t>
            </a:r>
          </a:p>
        </p:txBody>
      </p:sp>
      <p:sp>
        <p:nvSpPr>
          <p:cNvPr id="3" name="Subtítulo 2"/>
          <p:cNvSpPr>
            <a:spLocks noGrp="1"/>
          </p:cNvSpPr>
          <p:nvPr>
            <p:ph type="subTitle" idx="1"/>
          </p:nvPr>
        </p:nvSpPr>
        <p:spPr>
          <a:xfrm>
            <a:off x="770021" y="2165684"/>
            <a:ext cx="10852484" cy="4114800"/>
          </a:xfrm>
        </p:spPr>
        <p:txBody>
          <a:bodyPr>
            <a:noAutofit/>
          </a:bodyPr>
          <a:lstStyle/>
          <a:p>
            <a:pPr algn="just"/>
            <a:r>
              <a:rPr lang="es-CO" sz="3600" dirty="0">
                <a:latin typeface="Arial" panose="020B0604020202020204" pitchFamily="34" charset="0"/>
                <a:cs typeface="Arial" panose="020B0604020202020204" pitchFamily="34" charset="0"/>
              </a:rPr>
              <a:t>Los elementos geopolíticos e ideológicos se configuran como estrategia económica y política en  la convergencia a las NIIF en Colombia, como lo son entre otros la prevalencia del mercado financiero en el escenario económico de los países desarrollados en especial el de Estados Unidos, haciendo que la contabilidad adopte prácticas en función de </a:t>
            </a:r>
            <a:r>
              <a:rPr lang="es-CO" sz="3600" dirty="0" smtClean="0">
                <a:latin typeface="Arial" panose="020B0604020202020204" pitchFamily="34" charset="0"/>
                <a:cs typeface="Arial" panose="020B0604020202020204" pitchFamily="34" charset="0"/>
              </a:rPr>
              <a:t>intereses particulares.</a:t>
            </a: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188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818"/>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4595527" y="1160004"/>
            <a:ext cx="3551320" cy="674018"/>
          </a:xfrm>
        </p:spPr>
        <p:txBody>
          <a:bodyPr>
            <a:noAutofit/>
          </a:bodyPr>
          <a:lstStyle/>
          <a:p>
            <a:r>
              <a:rPr lang="es-ES" sz="4400" b="1" dirty="0">
                <a:latin typeface="Arial" pitchFamily="34" charset="0"/>
                <a:cs typeface="Arial" pitchFamily="34" charset="0"/>
              </a:rPr>
              <a:t>IASB</a:t>
            </a:r>
          </a:p>
        </p:txBody>
      </p:sp>
      <p:sp>
        <p:nvSpPr>
          <p:cNvPr id="3" name="Título 1"/>
          <p:cNvSpPr txBox="1">
            <a:spLocks/>
          </p:cNvSpPr>
          <p:nvPr/>
        </p:nvSpPr>
        <p:spPr>
          <a:xfrm>
            <a:off x="3186828" y="1924469"/>
            <a:ext cx="6764217"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3200" b="1" dirty="0">
                <a:latin typeface="Arial" pitchFamily="34" charset="0"/>
                <a:cs typeface="Arial" pitchFamily="34" charset="0"/>
              </a:rPr>
              <a:t>Conformación del IASB</a:t>
            </a:r>
          </a:p>
        </p:txBody>
      </p:sp>
      <p:sp>
        <p:nvSpPr>
          <p:cNvPr id="5" name="Título 1"/>
          <p:cNvSpPr txBox="1">
            <a:spLocks/>
          </p:cNvSpPr>
          <p:nvPr/>
        </p:nvSpPr>
        <p:spPr>
          <a:xfrm>
            <a:off x="795013" y="2621256"/>
            <a:ext cx="9641308" cy="28843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O" sz="3100" dirty="0"/>
          </a:p>
        </p:txBody>
      </p:sp>
      <p:sp>
        <p:nvSpPr>
          <p:cNvPr id="6" name="Título 1"/>
          <p:cNvSpPr txBox="1">
            <a:spLocks/>
          </p:cNvSpPr>
          <p:nvPr/>
        </p:nvSpPr>
        <p:spPr>
          <a:xfrm>
            <a:off x="939393" y="2621256"/>
            <a:ext cx="9011653" cy="28843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O" sz="2500" dirty="0"/>
          </a:p>
        </p:txBody>
      </p:sp>
      <p:sp>
        <p:nvSpPr>
          <p:cNvPr id="7" name="Título 1"/>
          <p:cNvSpPr txBox="1">
            <a:spLocks/>
          </p:cNvSpPr>
          <p:nvPr/>
        </p:nvSpPr>
        <p:spPr>
          <a:xfrm>
            <a:off x="1657350" y="2807962"/>
            <a:ext cx="8934450" cy="2510905"/>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60000"/>
              </a:lnSpc>
            </a:pPr>
            <a:r>
              <a:rPr lang="es-ES" sz="3100" b="1" dirty="0">
                <a:latin typeface="Arial" pitchFamily="34" charset="0"/>
                <a:cs typeface="Arial" pitchFamily="34" charset="0"/>
              </a:rPr>
              <a:t>Participantes</a:t>
            </a:r>
          </a:p>
          <a:p>
            <a:pPr algn="l"/>
            <a:endParaRPr lang="es-ES" sz="3000" dirty="0"/>
          </a:p>
          <a:p>
            <a:pPr algn="just"/>
            <a:r>
              <a:rPr lang="es-ES" sz="3000" dirty="0" smtClean="0"/>
              <a:t>-</a:t>
            </a:r>
            <a:r>
              <a:rPr lang="es-ES" sz="3000" dirty="0">
                <a:latin typeface="Arial" pitchFamily="34" charset="0"/>
                <a:ea typeface="+mn-ea"/>
                <a:cs typeface="Arial" pitchFamily="34" charset="0"/>
              </a:rPr>
              <a:t>La Unión Europea interviene mediante el </a:t>
            </a:r>
            <a:r>
              <a:rPr lang="es-ES" sz="3000" dirty="0" smtClean="0">
                <a:latin typeface="Arial" pitchFamily="34" charset="0"/>
                <a:ea typeface="+mn-ea"/>
                <a:cs typeface="Arial" pitchFamily="34" charset="0"/>
              </a:rPr>
              <a:t>IASC </a:t>
            </a:r>
            <a:r>
              <a:rPr lang="es-ES" sz="3000" dirty="0">
                <a:latin typeface="Arial" pitchFamily="34" charset="0"/>
                <a:ea typeface="+mn-ea"/>
                <a:cs typeface="Arial" pitchFamily="34" charset="0"/>
              </a:rPr>
              <a:t>y el IOSCO</a:t>
            </a:r>
          </a:p>
          <a:p>
            <a:pPr algn="just"/>
            <a:endParaRPr lang="es-ES" sz="3000" dirty="0">
              <a:latin typeface="Arial" pitchFamily="34" charset="0"/>
              <a:ea typeface="+mn-ea"/>
              <a:cs typeface="Arial" pitchFamily="34" charset="0"/>
            </a:endParaRPr>
          </a:p>
          <a:p>
            <a:pPr algn="just"/>
            <a:r>
              <a:rPr lang="es-ES" sz="3000" dirty="0">
                <a:latin typeface="Arial" pitchFamily="34" charset="0"/>
                <a:ea typeface="+mn-ea"/>
                <a:cs typeface="Arial" pitchFamily="34" charset="0"/>
              </a:rPr>
              <a:t>-Estados Unidos interviene mediante el FASB y el SEC</a:t>
            </a:r>
          </a:p>
        </p:txBody>
      </p:sp>
    </p:spTree>
    <p:extLst>
      <p:ext uri="{BB962C8B-B14F-4D97-AF65-F5344CB8AC3E}">
        <p14:creationId xmlns:p14="http://schemas.microsoft.com/office/powerpoint/2010/main" val="3791558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97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ítulo 1"/>
          <p:cNvSpPr txBox="1">
            <a:spLocks/>
          </p:cNvSpPr>
          <p:nvPr/>
        </p:nvSpPr>
        <p:spPr>
          <a:xfrm>
            <a:off x="5073316" y="1336590"/>
            <a:ext cx="2590800" cy="5799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b="1" dirty="0">
                <a:latin typeface="Arial" pitchFamily="34" charset="0"/>
                <a:cs typeface="Arial" pitchFamily="34" charset="0"/>
              </a:rPr>
              <a:t>IASB</a:t>
            </a:r>
          </a:p>
        </p:txBody>
      </p:sp>
      <p:sp>
        <p:nvSpPr>
          <p:cNvPr id="7" name="Título 1"/>
          <p:cNvSpPr txBox="1">
            <a:spLocks/>
          </p:cNvSpPr>
          <p:nvPr/>
        </p:nvSpPr>
        <p:spPr>
          <a:xfrm>
            <a:off x="3015916" y="1916530"/>
            <a:ext cx="6705600"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3200" b="1" dirty="0">
                <a:latin typeface="Arial" pitchFamily="34" charset="0"/>
                <a:cs typeface="Arial" pitchFamily="34" charset="0"/>
              </a:rPr>
              <a:t>Conformación del IASB</a:t>
            </a:r>
          </a:p>
        </p:txBody>
      </p:sp>
      <p:sp>
        <p:nvSpPr>
          <p:cNvPr id="8" name="Título 1"/>
          <p:cNvSpPr txBox="1">
            <a:spLocks/>
          </p:cNvSpPr>
          <p:nvPr/>
        </p:nvSpPr>
        <p:spPr>
          <a:xfrm>
            <a:off x="1200151" y="2583196"/>
            <a:ext cx="10001250" cy="3550904"/>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80000"/>
              </a:lnSpc>
            </a:pPr>
            <a:r>
              <a:rPr lang="es-ES" sz="3600" b="1" dirty="0" smtClean="0">
                <a:latin typeface="Arial" pitchFamily="34" charset="0"/>
                <a:cs typeface="Arial" pitchFamily="34" charset="0"/>
              </a:rPr>
              <a:t>Propósitos</a:t>
            </a:r>
            <a:endParaRPr lang="es-ES" sz="3600" b="1" dirty="0">
              <a:latin typeface="Arial" pitchFamily="34" charset="0"/>
              <a:cs typeface="Arial" pitchFamily="34" charset="0"/>
            </a:endParaRPr>
          </a:p>
          <a:p>
            <a:pPr algn="just"/>
            <a:endParaRPr lang="es-ES" sz="2600" dirty="0"/>
          </a:p>
          <a:p>
            <a:pPr algn="just"/>
            <a:r>
              <a:rPr lang="es-ES" sz="2600" dirty="0"/>
              <a:t>-</a:t>
            </a:r>
            <a:r>
              <a:rPr lang="es-ES" sz="3500" dirty="0">
                <a:latin typeface="Arial" pitchFamily="34" charset="0"/>
                <a:ea typeface="+mn-ea"/>
                <a:cs typeface="Arial" pitchFamily="34" charset="0"/>
              </a:rPr>
              <a:t>Dar </a:t>
            </a:r>
            <a:r>
              <a:rPr lang="es-CO" sz="3500" dirty="0">
                <a:latin typeface="Arial" pitchFamily="34" charset="0"/>
                <a:ea typeface="+mn-ea"/>
                <a:cs typeface="Arial" pitchFamily="34" charset="0"/>
              </a:rPr>
              <a:t>información comparable a los accionistas </a:t>
            </a:r>
          </a:p>
          <a:p>
            <a:pPr algn="just"/>
            <a:endParaRPr lang="es-CO" sz="3500" dirty="0">
              <a:latin typeface="Arial" pitchFamily="34" charset="0"/>
              <a:ea typeface="+mn-ea"/>
              <a:cs typeface="Arial" pitchFamily="34" charset="0"/>
            </a:endParaRPr>
          </a:p>
          <a:p>
            <a:pPr algn="just"/>
            <a:r>
              <a:rPr lang="es-CO" sz="3500" dirty="0">
                <a:latin typeface="Arial" pitchFamily="34" charset="0"/>
                <a:ea typeface="+mn-ea"/>
                <a:cs typeface="Arial" pitchFamily="34" charset="0"/>
              </a:rPr>
              <a:t>-Atraer multinacionales a los mercados financieros norteamericanos</a:t>
            </a:r>
          </a:p>
          <a:p>
            <a:pPr algn="just"/>
            <a:endParaRPr lang="es-ES" sz="3500" dirty="0">
              <a:latin typeface="Arial" pitchFamily="34" charset="0"/>
              <a:ea typeface="+mn-ea"/>
              <a:cs typeface="Arial" pitchFamily="34" charset="0"/>
            </a:endParaRPr>
          </a:p>
          <a:p>
            <a:pPr algn="just"/>
            <a:r>
              <a:rPr lang="es-ES" sz="3500" dirty="0">
                <a:latin typeface="Arial" pitchFamily="34" charset="0"/>
                <a:ea typeface="+mn-ea"/>
                <a:cs typeface="Arial" pitchFamily="34" charset="0"/>
              </a:rPr>
              <a:t>-Disminuir los costos económicos y de tiempo a las empresas multinacionales</a:t>
            </a:r>
          </a:p>
          <a:p>
            <a:pPr algn="just"/>
            <a:endParaRPr lang="es-ES" sz="3500" dirty="0">
              <a:latin typeface="Arial" pitchFamily="34" charset="0"/>
              <a:ea typeface="+mn-ea"/>
              <a:cs typeface="Arial" pitchFamily="34" charset="0"/>
            </a:endParaRPr>
          </a:p>
          <a:p>
            <a:pPr algn="just"/>
            <a:r>
              <a:rPr lang="es-ES" sz="3500" dirty="0">
                <a:latin typeface="Arial" pitchFamily="34" charset="0"/>
                <a:ea typeface="+mn-ea"/>
                <a:cs typeface="Arial" pitchFamily="34" charset="0"/>
              </a:rPr>
              <a:t>-Reducir costos de las firmas de auditoria</a:t>
            </a:r>
          </a:p>
        </p:txBody>
      </p:sp>
    </p:spTree>
    <p:extLst>
      <p:ext uri="{BB962C8B-B14F-4D97-AF65-F5344CB8AC3E}">
        <p14:creationId xmlns:p14="http://schemas.microsoft.com/office/powerpoint/2010/main" val="4173907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ítulo 1"/>
          <p:cNvSpPr txBox="1">
            <a:spLocks/>
          </p:cNvSpPr>
          <p:nvPr/>
        </p:nvSpPr>
        <p:spPr>
          <a:xfrm>
            <a:off x="795013" y="2621256"/>
            <a:ext cx="9641308" cy="28843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O" sz="3100" dirty="0"/>
          </a:p>
        </p:txBody>
      </p:sp>
      <p:sp>
        <p:nvSpPr>
          <p:cNvPr id="6" name="Título 1"/>
          <p:cNvSpPr txBox="1">
            <a:spLocks/>
          </p:cNvSpPr>
          <p:nvPr/>
        </p:nvSpPr>
        <p:spPr>
          <a:xfrm>
            <a:off x="939393" y="2621256"/>
            <a:ext cx="9011653" cy="28843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O" sz="2500" dirty="0"/>
          </a:p>
        </p:txBody>
      </p:sp>
      <p:sp>
        <p:nvSpPr>
          <p:cNvPr id="8" name="Título 1"/>
          <p:cNvSpPr txBox="1">
            <a:spLocks/>
          </p:cNvSpPr>
          <p:nvPr/>
        </p:nvSpPr>
        <p:spPr>
          <a:xfrm>
            <a:off x="1085850" y="2522870"/>
            <a:ext cx="10001250" cy="359719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60000"/>
              </a:lnSpc>
            </a:pPr>
            <a:r>
              <a:rPr lang="es-ES" sz="3100" b="1" dirty="0">
                <a:latin typeface="Arial" pitchFamily="34" charset="0"/>
                <a:cs typeface="Arial" pitchFamily="34" charset="0"/>
              </a:rPr>
              <a:t>Consecuencias</a:t>
            </a:r>
          </a:p>
          <a:p>
            <a:pPr algn="just"/>
            <a:endParaRPr lang="es-ES" sz="3000" dirty="0"/>
          </a:p>
          <a:p>
            <a:pPr algn="just"/>
            <a:r>
              <a:rPr lang="es-ES" sz="3000" dirty="0" smtClean="0"/>
              <a:t>-Escasa participación de los países latinoamericanos </a:t>
            </a:r>
          </a:p>
          <a:p>
            <a:pPr algn="just"/>
            <a:endParaRPr lang="es-CO" sz="3200" dirty="0" smtClean="0"/>
          </a:p>
          <a:p>
            <a:pPr algn="just"/>
            <a:r>
              <a:rPr lang="es-CO" sz="3200" dirty="0" smtClean="0"/>
              <a:t>-</a:t>
            </a:r>
            <a:r>
              <a:rPr lang="es-ES" sz="3200" dirty="0" smtClean="0"/>
              <a:t>Converger a normas inconsistentes a la realidad económica</a:t>
            </a:r>
          </a:p>
          <a:p>
            <a:pPr algn="just"/>
            <a:endParaRPr lang="es-ES" sz="3000" dirty="0" smtClean="0"/>
          </a:p>
          <a:p>
            <a:pPr algn="just"/>
            <a:r>
              <a:rPr lang="es-ES" sz="3000" dirty="0" smtClean="0"/>
              <a:t>-Relegar al sector privado temas que trascienden a la esfera social </a:t>
            </a:r>
          </a:p>
        </p:txBody>
      </p:sp>
      <p:sp>
        <p:nvSpPr>
          <p:cNvPr id="11" name="Título 1"/>
          <p:cNvSpPr txBox="1">
            <a:spLocks/>
          </p:cNvSpPr>
          <p:nvPr/>
        </p:nvSpPr>
        <p:spPr>
          <a:xfrm>
            <a:off x="5185609" y="1173707"/>
            <a:ext cx="2590800" cy="6740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b="1" dirty="0">
                <a:latin typeface="Arial" pitchFamily="34" charset="0"/>
                <a:cs typeface="Arial" pitchFamily="34" charset="0"/>
              </a:rPr>
              <a:t>IASB</a:t>
            </a:r>
          </a:p>
        </p:txBody>
      </p:sp>
      <p:sp>
        <p:nvSpPr>
          <p:cNvPr id="12" name="Título 1"/>
          <p:cNvSpPr txBox="1">
            <a:spLocks/>
          </p:cNvSpPr>
          <p:nvPr/>
        </p:nvSpPr>
        <p:spPr>
          <a:xfrm>
            <a:off x="3449052" y="1764130"/>
            <a:ext cx="6063915"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3200" b="1" dirty="0">
                <a:latin typeface="Arial" pitchFamily="34" charset="0"/>
                <a:cs typeface="Arial" pitchFamily="34" charset="0"/>
              </a:rPr>
              <a:t>Conformación del IASB</a:t>
            </a:r>
          </a:p>
        </p:txBody>
      </p:sp>
    </p:spTree>
    <p:extLst>
      <p:ext uri="{BB962C8B-B14F-4D97-AF65-F5344CB8AC3E}">
        <p14:creationId xmlns:p14="http://schemas.microsoft.com/office/powerpoint/2010/main" val="259286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ítulo 1"/>
          <p:cNvSpPr txBox="1">
            <a:spLocks/>
          </p:cNvSpPr>
          <p:nvPr/>
        </p:nvSpPr>
        <p:spPr>
          <a:xfrm>
            <a:off x="3328737" y="1595688"/>
            <a:ext cx="6063915" cy="6063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ES" sz="3200" b="1" dirty="0">
              <a:latin typeface="Arial" pitchFamily="34" charset="0"/>
              <a:cs typeface="Arial" pitchFamily="34" charset="0"/>
            </a:endParaRPr>
          </a:p>
        </p:txBody>
      </p:sp>
      <p:sp>
        <p:nvSpPr>
          <p:cNvPr id="5" name="Rectángulo 4"/>
          <p:cNvSpPr/>
          <p:nvPr/>
        </p:nvSpPr>
        <p:spPr>
          <a:xfrm>
            <a:off x="792502" y="2202028"/>
            <a:ext cx="11136383" cy="590931"/>
          </a:xfrm>
          <a:prstGeom prst="rect">
            <a:avLst/>
          </a:prstGeom>
        </p:spPr>
        <p:txBody>
          <a:bodyPr wrap="none">
            <a:spAutoFit/>
          </a:bodyPr>
          <a:lstStyle/>
          <a:p>
            <a:pPr algn="ctr">
              <a:lnSpc>
                <a:spcPct val="90000"/>
              </a:lnSpc>
              <a:spcBef>
                <a:spcPct val="0"/>
              </a:spcBef>
              <a:spcAft>
                <a:spcPts val="1000"/>
              </a:spcAft>
            </a:pPr>
            <a:r>
              <a:rPr lang="es-CO" sz="3600" b="1" dirty="0">
                <a:latin typeface="Arial" pitchFamily="34" charset="0"/>
                <a:ea typeface="+mj-ea"/>
                <a:cs typeface="Arial" pitchFamily="34" charset="0"/>
              </a:rPr>
              <a:t>Las NIIF una tabla de salvación ¿Mito o Realidad?</a:t>
            </a:r>
          </a:p>
        </p:txBody>
      </p:sp>
      <p:sp>
        <p:nvSpPr>
          <p:cNvPr id="7" name="Rectángulo 6"/>
          <p:cNvSpPr/>
          <p:nvPr/>
        </p:nvSpPr>
        <p:spPr>
          <a:xfrm>
            <a:off x="792502" y="3066221"/>
            <a:ext cx="10613435" cy="3046988"/>
          </a:xfrm>
          <a:prstGeom prst="rect">
            <a:avLst/>
          </a:prstGeom>
        </p:spPr>
        <p:txBody>
          <a:bodyPr wrap="square">
            <a:spAutoFit/>
          </a:bodyPr>
          <a:lstStyle/>
          <a:p>
            <a:pPr marL="457200" indent="-457200" algn="just">
              <a:buFont typeface="Arial" panose="020B0604020202020204" pitchFamily="34" charset="0"/>
              <a:buChar char="•"/>
            </a:pPr>
            <a:r>
              <a:rPr lang="es-CO" sz="3200" dirty="0"/>
              <a:t>“las NIIF son presentadas como el resultado de procesos avanzados de investigación científica” </a:t>
            </a:r>
            <a:endParaRPr lang="es-CO" sz="3000" dirty="0"/>
          </a:p>
          <a:p>
            <a:pPr algn="just"/>
            <a:endParaRPr lang="es-CO" sz="3200" dirty="0" smtClean="0"/>
          </a:p>
          <a:p>
            <a:pPr marL="457200" indent="-457200" algn="just">
              <a:buFont typeface="Arial" panose="020B0604020202020204" pitchFamily="34" charset="0"/>
              <a:buChar char="•"/>
            </a:pPr>
            <a:r>
              <a:rPr lang="es-CO" sz="3200" dirty="0" smtClean="0"/>
              <a:t>“</a:t>
            </a:r>
            <a:r>
              <a:rPr lang="es-CO" sz="3200" dirty="0"/>
              <a:t>Si no las aplicamos quedaremos excluidos del contexto internacional” y “Colombia no puede hacer otra cosa sino adoptar</a:t>
            </a:r>
            <a:r>
              <a:rPr lang="es-CO" sz="3200" dirty="0" smtClean="0"/>
              <a:t>”</a:t>
            </a:r>
            <a:endParaRPr lang="es-CO" sz="3200" dirty="0"/>
          </a:p>
        </p:txBody>
      </p:sp>
    </p:spTree>
    <p:extLst>
      <p:ext uri="{BB962C8B-B14F-4D97-AF65-F5344CB8AC3E}">
        <p14:creationId xmlns:p14="http://schemas.microsoft.com/office/powerpoint/2010/main" val="3390160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2221832" y="893595"/>
            <a:ext cx="9144000" cy="1560847"/>
          </a:xfrm>
        </p:spPr>
        <p:txBody>
          <a:bodyPr>
            <a:normAutofit/>
          </a:bodyPr>
          <a:lstStyle/>
          <a:p>
            <a:r>
              <a:rPr lang="es-CO" sz="3600" b="1" dirty="0">
                <a:latin typeface="Arial" pitchFamily="34" charset="0"/>
                <a:cs typeface="Arial" pitchFamily="34" charset="0"/>
              </a:rPr>
              <a:t>Información comparable ¿Para quién?</a:t>
            </a:r>
            <a:br>
              <a:rPr lang="es-CO" sz="3600" b="1" dirty="0">
                <a:latin typeface="Arial" pitchFamily="34" charset="0"/>
                <a:cs typeface="Arial" pitchFamily="34" charset="0"/>
              </a:rPr>
            </a:br>
            <a:endParaRPr lang="es-CO" sz="3600" b="1" dirty="0">
              <a:latin typeface="Arial" pitchFamily="34" charset="0"/>
              <a:cs typeface="Arial" pitchFamily="34" charset="0"/>
            </a:endParaRPr>
          </a:p>
        </p:txBody>
      </p:sp>
      <p:sp>
        <p:nvSpPr>
          <p:cNvPr id="3" name="Subtítulo 2"/>
          <p:cNvSpPr>
            <a:spLocks noGrp="1"/>
          </p:cNvSpPr>
          <p:nvPr>
            <p:ph type="subTitle" idx="1"/>
          </p:nvPr>
        </p:nvSpPr>
        <p:spPr>
          <a:xfrm>
            <a:off x="818148" y="2454442"/>
            <a:ext cx="10547684" cy="3657599"/>
          </a:xfrm>
        </p:spPr>
        <p:txBody>
          <a:bodyPr>
            <a:normAutofit/>
          </a:bodyPr>
          <a:lstStyle/>
          <a:p>
            <a:pPr algn="just"/>
            <a:r>
              <a:rPr lang="es-CO" sz="3200" dirty="0"/>
              <a:t>“un modelo de regulación privado-profesional, influido sobre todo por la ideología e intereses propios de los países, empresas y otras entidades de servicios [auditoria, entidades de inversión, analistas financieros</a:t>
            </a:r>
            <a:r>
              <a:rPr lang="en-US" sz="3200" dirty="0"/>
              <a:t>…</a:t>
            </a:r>
            <a:r>
              <a:rPr lang="es-CO" sz="3200" dirty="0"/>
              <a:t>] de primera fila a escala mundial” </a:t>
            </a:r>
            <a:endParaRPr lang="es-CO" sz="3200" dirty="0" smtClean="0"/>
          </a:p>
          <a:p>
            <a:pPr algn="just"/>
            <a:r>
              <a:rPr lang="es-CO" sz="3200" dirty="0"/>
              <a:t> </a:t>
            </a:r>
            <a:r>
              <a:rPr lang="es-CO" sz="3200" dirty="0" smtClean="0"/>
              <a:t>     </a:t>
            </a:r>
          </a:p>
          <a:p>
            <a:pPr algn="just"/>
            <a:r>
              <a:rPr lang="es-CO" sz="3200" dirty="0"/>
              <a:t> </a:t>
            </a:r>
            <a:r>
              <a:rPr lang="es-CO" sz="3200" dirty="0" smtClean="0"/>
              <a:t>                                                                         (</a:t>
            </a:r>
            <a:r>
              <a:rPr lang="es-CO" sz="3200" dirty="0"/>
              <a:t>Cea, 2013, pág. 54)</a:t>
            </a:r>
          </a:p>
        </p:txBody>
      </p:sp>
    </p:spTree>
    <p:extLst>
      <p:ext uri="{BB962C8B-B14F-4D97-AF65-F5344CB8AC3E}">
        <p14:creationId xmlns:p14="http://schemas.microsoft.com/office/powerpoint/2010/main" val="1929373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1524000" y="1419726"/>
            <a:ext cx="3601453" cy="914400"/>
          </a:xfrm>
        </p:spPr>
        <p:txBody>
          <a:bodyPr>
            <a:normAutofit/>
          </a:bodyPr>
          <a:lstStyle/>
          <a:p>
            <a:pPr algn="l"/>
            <a:r>
              <a:rPr lang="es-CO" sz="4400" b="1" dirty="0">
                <a:latin typeface="Arial" pitchFamily="34" charset="0"/>
                <a:cs typeface="Arial" pitchFamily="34" charset="0"/>
              </a:rPr>
              <a:t>Contenido</a:t>
            </a:r>
          </a:p>
        </p:txBody>
      </p:sp>
      <p:sp>
        <p:nvSpPr>
          <p:cNvPr id="3" name="Subtítulo 2"/>
          <p:cNvSpPr>
            <a:spLocks noGrp="1"/>
          </p:cNvSpPr>
          <p:nvPr>
            <p:ph type="subTitle" idx="1"/>
          </p:nvPr>
        </p:nvSpPr>
        <p:spPr>
          <a:xfrm>
            <a:off x="1524000" y="2598821"/>
            <a:ext cx="9144000" cy="3609474"/>
          </a:xfrm>
        </p:spPr>
        <p:txBody>
          <a:bodyPr>
            <a:normAutofit lnSpcReduction="10000"/>
          </a:bodyPr>
          <a:lstStyle/>
          <a:p>
            <a:pPr marL="360000" indent="-457200" algn="l">
              <a:buFont typeface="+mj-lt"/>
              <a:buAutoNum type="arabicPeriod"/>
            </a:pPr>
            <a:r>
              <a:rPr lang="es-CO" dirty="0" smtClean="0"/>
              <a:t>Objetivos:   General y Específicos</a:t>
            </a:r>
          </a:p>
          <a:p>
            <a:pPr marL="360000" indent="-457200" algn="l">
              <a:buFont typeface="+mj-lt"/>
              <a:buAutoNum type="arabicPeriod"/>
            </a:pPr>
            <a:r>
              <a:rPr lang="es-CO" dirty="0" smtClean="0"/>
              <a:t>Justificación</a:t>
            </a:r>
          </a:p>
          <a:p>
            <a:pPr marL="360000" indent="-457200" algn="l">
              <a:buFont typeface="+mj-lt"/>
              <a:buAutoNum type="arabicPeriod"/>
            </a:pPr>
            <a:r>
              <a:rPr lang="es-CO" dirty="0" smtClean="0"/>
              <a:t>Metodología</a:t>
            </a:r>
          </a:p>
          <a:p>
            <a:pPr marL="360000" indent="-457200" algn="l">
              <a:buFont typeface="+mj-lt"/>
              <a:buAutoNum type="arabicPeriod"/>
            </a:pPr>
            <a:r>
              <a:rPr lang="es-CO" dirty="0" smtClean="0"/>
              <a:t>Conceptos básicos</a:t>
            </a:r>
          </a:p>
          <a:p>
            <a:pPr marL="360000" indent="-457200" algn="l">
              <a:buFont typeface="+mj-lt"/>
              <a:buAutoNum type="arabicPeriod"/>
            </a:pPr>
            <a:r>
              <a:rPr lang="es-CO" dirty="0" smtClean="0"/>
              <a:t>Marco Teórico</a:t>
            </a:r>
          </a:p>
          <a:p>
            <a:pPr marL="360000" indent="-457200" algn="l">
              <a:buFont typeface="+mj-lt"/>
              <a:buAutoNum type="arabicPeriod"/>
            </a:pPr>
            <a:r>
              <a:rPr lang="es-CO" dirty="0" smtClean="0"/>
              <a:t>Hipótesis</a:t>
            </a:r>
          </a:p>
          <a:p>
            <a:pPr marL="360000" indent="-457200" algn="l">
              <a:buFont typeface="+mj-lt"/>
              <a:buAutoNum type="arabicPeriod"/>
            </a:pPr>
            <a:r>
              <a:rPr lang="es-CO" dirty="0" smtClean="0"/>
              <a:t>Análisis de Resultados</a:t>
            </a:r>
            <a:endParaRPr lang="es-CO" dirty="0"/>
          </a:p>
          <a:p>
            <a:pPr marL="360000" indent="-457200" algn="l">
              <a:buFont typeface="+mj-lt"/>
              <a:buAutoNum type="arabicPeriod"/>
            </a:pPr>
            <a:r>
              <a:rPr lang="es-CO" dirty="0" smtClean="0"/>
              <a:t>Consideraciones finales </a:t>
            </a:r>
          </a:p>
          <a:p>
            <a:pPr marL="360000" indent="-457200" algn="l">
              <a:buFont typeface="+mj-lt"/>
              <a:buAutoNum type="arabicPeriod"/>
            </a:pPr>
            <a:endParaRPr lang="es-CO" dirty="0" smtClean="0"/>
          </a:p>
          <a:p>
            <a:pPr marL="360000" indent="-457200" algn="l">
              <a:buFont typeface="+mj-lt"/>
              <a:buAutoNum type="arabicPeriod"/>
            </a:pPr>
            <a:endParaRPr lang="es-CO" dirty="0" smtClean="0"/>
          </a:p>
          <a:p>
            <a:pPr marL="360000" indent="-457200" algn="l">
              <a:buFont typeface="+mj-lt"/>
              <a:buAutoNum type="arabicPeriod"/>
            </a:pPr>
            <a:endParaRPr lang="es-CO" dirty="0" smtClean="0"/>
          </a:p>
          <a:p>
            <a:pPr marL="360000" indent="-457200" algn="l">
              <a:buFont typeface="+mj-lt"/>
              <a:buAutoNum type="arabicPeriod"/>
            </a:pPr>
            <a:endParaRPr lang="es-CO" dirty="0"/>
          </a:p>
        </p:txBody>
      </p:sp>
    </p:spTree>
    <p:extLst>
      <p:ext uri="{BB962C8B-B14F-4D97-AF65-F5344CB8AC3E}">
        <p14:creationId xmlns:p14="http://schemas.microsoft.com/office/powerpoint/2010/main" val="28791707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2101516" y="1209425"/>
            <a:ext cx="9144000" cy="1392405"/>
          </a:xfrm>
        </p:spPr>
        <p:txBody>
          <a:bodyPr/>
          <a:lstStyle/>
          <a:p>
            <a:r>
              <a:rPr lang="es-CO" sz="3600" b="1" dirty="0">
                <a:latin typeface="Arial" pitchFamily="34" charset="0"/>
                <a:cs typeface="Arial" pitchFamily="34" charset="0"/>
              </a:rPr>
              <a:t>Un modelo contable infalible y de alta calidad</a:t>
            </a:r>
          </a:p>
        </p:txBody>
      </p:sp>
      <p:sp>
        <p:nvSpPr>
          <p:cNvPr id="3" name="Subtítulo 2"/>
          <p:cNvSpPr>
            <a:spLocks noGrp="1"/>
          </p:cNvSpPr>
          <p:nvPr>
            <p:ph type="subTitle" idx="1"/>
          </p:nvPr>
        </p:nvSpPr>
        <p:spPr>
          <a:xfrm>
            <a:off x="1371599" y="2994027"/>
            <a:ext cx="9625263" cy="2733005"/>
          </a:xfrm>
        </p:spPr>
        <p:txBody>
          <a:bodyPr>
            <a:normAutofit/>
          </a:bodyPr>
          <a:lstStyle/>
          <a:p>
            <a:pPr algn="just"/>
            <a:r>
              <a:rPr lang="es-CO" sz="4000" dirty="0"/>
              <a:t>¿Cómo definir que una norma contable es de alta calidad?</a:t>
            </a:r>
          </a:p>
        </p:txBody>
      </p:sp>
    </p:spTree>
    <p:extLst>
      <p:ext uri="{BB962C8B-B14F-4D97-AF65-F5344CB8AC3E}">
        <p14:creationId xmlns:p14="http://schemas.microsoft.com/office/powerpoint/2010/main" val="220887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1523999" y="1670434"/>
            <a:ext cx="9144000" cy="962526"/>
          </a:xfrm>
        </p:spPr>
        <p:txBody>
          <a:bodyPr>
            <a:normAutofit fontScale="90000"/>
          </a:bodyPr>
          <a:lstStyle/>
          <a:p>
            <a:r>
              <a:rPr lang="es-CO" sz="3600" b="1" dirty="0" smtClean="0">
                <a:latin typeface="Arial" pitchFamily="34" charset="0"/>
                <a:cs typeface="Arial" pitchFamily="34" charset="0"/>
              </a:rPr>
              <a:t>El </a:t>
            </a:r>
            <a:r>
              <a:rPr lang="es-CO" sz="3600" b="1" dirty="0">
                <a:latin typeface="Arial" pitchFamily="34" charset="0"/>
                <a:cs typeface="Arial" pitchFamily="34" charset="0"/>
              </a:rPr>
              <a:t>v</a:t>
            </a:r>
            <a:r>
              <a:rPr lang="es-CO" sz="3600" b="1" dirty="0" smtClean="0">
                <a:latin typeface="Arial" pitchFamily="34" charset="0"/>
                <a:cs typeface="Arial" pitchFamily="34" charset="0"/>
              </a:rPr>
              <a:t>alor </a:t>
            </a:r>
            <a:r>
              <a:rPr lang="es-CO" sz="3600" b="1" dirty="0">
                <a:latin typeface="Arial" pitchFamily="34" charset="0"/>
                <a:cs typeface="Arial" pitchFamily="34" charset="0"/>
              </a:rPr>
              <a:t>r</a:t>
            </a:r>
            <a:r>
              <a:rPr lang="es-CO" sz="3600" b="1" dirty="0" smtClean="0">
                <a:latin typeface="Arial" pitchFamily="34" charset="0"/>
                <a:cs typeface="Arial" pitchFamily="34" charset="0"/>
              </a:rPr>
              <a:t>azonable ¿</a:t>
            </a:r>
            <a:r>
              <a:rPr lang="es-CO" sz="3600" b="1" dirty="0">
                <a:latin typeface="Arial" pitchFamily="34" charset="0"/>
                <a:cs typeface="Arial" pitchFamily="34" charset="0"/>
              </a:rPr>
              <a:t>R</a:t>
            </a:r>
            <a:r>
              <a:rPr lang="es-CO" sz="3600" b="1" dirty="0" smtClean="0">
                <a:latin typeface="Arial" pitchFamily="34" charset="0"/>
                <a:cs typeface="Arial" pitchFamily="34" charset="0"/>
              </a:rPr>
              <a:t>efleja </a:t>
            </a:r>
            <a:r>
              <a:rPr lang="es-CO" sz="3600" b="1" dirty="0">
                <a:latin typeface="Arial" pitchFamily="34" charset="0"/>
                <a:cs typeface="Arial" pitchFamily="34" charset="0"/>
              </a:rPr>
              <a:t>mejor la realidad?</a:t>
            </a:r>
            <a:br>
              <a:rPr lang="es-CO" sz="3600" b="1" dirty="0">
                <a:latin typeface="Arial" pitchFamily="34" charset="0"/>
                <a:cs typeface="Arial" pitchFamily="34" charset="0"/>
              </a:rPr>
            </a:br>
            <a:endParaRPr lang="es-CO" sz="3600" b="1" dirty="0">
              <a:latin typeface="Arial" pitchFamily="34" charset="0"/>
              <a:cs typeface="Arial" pitchFamily="34" charset="0"/>
            </a:endParaRPr>
          </a:p>
        </p:txBody>
      </p:sp>
      <p:sp>
        <p:nvSpPr>
          <p:cNvPr id="3" name="Subtítulo 2"/>
          <p:cNvSpPr>
            <a:spLocks noGrp="1"/>
          </p:cNvSpPr>
          <p:nvPr>
            <p:ph type="subTitle" idx="1"/>
          </p:nvPr>
        </p:nvSpPr>
        <p:spPr>
          <a:xfrm>
            <a:off x="1524000" y="2601310"/>
            <a:ext cx="9144000" cy="3484180"/>
          </a:xfrm>
        </p:spPr>
        <p:txBody>
          <a:bodyPr>
            <a:normAutofit lnSpcReduction="10000"/>
          </a:bodyPr>
          <a:lstStyle/>
          <a:p>
            <a:pPr algn="just"/>
            <a:r>
              <a:rPr lang="es-CO" dirty="0" smtClean="0"/>
              <a:t> </a:t>
            </a:r>
            <a:r>
              <a:rPr lang="es-CO" dirty="0"/>
              <a:t>“</a:t>
            </a:r>
            <a:r>
              <a:rPr lang="es-CO" sz="3200" dirty="0"/>
              <a:t>Los estándares permite a los oferentes de valores la creación de ilusiones de rentabilidad y crecimiento, en especial, por el reconocimiento de métodos subjetivos de valoración orientados a representar el valor de las expectativas antes que el valor de la situación” </a:t>
            </a:r>
          </a:p>
          <a:p>
            <a:pPr algn="just"/>
            <a:endParaRPr lang="es-CO" dirty="0"/>
          </a:p>
          <a:p>
            <a:pPr algn="r"/>
            <a:r>
              <a:rPr lang="es-CO" sz="3200" dirty="0"/>
              <a:t>Rafael Franco (2012)</a:t>
            </a:r>
          </a:p>
        </p:txBody>
      </p:sp>
    </p:spTree>
    <p:extLst>
      <p:ext uri="{BB962C8B-B14F-4D97-AF65-F5344CB8AC3E}">
        <p14:creationId xmlns:p14="http://schemas.microsoft.com/office/powerpoint/2010/main" val="948332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022"/>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3031957" y="1487990"/>
            <a:ext cx="6128084" cy="1038641"/>
          </a:xfrm>
        </p:spPr>
        <p:txBody>
          <a:bodyPr>
            <a:normAutofit fontScale="90000"/>
          </a:bodyPr>
          <a:lstStyle/>
          <a:p>
            <a:r>
              <a:rPr lang="es-CO" sz="4400" b="1" dirty="0" smtClean="0">
                <a:latin typeface="Arial" pitchFamily="34" charset="0"/>
                <a:cs typeface="Arial" pitchFamily="34" charset="0"/>
              </a:rPr>
              <a:t>CONSIDERACIONES FINALES</a:t>
            </a:r>
            <a:endParaRPr lang="es-CO" sz="4400" b="1" dirty="0">
              <a:latin typeface="Arial" pitchFamily="34" charset="0"/>
              <a:cs typeface="Arial" pitchFamily="34" charset="0"/>
            </a:endParaRPr>
          </a:p>
        </p:txBody>
      </p:sp>
      <p:sp>
        <p:nvSpPr>
          <p:cNvPr id="3" name="Subtítulo 2"/>
          <p:cNvSpPr>
            <a:spLocks noGrp="1"/>
          </p:cNvSpPr>
          <p:nvPr>
            <p:ph type="subTitle" idx="1"/>
          </p:nvPr>
        </p:nvSpPr>
        <p:spPr>
          <a:xfrm>
            <a:off x="1524000" y="2680138"/>
            <a:ext cx="9144000" cy="2577662"/>
          </a:xfrm>
        </p:spPr>
        <p:txBody>
          <a:bodyPr>
            <a:noAutofit/>
          </a:bodyPr>
          <a:lstStyle/>
          <a:p>
            <a:pPr algn="just"/>
            <a:r>
              <a:rPr lang="es-CO" sz="3200" dirty="0"/>
              <a:t>la sociedad no está formada sólo por inversionistas, por lo que se hace necesario un modelo contable que en lugar de basarse en intereses económicos y políticos, se fundamente en un desarrollo teórico de la contabilidad a fin de convertirla en una herramienta que brinde confianza tanto al Estado, la comunidad, las empresas y los inversionistas.</a:t>
            </a:r>
          </a:p>
        </p:txBody>
      </p:sp>
    </p:spTree>
    <p:extLst>
      <p:ext uri="{BB962C8B-B14F-4D97-AF65-F5344CB8AC3E}">
        <p14:creationId xmlns:p14="http://schemas.microsoft.com/office/powerpoint/2010/main" val="2818613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22"/>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ubtítulo 2"/>
          <p:cNvSpPr txBox="1">
            <a:spLocks/>
          </p:cNvSpPr>
          <p:nvPr/>
        </p:nvSpPr>
        <p:spPr>
          <a:xfrm>
            <a:off x="1524000" y="3105806"/>
            <a:ext cx="9144000" cy="282202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3200" dirty="0" smtClean="0"/>
              <a:t>“</a:t>
            </a:r>
            <a:r>
              <a:rPr lang="es-CO" sz="3200" dirty="0"/>
              <a:t>ningún interés económico, bajo ninguna circunstancia, puede estar por sobre la reverencia por la vida”.</a:t>
            </a:r>
          </a:p>
          <a:p>
            <a:pPr marL="0" indent="0" algn="r">
              <a:buNone/>
            </a:pPr>
            <a:endParaRPr lang="es-CO" sz="3200" dirty="0" smtClean="0"/>
          </a:p>
          <a:p>
            <a:pPr marL="0" indent="0" algn="r">
              <a:buNone/>
            </a:pPr>
            <a:r>
              <a:rPr lang="es-CO" sz="3200" dirty="0" err="1" smtClean="0"/>
              <a:t>Manfred</a:t>
            </a:r>
            <a:r>
              <a:rPr lang="es-CO" sz="3200" dirty="0" smtClean="0"/>
              <a:t> </a:t>
            </a:r>
            <a:r>
              <a:rPr lang="es-CO" sz="3200" dirty="0"/>
              <a:t>Max-</a:t>
            </a:r>
            <a:r>
              <a:rPr lang="es-CO" sz="3200" dirty="0" err="1"/>
              <a:t>Neef</a:t>
            </a:r>
            <a:r>
              <a:rPr lang="es-CO" sz="3200" dirty="0"/>
              <a:t> </a:t>
            </a:r>
          </a:p>
        </p:txBody>
      </p:sp>
      <p:sp>
        <p:nvSpPr>
          <p:cNvPr id="5" name="Título 1"/>
          <p:cNvSpPr txBox="1">
            <a:spLocks/>
          </p:cNvSpPr>
          <p:nvPr/>
        </p:nvSpPr>
        <p:spPr>
          <a:xfrm>
            <a:off x="3031957" y="1487990"/>
            <a:ext cx="6128084" cy="1192148"/>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sz="4000" b="1" dirty="0">
                <a:latin typeface="Arial" pitchFamily="34" charset="0"/>
                <a:cs typeface="Arial" pitchFamily="34" charset="0"/>
              </a:rPr>
              <a:t>CONSIDERACIONES FINALES</a:t>
            </a:r>
          </a:p>
        </p:txBody>
      </p:sp>
    </p:spTree>
    <p:extLst>
      <p:ext uri="{BB962C8B-B14F-4D97-AF65-F5344CB8AC3E}">
        <p14:creationId xmlns:p14="http://schemas.microsoft.com/office/powerpoint/2010/main" val="4283464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22"/>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ctrTitle"/>
          </p:nvPr>
        </p:nvSpPr>
        <p:spPr>
          <a:xfrm>
            <a:off x="1776249" y="1261242"/>
            <a:ext cx="9144000" cy="719466"/>
          </a:xfrm>
        </p:spPr>
        <p:txBody>
          <a:bodyPr>
            <a:normAutofit/>
          </a:bodyPr>
          <a:lstStyle/>
          <a:p>
            <a:r>
              <a:rPr lang="es-CO" sz="4000" b="1" dirty="0">
                <a:latin typeface="Arial" pitchFamily="34" charset="0"/>
                <a:cs typeface="Arial" pitchFamily="34" charset="0"/>
              </a:rPr>
              <a:t>BIBLIOGRAFÍA</a:t>
            </a:r>
          </a:p>
        </p:txBody>
      </p:sp>
      <p:sp>
        <p:nvSpPr>
          <p:cNvPr id="3" name="2 Subtítulo"/>
          <p:cNvSpPr>
            <a:spLocks noGrp="1"/>
          </p:cNvSpPr>
          <p:nvPr>
            <p:ph type="subTitle" idx="1"/>
          </p:nvPr>
        </p:nvSpPr>
        <p:spPr>
          <a:xfrm>
            <a:off x="945931" y="2175641"/>
            <a:ext cx="10289627" cy="3925614"/>
          </a:xfrm>
        </p:spPr>
        <p:txBody>
          <a:bodyPr/>
          <a:lstStyle/>
          <a:p>
            <a:pPr marL="342900" indent="-342900" algn="just">
              <a:buFont typeface="Arial" pitchFamily="34" charset="0"/>
              <a:buChar char="•"/>
            </a:pPr>
            <a:r>
              <a:rPr lang="es-CO" dirty="0"/>
              <a:t>Baricco, A. (2002). </a:t>
            </a:r>
            <a:r>
              <a:rPr lang="es-CO" i="1" dirty="0" err="1"/>
              <a:t>Next</a:t>
            </a:r>
            <a:r>
              <a:rPr lang="es-CO" i="1" dirty="0"/>
              <a:t>: sobre la globalización y el mundo que viene.</a:t>
            </a:r>
            <a:r>
              <a:rPr lang="es-CO" dirty="0"/>
              <a:t> Anagrama</a:t>
            </a:r>
            <a:r>
              <a:rPr lang="es-CO" dirty="0" smtClean="0"/>
              <a:t>.</a:t>
            </a:r>
          </a:p>
          <a:p>
            <a:pPr marL="342900" indent="-342900" algn="just">
              <a:buFont typeface="Arial" pitchFamily="34" charset="0"/>
              <a:buChar char="•"/>
            </a:pPr>
            <a:r>
              <a:rPr lang="es-CO" dirty="0"/>
              <a:t>FMI. (2000). </a:t>
            </a:r>
            <a:r>
              <a:rPr lang="es-CO" i="1" dirty="0"/>
              <a:t>La globalización: ¿Amenaza u oportunidad?</a:t>
            </a:r>
            <a:r>
              <a:rPr lang="es-CO" dirty="0"/>
              <a:t> </a:t>
            </a:r>
          </a:p>
          <a:p>
            <a:pPr marL="342900" indent="-342900" algn="just">
              <a:buFont typeface="Arial" pitchFamily="34" charset="0"/>
              <a:buChar char="•"/>
            </a:pPr>
            <a:r>
              <a:rPr lang="es-CO" dirty="0"/>
              <a:t>García, J. L. (2013). La utopía contable al desnudo: ni información de alta calidad, ni intrínsecamente comparable, ni suficiente ni adecuada para la toma de decisiones de inversión financiera. </a:t>
            </a:r>
            <a:r>
              <a:rPr lang="es-CO" i="1" dirty="0"/>
              <a:t>Revista Visión Contable N° 11. </a:t>
            </a:r>
            <a:r>
              <a:rPr lang="es-CO" dirty="0"/>
              <a:t>, 50-78.</a:t>
            </a:r>
          </a:p>
          <a:p>
            <a:pPr marL="342900" indent="-342900" algn="just">
              <a:buFont typeface="Arial" pitchFamily="34" charset="0"/>
              <a:buChar char="•"/>
            </a:pPr>
            <a:r>
              <a:rPr lang="es-CO" dirty="0"/>
              <a:t>IASB, I. A. (2012). NIIF 13.</a:t>
            </a:r>
          </a:p>
          <a:p>
            <a:pPr marL="342900" indent="-342900" algn="just">
              <a:buFont typeface="Arial" pitchFamily="34" charset="0"/>
              <a:buChar char="•"/>
            </a:pPr>
            <a:r>
              <a:rPr lang="es-CO" dirty="0"/>
              <a:t>Mujica, J. (2012). Conferencia de Desarrollo Sostenible de las Naciones Unidas (Río+20) . Río de Janeiro.</a:t>
            </a:r>
          </a:p>
          <a:p>
            <a:pPr marL="342900" indent="-342900" algn="just">
              <a:buFont typeface="Arial" pitchFamily="34" charset="0"/>
              <a:buChar char="•"/>
            </a:pPr>
            <a:endParaRPr lang="es-CO" dirty="0"/>
          </a:p>
          <a:p>
            <a:endParaRPr lang="es-CO" dirty="0"/>
          </a:p>
        </p:txBody>
      </p:sp>
    </p:spTree>
    <p:extLst>
      <p:ext uri="{BB962C8B-B14F-4D97-AF65-F5344CB8AC3E}">
        <p14:creationId xmlns:p14="http://schemas.microsoft.com/office/powerpoint/2010/main" val="40624903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ctrTitle"/>
          </p:nvPr>
        </p:nvSpPr>
        <p:spPr>
          <a:xfrm>
            <a:off x="1697420" y="1860330"/>
            <a:ext cx="9144000" cy="3105807"/>
          </a:xfrm>
        </p:spPr>
        <p:txBody>
          <a:bodyPr>
            <a:noAutofit/>
          </a:bodyPr>
          <a:lstStyle/>
          <a:p>
            <a:r>
              <a:rPr lang="es-CO" sz="8800" b="1" dirty="0">
                <a:latin typeface="Aharoni" pitchFamily="2" charset="-79"/>
                <a:cs typeface="Aharoni" pitchFamily="2" charset="-79"/>
              </a:rPr>
              <a:t>¡</a:t>
            </a:r>
            <a:r>
              <a:rPr lang="es-CO" sz="8800" b="1" dirty="0" smtClean="0">
                <a:latin typeface="Aharoni" pitchFamily="2" charset="-79"/>
                <a:cs typeface="Aharoni" pitchFamily="2" charset="-79"/>
              </a:rPr>
              <a:t>MUCHAS GRACIAS!</a:t>
            </a:r>
            <a:endParaRPr lang="es-CO" sz="8800" b="1" dirty="0">
              <a:latin typeface="Aharoni" pitchFamily="2" charset="-79"/>
              <a:cs typeface="Aharoni" pitchFamily="2" charset="-79"/>
            </a:endParaRPr>
          </a:p>
        </p:txBody>
      </p:sp>
    </p:spTree>
    <p:extLst>
      <p:ext uri="{BB962C8B-B14F-4D97-AF65-F5344CB8AC3E}">
        <p14:creationId xmlns:p14="http://schemas.microsoft.com/office/powerpoint/2010/main" val="1913967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1 Título"/>
          <p:cNvSpPr txBox="1">
            <a:spLocks/>
          </p:cNvSpPr>
          <p:nvPr/>
        </p:nvSpPr>
        <p:spPr>
          <a:xfrm>
            <a:off x="3537284" y="1104107"/>
            <a:ext cx="6400800" cy="7858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dirty="0" smtClean="0"/>
              <a:t>                               </a:t>
            </a:r>
            <a:r>
              <a:rPr lang="es-CO" b="1" dirty="0" smtClean="0">
                <a:latin typeface="Arial" pitchFamily="34" charset="0"/>
                <a:cs typeface="Arial" pitchFamily="34" charset="0"/>
              </a:rPr>
              <a:t>OBJETIVO GENERAL</a:t>
            </a:r>
            <a:endParaRPr lang="es-CO" b="1" dirty="0">
              <a:latin typeface="Arial" pitchFamily="34" charset="0"/>
              <a:cs typeface="Arial" pitchFamily="34" charset="0"/>
            </a:endParaRPr>
          </a:p>
        </p:txBody>
      </p:sp>
      <p:sp>
        <p:nvSpPr>
          <p:cNvPr id="6" name="2 Marcador de contenido"/>
          <p:cNvSpPr txBox="1">
            <a:spLocks/>
          </p:cNvSpPr>
          <p:nvPr/>
        </p:nvSpPr>
        <p:spPr>
          <a:xfrm>
            <a:off x="1203158" y="2574758"/>
            <a:ext cx="9769642" cy="386414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O" sz="2000" dirty="0" smtClean="0"/>
          </a:p>
          <a:p>
            <a:pPr marL="0" indent="0" algn="just">
              <a:buNone/>
            </a:pPr>
            <a:r>
              <a:rPr lang="es-CO" sz="3000" dirty="0">
                <a:latin typeface="Arial" pitchFamily="34" charset="0"/>
                <a:cs typeface="Arial" pitchFamily="34" charset="0"/>
              </a:rPr>
              <a:t>Caracterizar los elementos geopolíticos e ideológicos que se configuran como estrategia económica y política en la convergencia a las NIIF, en Colombia.</a:t>
            </a:r>
          </a:p>
          <a:p>
            <a:pPr>
              <a:buFont typeface="Arial" panose="020B0604020202020204" pitchFamily="34" charset="0"/>
              <a:buNone/>
            </a:pPr>
            <a:endParaRPr lang="es-CO" sz="3000" dirty="0">
              <a:latin typeface="Arial" pitchFamily="34" charset="0"/>
              <a:cs typeface="Arial" pitchFamily="34" charset="0"/>
            </a:endParaRPr>
          </a:p>
        </p:txBody>
      </p:sp>
    </p:spTree>
    <p:extLst>
      <p:ext uri="{BB962C8B-B14F-4D97-AF65-F5344CB8AC3E}">
        <p14:creationId xmlns:p14="http://schemas.microsoft.com/office/powerpoint/2010/main" val="1967036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6987"/>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ctrTitle"/>
          </p:nvPr>
        </p:nvSpPr>
        <p:spPr>
          <a:xfrm>
            <a:off x="1524000" y="1660358"/>
            <a:ext cx="9144000" cy="938464"/>
          </a:xfrm>
        </p:spPr>
        <p:txBody>
          <a:bodyPr>
            <a:normAutofit fontScale="90000"/>
          </a:bodyPr>
          <a:lstStyle/>
          <a:p>
            <a:r>
              <a:rPr lang="es-CO" sz="4900" b="1" dirty="0">
                <a:latin typeface="Arial" pitchFamily="34" charset="0"/>
                <a:cs typeface="Arial" pitchFamily="34" charset="0"/>
              </a:rPr>
              <a:t>OBJETIVOS ESPECIFICOS</a:t>
            </a:r>
            <a:r>
              <a:rPr lang="es-CO" b="1" dirty="0">
                <a:latin typeface="Arial" pitchFamily="34" charset="0"/>
                <a:cs typeface="Arial" pitchFamily="34" charset="0"/>
              </a:rPr>
              <a:t/>
            </a:r>
            <a:br>
              <a:rPr lang="es-CO" b="1" dirty="0">
                <a:latin typeface="Arial" pitchFamily="34" charset="0"/>
                <a:cs typeface="Arial" pitchFamily="34" charset="0"/>
              </a:rPr>
            </a:br>
            <a:endParaRPr lang="es-CO" dirty="0"/>
          </a:p>
        </p:txBody>
      </p:sp>
      <p:sp>
        <p:nvSpPr>
          <p:cNvPr id="3" name="Subtítulo 2"/>
          <p:cNvSpPr>
            <a:spLocks noGrp="1"/>
          </p:cNvSpPr>
          <p:nvPr>
            <p:ph type="subTitle" idx="1"/>
          </p:nvPr>
        </p:nvSpPr>
        <p:spPr>
          <a:xfrm>
            <a:off x="1010653" y="2069432"/>
            <a:ext cx="10299031" cy="4475747"/>
          </a:xfrm>
        </p:spPr>
        <p:txBody>
          <a:bodyPr>
            <a:normAutofit lnSpcReduction="10000"/>
          </a:bodyPr>
          <a:lstStyle/>
          <a:p>
            <a:pPr marL="457200" indent="-457200" algn="just">
              <a:buFont typeface="Arial" panose="020B0604020202020204" pitchFamily="34" charset="0"/>
              <a:buChar char="•"/>
            </a:pPr>
            <a:r>
              <a:rPr lang="es-CO" sz="3200" dirty="0">
                <a:latin typeface="Arial" pitchFamily="34" charset="0"/>
                <a:cs typeface="Arial" pitchFamily="34" charset="0"/>
              </a:rPr>
              <a:t>Describir el contexto económico político y financiero  a nivel internacional bajo el cual surgieron las </a:t>
            </a:r>
            <a:r>
              <a:rPr lang="es-CO" sz="3200" dirty="0" smtClean="0">
                <a:latin typeface="Arial" pitchFamily="34" charset="0"/>
                <a:cs typeface="Arial" pitchFamily="34" charset="0"/>
              </a:rPr>
              <a:t>NIIF.</a:t>
            </a:r>
          </a:p>
          <a:p>
            <a:pPr algn="just"/>
            <a:endParaRPr lang="es-CO" sz="3200" dirty="0">
              <a:latin typeface="Arial" pitchFamily="34" charset="0"/>
              <a:cs typeface="Arial" pitchFamily="34" charset="0"/>
            </a:endParaRPr>
          </a:p>
          <a:p>
            <a:pPr marL="457200" indent="-457200" algn="just">
              <a:buFont typeface="Arial" panose="020B0604020202020204" pitchFamily="34" charset="0"/>
              <a:buChar char="•"/>
            </a:pPr>
            <a:r>
              <a:rPr lang="es-CO" sz="3200" dirty="0">
                <a:latin typeface="Arial" pitchFamily="34" charset="0"/>
                <a:cs typeface="Arial" pitchFamily="34" charset="0"/>
              </a:rPr>
              <a:t>Identificar los intereses que predominan en el interior del IASB en el proceso de construcción de las </a:t>
            </a:r>
            <a:r>
              <a:rPr lang="es-CO" sz="3200" dirty="0" smtClean="0">
                <a:latin typeface="Arial" pitchFamily="34" charset="0"/>
                <a:cs typeface="Arial" pitchFamily="34" charset="0"/>
              </a:rPr>
              <a:t>NIIF.</a:t>
            </a:r>
          </a:p>
          <a:p>
            <a:pPr algn="just"/>
            <a:endParaRPr lang="es-CO" sz="3200" dirty="0">
              <a:latin typeface="Arial" pitchFamily="34" charset="0"/>
              <a:cs typeface="Arial" pitchFamily="34" charset="0"/>
            </a:endParaRPr>
          </a:p>
          <a:p>
            <a:pPr marL="457200" indent="-457200" algn="just">
              <a:buFont typeface="Arial" panose="020B0604020202020204" pitchFamily="34" charset="0"/>
              <a:buChar char="•"/>
            </a:pPr>
            <a:r>
              <a:rPr lang="es-CO" sz="3200" dirty="0">
                <a:latin typeface="Arial" pitchFamily="34" charset="0"/>
                <a:cs typeface="Arial" pitchFamily="34" charset="0"/>
              </a:rPr>
              <a:t>Identificar los factores políticos y económicos que han caracterizado el proceso de convergencia de las NIIF en </a:t>
            </a:r>
            <a:r>
              <a:rPr lang="es-CO" sz="3200" dirty="0" smtClean="0">
                <a:latin typeface="Arial" pitchFamily="34" charset="0"/>
                <a:cs typeface="Arial" pitchFamily="34" charset="0"/>
              </a:rPr>
              <a:t>Colombia.</a:t>
            </a:r>
            <a:endParaRPr lang="es-CO" sz="3200" dirty="0">
              <a:latin typeface="Arial" pitchFamily="34" charset="0"/>
              <a:cs typeface="Arial" pitchFamily="34" charset="0"/>
            </a:endParaRPr>
          </a:p>
          <a:p>
            <a:endParaRPr lang="es-CO" sz="3200" dirty="0"/>
          </a:p>
        </p:txBody>
      </p:sp>
    </p:spTree>
    <p:extLst>
      <p:ext uri="{BB962C8B-B14F-4D97-AF65-F5344CB8AC3E}">
        <p14:creationId xmlns:p14="http://schemas.microsoft.com/office/powerpoint/2010/main" val="1426107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6987"/>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1 Título"/>
          <p:cNvSpPr>
            <a:spLocks noGrp="1"/>
          </p:cNvSpPr>
          <p:nvPr>
            <p:ph type="title"/>
          </p:nvPr>
        </p:nvSpPr>
        <p:spPr>
          <a:xfrm>
            <a:off x="3943350" y="1036638"/>
            <a:ext cx="4686300" cy="1143000"/>
          </a:xfrm>
        </p:spPr>
        <p:txBody>
          <a:bodyPr>
            <a:normAutofit/>
          </a:bodyPr>
          <a:lstStyle/>
          <a:p>
            <a:r>
              <a:rPr lang="es-CO" b="1" dirty="0">
                <a:latin typeface="Arial" pitchFamily="34" charset="0"/>
                <a:cs typeface="Arial" pitchFamily="34" charset="0"/>
              </a:rPr>
              <a:t>JUSTIFICACIÓN</a:t>
            </a:r>
          </a:p>
        </p:txBody>
      </p:sp>
      <p:sp>
        <p:nvSpPr>
          <p:cNvPr id="6" name="5 CuadroTexto"/>
          <p:cNvSpPr txBox="1"/>
          <p:nvPr/>
        </p:nvSpPr>
        <p:spPr>
          <a:xfrm>
            <a:off x="838200" y="2322984"/>
            <a:ext cx="10401300" cy="3416320"/>
          </a:xfrm>
          <a:prstGeom prst="rect">
            <a:avLst/>
          </a:prstGeom>
          <a:noFill/>
        </p:spPr>
        <p:txBody>
          <a:bodyPr wrap="square" rtlCol="0">
            <a:spAutoFit/>
          </a:bodyPr>
          <a:lstStyle/>
          <a:p>
            <a:pPr algn="just"/>
            <a:r>
              <a:rPr lang="es-CO" sz="2800" dirty="0" smtClean="0">
                <a:latin typeface="Arial" pitchFamily="34" charset="0"/>
                <a:cs typeface="Arial" pitchFamily="34" charset="0"/>
              </a:rPr>
              <a:t>El proceso de convergencia  de normas internacionales que se inició desde el 2009 y que comenzó a tomar forma en el 2013, desplazando la normatividad nacional,  ha gestado tanto en los estudiantes como en los demás académicos de la disciplina contable un súbito interés por los efectos que esto podría acarrear a la manera en la que la contabilidad se desarrolla en Colombia</a:t>
            </a:r>
            <a:r>
              <a:rPr lang="es-CO" sz="2000" dirty="0" smtClean="0"/>
              <a:t>.</a:t>
            </a:r>
          </a:p>
          <a:p>
            <a:pPr algn="just"/>
            <a:endParaRPr lang="es-CO" sz="2000" dirty="0"/>
          </a:p>
        </p:txBody>
      </p:sp>
    </p:spTree>
    <p:extLst>
      <p:ext uri="{BB962C8B-B14F-4D97-AF65-F5344CB8AC3E}">
        <p14:creationId xmlns:p14="http://schemas.microsoft.com/office/powerpoint/2010/main" val="3185502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1 Título"/>
          <p:cNvSpPr txBox="1">
            <a:spLocks/>
          </p:cNvSpPr>
          <p:nvPr/>
        </p:nvSpPr>
        <p:spPr>
          <a:xfrm>
            <a:off x="4457700" y="1314448"/>
            <a:ext cx="45720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b="1" dirty="0" smtClean="0">
                <a:latin typeface="Arial" pitchFamily="34" charset="0"/>
                <a:cs typeface="Arial" pitchFamily="34" charset="0"/>
              </a:rPr>
              <a:t>METODOLOGÍA</a:t>
            </a:r>
            <a:endParaRPr lang="es-CO" b="1" dirty="0">
              <a:latin typeface="Arial" pitchFamily="34" charset="0"/>
              <a:cs typeface="Arial" pitchFamily="34" charset="0"/>
            </a:endParaRPr>
          </a:p>
        </p:txBody>
      </p:sp>
      <p:sp>
        <p:nvSpPr>
          <p:cNvPr id="5" name="4 CuadroTexto"/>
          <p:cNvSpPr txBox="1"/>
          <p:nvPr/>
        </p:nvSpPr>
        <p:spPr>
          <a:xfrm>
            <a:off x="1200150" y="2025908"/>
            <a:ext cx="10325100" cy="4832092"/>
          </a:xfrm>
          <a:prstGeom prst="rect">
            <a:avLst/>
          </a:prstGeom>
          <a:noFill/>
        </p:spPr>
        <p:txBody>
          <a:bodyPr wrap="square" rtlCol="0">
            <a:spAutoFit/>
          </a:bodyPr>
          <a:lstStyle/>
          <a:p>
            <a:pPr algn="just">
              <a:buFont typeface="Arial" pitchFamily="34" charset="0"/>
              <a:buChar char="•"/>
            </a:pPr>
            <a:r>
              <a:rPr lang="es-CO" sz="2800" dirty="0" smtClean="0">
                <a:latin typeface="Arial" pitchFamily="34" charset="0"/>
                <a:cs typeface="Arial" pitchFamily="34" charset="0"/>
              </a:rPr>
              <a:t>Una </a:t>
            </a:r>
            <a:r>
              <a:rPr lang="es-CO" sz="2800" dirty="0">
                <a:latin typeface="Arial" pitchFamily="34" charset="0"/>
                <a:cs typeface="Arial" pitchFamily="34" charset="0"/>
              </a:rPr>
              <a:t>investigación  cualitativa</a:t>
            </a:r>
          </a:p>
          <a:p>
            <a:endParaRPr lang="es-CO" sz="2800" dirty="0" smtClean="0">
              <a:latin typeface="Arial" pitchFamily="34" charset="0"/>
              <a:cs typeface="Arial" pitchFamily="34" charset="0"/>
            </a:endParaRPr>
          </a:p>
          <a:p>
            <a:pPr>
              <a:buFont typeface="Arial" pitchFamily="34" charset="0"/>
              <a:buChar char="•"/>
            </a:pPr>
            <a:r>
              <a:rPr lang="es-CO" sz="2800" dirty="0" smtClean="0">
                <a:latin typeface="Arial" pitchFamily="34" charset="0"/>
                <a:cs typeface="Arial" pitchFamily="34" charset="0"/>
              </a:rPr>
              <a:t> </a:t>
            </a:r>
            <a:r>
              <a:rPr lang="es-CO" sz="2800" dirty="0">
                <a:latin typeface="Arial" pitchFamily="34" charset="0"/>
                <a:cs typeface="Arial" pitchFamily="34" charset="0"/>
              </a:rPr>
              <a:t>Identificación de los elementos Geopolíticos e </a:t>
            </a:r>
            <a:r>
              <a:rPr lang="es-CO" sz="2800" dirty="0" smtClean="0">
                <a:latin typeface="Arial" pitchFamily="34" charset="0"/>
                <a:cs typeface="Arial" pitchFamily="34" charset="0"/>
              </a:rPr>
              <a:t>ideológicos</a:t>
            </a:r>
          </a:p>
          <a:p>
            <a:endParaRPr lang="es-CO" sz="2800" dirty="0" smtClean="0">
              <a:latin typeface="Arial" pitchFamily="34" charset="0"/>
              <a:cs typeface="Arial" pitchFamily="34" charset="0"/>
            </a:endParaRPr>
          </a:p>
          <a:p>
            <a:pPr>
              <a:buFont typeface="Arial" pitchFamily="34" charset="0"/>
              <a:buChar char="•"/>
            </a:pPr>
            <a:r>
              <a:rPr lang="es-CO" sz="2800" dirty="0" smtClean="0">
                <a:latin typeface="Arial" pitchFamily="34" charset="0"/>
                <a:cs typeface="Arial" pitchFamily="34" charset="0"/>
              </a:rPr>
              <a:t> </a:t>
            </a:r>
            <a:r>
              <a:rPr lang="es-CO" sz="2800" dirty="0">
                <a:latin typeface="Arial" pitchFamily="34" charset="0"/>
                <a:cs typeface="Arial" pitchFamily="34" charset="0"/>
              </a:rPr>
              <a:t>La investigación es de corte documental </a:t>
            </a:r>
          </a:p>
          <a:p>
            <a:endParaRPr lang="es-CO" sz="2800" dirty="0">
              <a:latin typeface="Arial" pitchFamily="34" charset="0"/>
              <a:cs typeface="Arial" pitchFamily="34" charset="0"/>
            </a:endParaRPr>
          </a:p>
          <a:p>
            <a:pPr>
              <a:buFont typeface="Arial" pitchFamily="34" charset="0"/>
              <a:buChar char="•"/>
            </a:pPr>
            <a:r>
              <a:rPr lang="es-CO" sz="2800" dirty="0">
                <a:latin typeface="Arial" pitchFamily="34" charset="0"/>
                <a:cs typeface="Arial" pitchFamily="34" charset="0"/>
              </a:rPr>
              <a:t> Estudio de fuentes primarias  y secundarias</a:t>
            </a:r>
          </a:p>
          <a:p>
            <a:endParaRPr lang="es-CO" sz="2800" dirty="0">
              <a:latin typeface="Arial" pitchFamily="34" charset="0"/>
              <a:cs typeface="Arial" pitchFamily="34" charset="0"/>
            </a:endParaRPr>
          </a:p>
          <a:p>
            <a:pPr>
              <a:buFont typeface="Arial" pitchFamily="34" charset="0"/>
              <a:buChar char="•"/>
            </a:pPr>
            <a:r>
              <a:rPr lang="es-CO" sz="2800" dirty="0">
                <a:latin typeface="Arial" pitchFamily="34" charset="0"/>
                <a:cs typeface="Arial" pitchFamily="34" charset="0"/>
              </a:rPr>
              <a:t> Complementación por medio de la realización de una entrevista</a:t>
            </a:r>
          </a:p>
          <a:p>
            <a:endParaRPr lang="es-CO" sz="2800" dirty="0">
              <a:latin typeface="Arial" pitchFamily="34" charset="0"/>
              <a:cs typeface="Arial" pitchFamily="34" charset="0"/>
            </a:endParaRPr>
          </a:p>
        </p:txBody>
      </p:sp>
    </p:spTree>
    <p:extLst>
      <p:ext uri="{BB962C8B-B14F-4D97-AF65-F5344CB8AC3E}">
        <p14:creationId xmlns:p14="http://schemas.microsoft.com/office/powerpoint/2010/main" val="4171289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1 Título"/>
          <p:cNvSpPr txBox="1">
            <a:spLocks/>
          </p:cNvSpPr>
          <p:nvPr/>
        </p:nvSpPr>
        <p:spPr>
          <a:xfrm>
            <a:off x="2261937" y="1497013"/>
            <a:ext cx="7218947" cy="8842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b="1" dirty="0" smtClean="0">
                <a:latin typeface="Arial" pitchFamily="34" charset="0"/>
                <a:cs typeface="Arial" pitchFamily="34" charset="0"/>
              </a:rPr>
              <a:t>CONCEPTOS BÁSICOS</a:t>
            </a:r>
            <a:endParaRPr lang="es-CO" b="1" dirty="0">
              <a:latin typeface="Arial" pitchFamily="34" charset="0"/>
              <a:cs typeface="Arial" pitchFamily="34" charset="0"/>
            </a:endParaRPr>
          </a:p>
        </p:txBody>
      </p:sp>
      <p:sp>
        <p:nvSpPr>
          <p:cNvPr id="6" name="5 CuadroTexto"/>
          <p:cNvSpPr txBox="1"/>
          <p:nvPr/>
        </p:nvSpPr>
        <p:spPr>
          <a:xfrm>
            <a:off x="1318457" y="3538164"/>
            <a:ext cx="9410701" cy="2677656"/>
          </a:xfrm>
          <a:prstGeom prst="rect">
            <a:avLst/>
          </a:prstGeom>
          <a:noFill/>
        </p:spPr>
        <p:txBody>
          <a:bodyPr wrap="square" rtlCol="0">
            <a:spAutoFit/>
          </a:bodyPr>
          <a:lstStyle/>
          <a:p>
            <a:pPr algn="just"/>
            <a:r>
              <a:rPr lang="es-CO" sz="2800" dirty="0" smtClean="0">
                <a:latin typeface="Arial" pitchFamily="34" charset="0"/>
                <a:cs typeface="Arial" pitchFamily="34" charset="0"/>
              </a:rPr>
              <a:t>«Sistema de ideas, de representaciones, que domina el espíritu de un hombre o un grupo social»</a:t>
            </a:r>
          </a:p>
          <a:p>
            <a:pPr algn="just"/>
            <a:endParaRPr lang="es-CO" sz="2800" dirty="0" smtClean="0">
              <a:latin typeface="Arial" pitchFamily="34" charset="0"/>
              <a:cs typeface="Arial" pitchFamily="34" charset="0"/>
            </a:endParaRPr>
          </a:p>
          <a:p>
            <a:pPr algn="just"/>
            <a:endParaRPr lang="es-CO" sz="2800" dirty="0">
              <a:latin typeface="Arial" pitchFamily="34" charset="0"/>
              <a:cs typeface="Arial" pitchFamily="34" charset="0"/>
            </a:endParaRPr>
          </a:p>
          <a:p>
            <a:pPr algn="r"/>
            <a:r>
              <a:rPr lang="es-CO" sz="2800" dirty="0" smtClean="0">
                <a:latin typeface="Arial" pitchFamily="34" charset="0"/>
                <a:cs typeface="Arial" pitchFamily="34" charset="0"/>
              </a:rPr>
              <a:t>Louis Althusser (1988)</a:t>
            </a:r>
          </a:p>
          <a:p>
            <a:pPr algn="just"/>
            <a:r>
              <a:rPr lang="es-CO" sz="2800" dirty="0" smtClean="0">
                <a:latin typeface="Arial" pitchFamily="34" charset="0"/>
                <a:cs typeface="Arial" pitchFamily="34" charset="0"/>
              </a:rPr>
              <a:t> </a:t>
            </a:r>
            <a:endParaRPr lang="es-CO" sz="2800" dirty="0">
              <a:latin typeface="Arial" pitchFamily="34" charset="0"/>
              <a:cs typeface="Arial" pitchFamily="34" charset="0"/>
            </a:endParaRPr>
          </a:p>
        </p:txBody>
      </p:sp>
      <p:sp>
        <p:nvSpPr>
          <p:cNvPr id="5" name="1 Título"/>
          <p:cNvSpPr txBox="1">
            <a:spLocks/>
          </p:cNvSpPr>
          <p:nvPr/>
        </p:nvSpPr>
        <p:spPr>
          <a:xfrm>
            <a:off x="1390647" y="2695074"/>
            <a:ext cx="8061158" cy="28253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4000" b="1" dirty="0">
                <a:latin typeface="Arial" pitchFamily="34" charset="0"/>
                <a:cs typeface="Arial" pitchFamily="34" charset="0"/>
              </a:rPr>
              <a:t>Ideología</a:t>
            </a:r>
          </a:p>
        </p:txBody>
      </p:sp>
    </p:spTree>
    <p:extLst>
      <p:ext uri="{BB962C8B-B14F-4D97-AF65-F5344CB8AC3E}">
        <p14:creationId xmlns:p14="http://schemas.microsoft.com/office/powerpoint/2010/main" val="1984061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1 Título"/>
          <p:cNvSpPr txBox="1">
            <a:spLocks/>
          </p:cNvSpPr>
          <p:nvPr/>
        </p:nvSpPr>
        <p:spPr>
          <a:xfrm>
            <a:off x="1662681" y="1701171"/>
            <a:ext cx="4114800" cy="79172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4000" b="1" dirty="0" smtClean="0">
                <a:latin typeface="Arial" pitchFamily="34" charset="0"/>
                <a:cs typeface="Arial" pitchFamily="34" charset="0"/>
              </a:rPr>
              <a:t>Geopolítica</a:t>
            </a:r>
            <a:endParaRPr lang="es-CO" sz="4000" b="1" dirty="0">
              <a:latin typeface="Arial" pitchFamily="34" charset="0"/>
              <a:cs typeface="Arial" pitchFamily="34" charset="0"/>
            </a:endParaRPr>
          </a:p>
        </p:txBody>
      </p:sp>
      <p:sp>
        <p:nvSpPr>
          <p:cNvPr id="4" name="3 CuadroTexto"/>
          <p:cNvSpPr txBox="1"/>
          <p:nvPr/>
        </p:nvSpPr>
        <p:spPr>
          <a:xfrm>
            <a:off x="1447800" y="2492896"/>
            <a:ext cx="9525000" cy="3662541"/>
          </a:xfrm>
          <a:prstGeom prst="rect">
            <a:avLst/>
          </a:prstGeom>
          <a:noFill/>
        </p:spPr>
        <p:txBody>
          <a:bodyPr wrap="square" rtlCol="0">
            <a:spAutoFit/>
          </a:bodyPr>
          <a:lstStyle/>
          <a:p>
            <a:pPr algn="just"/>
            <a:r>
              <a:rPr lang="es-CO" sz="2800" dirty="0">
                <a:latin typeface="Arial" pitchFamily="34" charset="0"/>
                <a:cs typeface="Arial" pitchFamily="34" charset="0"/>
              </a:rPr>
              <a:t>La ciencia que se apoya en los elementos políticos y geográficos a fin de comprender las manera en factores como la ubicación geográfica y el entorno físico influyen, no sólo e el comportamiento individual de los Estados, sino en la manera en que cada uno de estos actúa de acuerdo a las relacione de poder que ha configurado con los demás Estados.</a:t>
            </a:r>
          </a:p>
          <a:p>
            <a:pPr algn="just"/>
            <a:endParaRPr lang="es-CO" dirty="0"/>
          </a:p>
          <a:p>
            <a:pPr algn="just"/>
            <a:endParaRPr lang="es-CO" dirty="0"/>
          </a:p>
        </p:txBody>
      </p:sp>
    </p:spTree>
    <p:extLst>
      <p:ext uri="{BB962C8B-B14F-4D97-AF65-F5344CB8AC3E}">
        <p14:creationId xmlns:p14="http://schemas.microsoft.com/office/powerpoint/2010/main" val="894017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299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1078831" y="2331245"/>
            <a:ext cx="10515600" cy="1325563"/>
          </a:xfrm>
        </p:spPr>
        <p:txBody>
          <a:bodyPr>
            <a:normAutofit/>
          </a:bodyPr>
          <a:lstStyle/>
          <a:p>
            <a:pPr algn="ctr"/>
            <a:r>
              <a:rPr lang="es-CO" sz="6600" b="1" dirty="0" smtClean="0">
                <a:latin typeface="Arial" panose="020B0604020202020204" pitchFamily="34" charset="0"/>
                <a:cs typeface="Arial" panose="020B0604020202020204" pitchFamily="34" charset="0"/>
              </a:rPr>
              <a:t>MARCO TEÓRICO</a:t>
            </a:r>
            <a:endParaRPr lang="es-CO"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083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TotalTime>
  <Words>1032</Words>
  <Application>Microsoft Office PowerPoint</Application>
  <PresentationFormat>Personalizado</PresentationFormat>
  <Paragraphs>123</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ELEMENTOS GEOPOLÍTICOS E IDEOLÓGICOS EN EL PROCESO DE IMPLEMENTACIÓN DE LAS NIIF   Daniela Londoño Díaz Daniela Muñoz Sánchez      Daniel Andrés Pérez Giraldo   Asesor:  Carlos Mario Ospina Zapata  Universidad de Antioquia  2015</vt:lpstr>
      <vt:lpstr>Contenido</vt:lpstr>
      <vt:lpstr>Presentación de PowerPoint</vt:lpstr>
      <vt:lpstr>OBJETIVOS ESPECIFICOS </vt:lpstr>
      <vt:lpstr>JUSTIFICACIÓN</vt:lpstr>
      <vt:lpstr>Presentación de PowerPoint</vt:lpstr>
      <vt:lpstr>Presentación de PowerPoint</vt:lpstr>
      <vt:lpstr>Presentación de PowerPoint</vt:lpstr>
      <vt:lpstr>MARCO TEÓRICO</vt:lpstr>
      <vt:lpstr>Contexto Histórico</vt:lpstr>
      <vt:lpstr>Contexto Histórico</vt:lpstr>
      <vt:lpstr>Contexto Histórico</vt:lpstr>
      <vt:lpstr>Presentación de PowerPoint</vt:lpstr>
      <vt:lpstr>HIPÓTESIS</vt:lpstr>
      <vt:lpstr>IASB</vt:lpstr>
      <vt:lpstr>Presentación de PowerPoint</vt:lpstr>
      <vt:lpstr>Presentación de PowerPoint</vt:lpstr>
      <vt:lpstr>Presentación de PowerPoint</vt:lpstr>
      <vt:lpstr>Información comparable ¿Para quién? </vt:lpstr>
      <vt:lpstr>Un modelo contable infalible y de alta calidad</vt:lpstr>
      <vt:lpstr>El valor razonable ¿Refleja mejor la realidad? </vt:lpstr>
      <vt:lpstr>CONSIDERACIONES FINALES</vt:lpstr>
      <vt:lpstr>Presentación de PowerPoint</vt:lpstr>
      <vt:lpstr>BIBLIOGRAFÍA</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 Teórico</dc:title>
  <dc:creator>use</dc:creator>
  <cp:lastModifiedBy>HP</cp:lastModifiedBy>
  <cp:revision>40</cp:revision>
  <dcterms:created xsi:type="dcterms:W3CDTF">2015-04-21T23:57:48Z</dcterms:created>
  <dcterms:modified xsi:type="dcterms:W3CDTF">2015-04-23T13:30:50Z</dcterms:modified>
</cp:coreProperties>
</file>