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7" r:id="rId3"/>
    <p:sldId id="258" r:id="rId4"/>
    <p:sldId id="259" r:id="rId5"/>
    <p:sldId id="262" r:id="rId6"/>
    <p:sldId id="260" r:id="rId7"/>
    <p:sldId id="261" r:id="rId8"/>
    <p:sldId id="263" r:id="rId9"/>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04" d="100"/>
          <a:sy n="104" d="100"/>
        </p:scale>
        <p:origin x="108"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3FA2580C-37E8-4E06-B230-F2EF02E322CB}" type="datetimeFigureOut">
              <a:rPr lang="es-CO" smtClean="0"/>
              <a:t>14/09/2015</a:t>
            </a:fld>
            <a:endParaRPr lang="es-CO"/>
          </a:p>
        </p:txBody>
      </p:sp>
      <p:sp>
        <p:nvSpPr>
          <p:cNvPr id="5" name="Footer Placeholder 4"/>
          <p:cNvSpPr>
            <a:spLocks noGrp="1"/>
          </p:cNvSpPr>
          <p:nvPr>
            <p:ph type="ftr" sz="quarter" idx="11"/>
          </p:nvPr>
        </p:nvSpPr>
        <p:spPr>
          <a:xfrm>
            <a:off x="1876424" y="5410201"/>
            <a:ext cx="5124886" cy="365125"/>
          </a:xfrm>
        </p:spPr>
        <p:txBody>
          <a:bodyPr/>
          <a:lstStyle/>
          <a:p>
            <a:endParaRPr lang="es-CO"/>
          </a:p>
        </p:txBody>
      </p:sp>
      <p:sp>
        <p:nvSpPr>
          <p:cNvPr id="6" name="Slide Number Placeholder 5"/>
          <p:cNvSpPr>
            <a:spLocks noGrp="1"/>
          </p:cNvSpPr>
          <p:nvPr>
            <p:ph type="sldNum" sz="quarter" idx="12"/>
          </p:nvPr>
        </p:nvSpPr>
        <p:spPr>
          <a:xfrm>
            <a:off x="9896911" y="5410199"/>
            <a:ext cx="771089" cy="365125"/>
          </a:xfrm>
        </p:spPr>
        <p:txBody>
          <a:bodyPr/>
          <a:lstStyle/>
          <a:p>
            <a:fld id="{ADF06CF8-90E8-4314-9A36-276A34BA65B1}" type="slidenum">
              <a:rPr lang="es-CO" smtClean="0"/>
              <a:t>‹Nº›</a:t>
            </a:fld>
            <a:endParaRPr lang="es-CO"/>
          </a:p>
        </p:txBody>
      </p:sp>
    </p:spTree>
    <p:extLst>
      <p:ext uri="{BB962C8B-B14F-4D97-AF65-F5344CB8AC3E}">
        <p14:creationId xmlns:p14="http://schemas.microsoft.com/office/powerpoint/2010/main" val="1758523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s-ES" smtClean="0"/>
              <a:t>Haga clic en el icono para agregar una imagen</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FA2580C-37E8-4E06-B230-F2EF02E322CB}" type="datetimeFigureOut">
              <a:rPr lang="es-CO" smtClean="0"/>
              <a:t>14/09/2015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ADF06CF8-90E8-4314-9A36-276A34BA65B1}" type="slidenum">
              <a:rPr lang="es-CO" smtClean="0"/>
              <a:t>‹Nº›</a:t>
            </a:fld>
            <a:endParaRPr lang="es-CO"/>
          </a:p>
        </p:txBody>
      </p:sp>
    </p:spTree>
    <p:extLst>
      <p:ext uri="{BB962C8B-B14F-4D97-AF65-F5344CB8AC3E}">
        <p14:creationId xmlns:p14="http://schemas.microsoft.com/office/powerpoint/2010/main" val="2692223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FA2580C-37E8-4E06-B230-F2EF02E322CB}" type="datetimeFigureOut">
              <a:rPr lang="es-CO" smtClean="0"/>
              <a:t>14/09/2015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ADF06CF8-90E8-4314-9A36-276A34BA65B1}" type="slidenum">
              <a:rPr lang="es-CO" smtClean="0"/>
              <a:t>‹Nº›</a:t>
            </a:fld>
            <a:endParaRPr lang="es-CO"/>
          </a:p>
        </p:txBody>
      </p:sp>
    </p:spTree>
    <p:extLst>
      <p:ext uri="{BB962C8B-B14F-4D97-AF65-F5344CB8AC3E}">
        <p14:creationId xmlns:p14="http://schemas.microsoft.com/office/powerpoint/2010/main" val="2630037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FA2580C-37E8-4E06-B230-F2EF02E322CB}" type="datetimeFigureOut">
              <a:rPr lang="es-CO" smtClean="0"/>
              <a:t>14/09/2015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ADF06CF8-90E8-4314-9A36-276A34BA65B1}" type="slidenum">
              <a:rPr lang="es-CO" smtClean="0"/>
              <a:t>‹Nº›</a:t>
            </a:fld>
            <a:endParaRPr lang="es-CO"/>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84347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FA2580C-37E8-4E06-B230-F2EF02E322CB}" type="datetimeFigureOut">
              <a:rPr lang="es-CO" smtClean="0"/>
              <a:t>14/09/2015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ADF06CF8-90E8-4314-9A36-276A34BA65B1}" type="slidenum">
              <a:rPr lang="es-CO" smtClean="0"/>
              <a:t>‹Nº›</a:t>
            </a:fld>
            <a:endParaRPr lang="es-CO"/>
          </a:p>
        </p:txBody>
      </p:sp>
    </p:spTree>
    <p:extLst>
      <p:ext uri="{BB962C8B-B14F-4D97-AF65-F5344CB8AC3E}">
        <p14:creationId xmlns:p14="http://schemas.microsoft.com/office/powerpoint/2010/main" val="4109499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3FA2580C-37E8-4E06-B230-F2EF02E322CB}" type="datetimeFigureOut">
              <a:rPr lang="es-CO" smtClean="0"/>
              <a:t>14/09/2015</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ADF06CF8-90E8-4314-9A36-276A34BA65B1}" type="slidenum">
              <a:rPr lang="es-CO" smtClean="0"/>
              <a:t>‹Nº›</a:t>
            </a:fld>
            <a:endParaRPr lang="es-CO"/>
          </a:p>
        </p:txBody>
      </p:sp>
    </p:spTree>
    <p:extLst>
      <p:ext uri="{BB962C8B-B14F-4D97-AF65-F5344CB8AC3E}">
        <p14:creationId xmlns:p14="http://schemas.microsoft.com/office/powerpoint/2010/main" val="4785325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smtClean="0"/>
              <a:t>Haga clic en el icono para agregar una imagen</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smtClean="0"/>
              <a:t>Haga clic en el icono para agregar una imagen</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smtClean="0"/>
              <a:t>Haga clic en el icono para agregar una imagen</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3FA2580C-37E8-4E06-B230-F2EF02E322CB}" type="datetimeFigureOut">
              <a:rPr lang="es-CO" smtClean="0"/>
              <a:t>14/09/2015</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ADF06CF8-90E8-4314-9A36-276A34BA65B1}" type="slidenum">
              <a:rPr lang="es-CO" smtClean="0"/>
              <a:t>‹Nº›</a:t>
            </a:fld>
            <a:endParaRPr lang="es-CO"/>
          </a:p>
        </p:txBody>
      </p:sp>
    </p:spTree>
    <p:extLst>
      <p:ext uri="{BB962C8B-B14F-4D97-AF65-F5344CB8AC3E}">
        <p14:creationId xmlns:p14="http://schemas.microsoft.com/office/powerpoint/2010/main" val="407797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FA2580C-37E8-4E06-B230-F2EF02E322CB}" type="datetimeFigureOut">
              <a:rPr lang="es-CO" smtClean="0"/>
              <a:t>14/09/2015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ADF06CF8-90E8-4314-9A36-276A34BA65B1}" type="slidenum">
              <a:rPr lang="es-CO" smtClean="0"/>
              <a:t>‹Nº›</a:t>
            </a:fld>
            <a:endParaRPr lang="es-CO"/>
          </a:p>
        </p:txBody>
      </p:sp>
    </p:spTree>
    <p:extLst>
      <p:ext uri="{BB962C8B-B14F-4D97-AF65-F5344CB8AC3E}">
        <p14:creationId xmlns:p14="http://schemas.microsoft.com/office/powerpoint/2010/main" val="18368882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FA2580C-37E8-4E06-B230-F2EF02E322CB}" type="datetimeFigureOut">
              <a:rPr lang="es-CO" smtClean="0"/>
              <a:t>14/09/2015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ADF06CF8-90E8-4314-9A36-276A34BA65B1}" type="slidenum">
              <a:rPr lang="es-CO" smtClean="0"/>
              <a:t>‹Nº›</a:t>
            </a:fld>
            <a:endParaRPr lang="es-CO"/>
          </a:p>
        </p:txBody>
      </p:sp>
    </p:spTree>
    <p:extLst>
      <p:ext uri="{BB962C8B-B14F-4D97-AF65-F5344CB8AC3E}">
        <p14:creationId xmlns:p14="http://schemas.microsoft.com/office/powerpoint/2010/main" val="2282659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FA2580C-37E8-4E06-B230-F2EF02E322CB}" type="datetimeFigureOut">
              <a:rPr lang="es-CO" smtClean="0"/>
              <a:t>14/09/2015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ADF06CF8-90E8-4314-9A36-276A34BA65B1}" type="slidenum">
              <a:rPr lang="es-CO" smtClean="0"/>
              <a:t>‹Nº›</a:t>
            </a:fld>
            <a:endParaRPr lang="es-CO"/>
          </a:p>
        </p:txBody>
      </p:sp>
    </p:spTree>
    <p:extLst>
      <p:ext uri="{BB962C8B-B14F-4D97-AF65-F5344CB8AC3E}">
        <p14:creationId xmlns:p14="http://schemas.microsoft.com/office/powerpoint/2010/main" val="76970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FA2580C-37E8-4E06-B230-F2EF02E322CB}" type="datetimeFigureOut">
              <a:rPr lang="es-CO" smtClean="0"/>
              <a:t>14/09/2015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ADF06CF8-90E8-4314-9A36-276A34BA65B1}" type="slidenum">
              <a:rPr lang="es-CO" smtClean="0"/>
              <a:t>‹Nº›</a:t>
            </a:fld>
            <a:endParaRPr lang="es-CO"/>
          </a:p>
        </p:txBody>
      </p:sp>
    </p:spTree>
    <p:extLst>
      <p:ext uri="{BB962C8B-B14F-4D97-AF65-F5344CB8AC3E}">
        <p14:creationId xmlns:p14="http://schemas.microsoft.com/office/powerpoint/2010/main" val="3894522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3FA2580C-37E8-4E06-B230-F2EF02E322CB}" type="datetimeFigureOut">
              <a:rPr lang="es-CO" smtClean="0"/>
              <a:t>14/09/2015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ADF06CF8-90E8-4314-9A36-276A34BA65B1}" type="slidenum">
              <a:rPr lang="es-CO" smtClean="0"/>
              <a:t>‹Nº›</a:t>
            </a:fld>
            <a:endParaRPr lang="es-CO"/>
          </a:p>
        </p:txBody>
      </p:sp>
    </p:spTree>
    <p:extLst>
      <p:ext uri="{BB962C8B-B14F-4D97-AF65-F5344CB8AC3E}">
        <p14:creationId xmlns:p14="http://schemas.microsoft.com/office/powerpoint/2010/main" val="3858487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41410" y="3073397"/>
            <a:ext cx="4878391" cy="271780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3073397"/>
            <a:ext cx="4875210" cy="271780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3FA2580C-37E8-4E06-B230-F2EF02E322CB}" type="datetimeFigureOut">
              <a:rPr lang="es-CO" smtClean="0"/>
              <a:t>14/09/2015</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ADF06CF8-90E8-4314-9A36-276A34BA65B1}" type="slidenum">
              <a:rPr lang="es-CO" smtClean="0"/>
              <a:t>‹Nº›</a:t>
            </a:fld>
            <a:endParaRPr lang="es-CO"/>
          </a:p>
        </p:txBody>
      </p:sp>
    </p:spTree>
    <p:extLst>
      <p:ext uri="{BB962C8B-B14F-4D97-AF65-F5344CB8AC3E}">
        <p14:creationId xmlns:p14="http://schemas.microsoft.com/office/powerpoint/2010/main" val="1862923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3FA2580C-37E8-4E06-B230-F2EF02E322CB}" type="datetimeFigureOut">
              <a:rPr lang="es-CO" smtClean="0"/>
              <a:t>14/09/2015</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ADF06CF8-90E8-4314-9A36-276A34BA65B1}" type="slidenum">
              <a:rPr lang="es-CO" smtClean="0"/>
              <a:t>‹Nº›</a:t>
            </a:fld>
            <a:endParaRPr lang="es-CO"/>
          </a:p>
        </p:txBody>
      </p:sp>
    </p:spTree>
    <p:extLst>
      <p:ext uri="{BB962C8B-B14F-4D97-AF65-F5344CB8AC3E}">
        <p14:creationId xmlns:p14="http://schemas.microsoft.com/office/powerpoint/2010/main" val="401057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A2580C-37E8-4E06-B230-F2EF02E322CB}" type="datetimeFigureOut">
              <a:rPr lang="es-CO" smtClean="0"/>
              <a:t>14/09/2015</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ADF06CF8-90E8-4314-9A36-276A34BA65B1}" type="slidenum">
              <a:rPr lang="es-CO" smtClean="0"/>
              <a:t>‹Nº›</a:t>
            </a:fld>
            <a:endParaRPr lang="es-CO"/>
          </a:p>
        </p:txBody>
      </p:sp>
    </p:spTree>
    <p:extLst>
      <p:ext uri="{BB962C8B-B14F-4D97-AF65-F5344CB8AC3E}">
        <p14:creationId xmlns:p14="http://schemas.microsoft.com/office/powerpoint/2010/main" val="1955534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FA2580C-37E8-4E06-B230-F2EF02E322CB}" type="datetimeFigureOut">
              <a:rPr lang="es-CO" smtClean="0"/>
              <a:t>14/09/2015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ADF06CF8-90E8-4314-9A36-276A34BA65B1}" type="slidenum">
              <a:rPr lang="es-CO" smtClean="0"/>
              <a:t>‹Nº›</a:t>
            </a:fld>
            <a:endParaRPr lang="es-CO"/>
          </a:p>
        </p:txBody>
      </p:sp>
    </p:spTree>
    <p:extLst>
      <p:ext uri="{BB962C8B-B14F-4D97-AF65-F5344CB8AC3E}">
        <p14:creationId xmlns:p14="http://schemas.microsoft.com/office/powerpoint/2010/main" val="2416321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FA2580C-37E8-4E06-B230-F2EF02E322CB}" type="datetimeFigureOut">
              <a:rPr lang="es-CO" smtClean="0"/>
              <a:t>14/09/2015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ADF06CF8-90E8-4314-9A36-276A34BA65B1}" type="slidenum">
              <a:rPr lang="es-CO" smtClean="0"/>
              <a:t>‹Nº›</a:t>
            </a:fld>
            <a:endParaRPr lang="es-CO"/>
          </a:p>
        </p:txBody>
      </p:sp>
    </p:spTree>
    <p:extLst>
      <p:ext uri="{BB962C8B-B14F-4D97-AF65-F5344CB8AC3E}">
        <p14:creationId xmlns:p14="http://schemas.microsoft.com/office/powerpoint/2010/main" val="3925057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FA2580C-37E8-4E06-B230-F2EF02E322CB}" type="datetimeFigureOut">
              <a:rPr lang="es-CO" smtClean="0"/>
              <a:t>14/09/2015</a:t>
            </a:fld>
            <a:endParaRPr lang="es-CO"/>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DF06CF8-90E8-4314-9A36-276A34BA65B1}" type="slidenum">
              <a:rPr lang="es-CO" smtClean="0"/>
              <a:t>‹Nº›</a:t>
            </a:fld>
            <a:endParaRPr lang="es-CO"/>
          </a:p>
        </p:txBody>
      </p:sp>
    </p:spTree>
    <p:extLst>
      <p:ext uri="{BB962C8B-B14F-4D97-AF65-F5344CB8AC3E}">
        <p14:creationId xmlns:p14="http://schemas.microsoft.com/office/powerpoint/2010/main" val="3720250835"/>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863544" y="2225763"/>
            <a:ext cx="8791575" cy="2387600"/>
          </a:xfrm>
        </p:spPr>
        <p:txBody>
          <a:bodyPr>
            <a:noAutofit/>
          </a:bodyPr>
          <a:lstStyle/>
          <a:p>
            <a:pPr algn="ctr"/>
            <a:r>
              <a:rPr lang="es-CO" sz="2800" b="1" dirty="0"/>
              <a:t>IMPUESTO DE INDUSTRIA Y COMERCIO, INCIDENCIA DE LOS BENEFICIOS FISCALES EN EL DESARROLLO ECONOMICO Y SOCIAL EN LOS MUNICIPIOS DE ITAGUI Y ENVIGADO.</a:t>
            </a:r>
            <a:r>
              <a:rPr lang="es-CO" sz="2800" dirty="0"/>
              <a:t/>
            </a:r>
            <a:br>
              <a:rPr lang="es-CO" sz="2800" dirty="0"/>
            </a:br>
            <a:endParaRPr lang="es-CO" sz="2800" dirty="0"/>
          </a:p>
        </p:txBody>
      </p:sp>
      <p:sp>
        <p:nvSpPr>
          <p:cNvPr id="4" name="CuadroTexto 3"/>
          <p:cNvSpPr txBox="1"/>
          <p:nvPr/>
        </p:nvSpPr>
        <p:spPr>
          <a:xfrm>
            <a:off x="6375042" y="283335"/>
            <a:ext cx="5267459" cy="646331"/>
          </a:xfrm>
          <a:prstGeom prst="rect">
            <a:avLst/>
          </a:prstGeom>
          <a:noFill/>
        </p:spPr>
        <p:txBody>
          <a:bodyPr wrap="square" rtlCol="0">
            <a:spAutoFit/>
          </a:bodyPr>
          <a:lstStyle/>
          <a:p>
            <a:r>
              <a:rPr lang="es-CO" dirty="0" smtClean="0"/>
              <a:t>UNIVERSIDAD DE ANTIOQUIA</a:t>
            </a:r>
          </a:p>
          <a:p>
            <a:r>
              <a:rPr lang="es-CO" dirty="0" smtClean="0"/>
              <a:t>FACULTAD DE CIENCIAS ECONÓMICAS</a:t>
            </a:r>
            <a:endParaRPr lang="es-CO" dirty="0"/>
          </a:p>
        </p:txBody>
      </p:sp>
      <p:sp>
        <p:nvSpPr>
          <p:cNvPr id="5" name="CuadroTexto 4"/>
          <p:cNvSpPr txBox="1"/>
          <p:nvPr/>
        </p:nvSpPr>
        <p:spPr>
          <a:xfrm>
            <a:off x="5975797" y="5357611"/>
            <a:ext cx="5344733" cy="646331"/>
          </a:xfrm>
          <a:prstGeom prst="rect">
            <a:avLst/>
          </a:prstGeom>
          <a:noFill/>
        </p:spPr>
        <p:txBody>
          <a:bodyPr wrap="square" rtlCol="0">
            <a:spAutoFit/>
          </a:bodyPr>
          <a:lstStyle/>
          <a:p>
            <a:r>
              <a:rPr lang="es-CO" dirty="0" smtClean="0"/>
              <a:t>KAREN DANIELA RESTREPO ARBOLEDA</a:t>
            </a:r>
          </a:p>
          <a:p>
            <a:r>
              <a:rPr lang="es-CO" dirty="0" smtClean="0"/>
              <a:t>JENNY MARITZA URREGO CACANTE</a:t>
            </a:r>
            <a:endParaRPr lang="es-CO" dirty="0"/>
          </a:p>
        </p:txBody>
      </p:sp>
      <p:pic>
        <p:nvPicPr>
          <p:cNvPr id="1030" name="Picture 6" descr="http://www2.udea.edu.co/ude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5642" y="258022"/>
            <a:ext cx="1286859" cy="1872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92839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Marco teórico</a:t>
            </a:r>
            <a:endParaRPr lang="es-CO" dirty="0"/>
          </a:p>
        </p:txBody>
      </p:sp>
      <p:sp>
        <p:nvSpPr>
          <p:cNvPr id="3" name="Marcador de contenido 2"/>
          <p:cNvSpPr>
            <a:spLocks noGrp="1"/>
          </p:cNvSpPr>
          <p:nvPr>
            <p:ph idx="1"/>
          </p:nvPr>
        </p:nvSpPr>
        <p:spPr/>
        <p:txBody>
          <a:bodyPr/>
          <a:lstStyle/>
          <a:p>
            <a:r>
              <a:rPr lang="es-CO" dirty="0" smtClean="0"/>
              <a:t>Dentro de la revisión documental se encontraron ciertos aspectos relevantes los cuales permitieron la construcción de un marco teórico el cual sirvió como soporte para la construcción de la hipótesis del trabajo de investigación, partiendo en un primer  momento del desarrollo histórico de los tributos, pasando por un recuento legislativo y culminando con la situación actual del impuesto de industria y comercio en los Municipios de Itagüí y Envigado.</a:t>
            </a:r>
            <a:endParaRPr lang="es-CO" dirty="0"/>
          </a:p>
        </p:txBody>
      </p:sp>
    </p:spTree>
    <p:extLst>
      <p:ext uri="{BB962C8B-B14F-4D97-AF65-F5344CB8AC3E}">
        <p14:creationId xmlns:p14="http://schemas.microsoft.com/office/powerpoint/2010/main" val="40996252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506828" y="373487"/>
            <a:ext cx="9540583" cy="6194738"/>
          </a:xfrm>
        </p:spPr>
        <p:txBody>
          <a:bodyPr>
            <a:normAutofit fontScale="92500" lnSpcReduction="10000"/>
          </a:bodyPr>
          <a:lstStyle/>
          <a:p>
            <a:pPr marL="0" indent="0">
              <a:buNone/>
            </a:pPr>
            <a:r>
              <a:rPr lang="es-CO" dirty="0" smtClean="0"/>
              <a:t>Dentro de los aspectos relevantes se encuentra que: </a:t>
            </a:r>
          </a:p>
          <a:p>
            <a:pPr algn="just"/>
            <a:r>
              <a:rPr lang="es-CO" dirty="0" smtClean="0"/>
              <a:t>Los tributos nacieron con la llegada de los colonizadores al continente Americano que se utilizaban para reconocer la soberanía de la corona Española y financiar los viajes desde España hasta el nuevo continente. Fajardo &amp; Suarez (2012).</a:t>
            </a:r>
          </a:p>
          <a:p>
            <a:pPr algn="just"/>
            <a:r>
              <a:rPr lang="es-CO" dirty="0" smtClean="0"/>
              <a:t>A lo largo del tiempo se presentaron ciertas modificaciones y en el año 1826 nace oficialmente el impuesto de Industria y comercio, donde se </a:t>
            </a:r>
            <a:r>
              <a:rPr lang="es-CO" dirty="0"/>
              <a:t>creó un gravamen a las actividades comerciales, industriales, artes y oficios, allí quienes ejercían este tipo de labores se obligaban a obtener una patente para el funcionamiento y ejecución de sus </a:t>
            </a:r>
            <a:r>
              <a:rPr lang="es-CO" dirty="0" smtClean="0"/>
              <a:t>actividades. Quiñones (2009)</a:t>
            </a:r>
          </a:p>
          <a:p>
            <a:pPr algn="just"/>
            <a:r>
              <a:rPr lang="es-CO" dirty="0"/>
              <a:t>Este régimen perduró sin cambios sustanciales hasta 1913, donde con la ratificación de la ley 97 y se dio la potestad para la creación del impuesto a las patentes, en una primera instancia esta capacidad se le brindó a Bogotá como Distrito Capital pero posteriormente se replicó a los demás Municipios mediante la ley 84 de 1915, la ley 72 de 1926 y la ley 89 de </a:t>
            </a:r>
            <a:r>
              <a:rPr lang="es-CO" dirty="0" smtClean="0"/>
              <a:t>1936. Martínez </a:t>
            </a:r>
            <a:r>
              <a:rPr lang="es-CO" dirty="0"/>
              <a:t>, Hoyos, &amp; </a:t>
            </a:r>
            <a:r>
              <a:rPr lang="es-CO" dirty="0" smtClean="0"/>
              <a:t>Patiño (2005</a:t>
            </a:r>
            <a:r>
              <a:rPr lang="es-CO" dirty="0"/>
              <a:t>)</a:t>
            </a:r>
            <a:endParaRPr lang="es-CO" dirty="0" smtClean="0"/>
          </a:p>
          <a:p>
            <a:endParaRPr lang="es-CO" dirty="0"/>
          </a:p>
        </p:txBody>
      </p:sp>
    </p:spTree>
    <p:extLst>
      <p:ext uri="{BB962C8B-B14F-4D97-AF65-F5344CB8AC3E}">
        <p14:creationId xmlns:p14="http://schemas.microsoft.com/office/powerpoint/2010/main" val="1758377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1412" y="347730"/>
            <a:ext cx="9905999" cy="5443471"/>
          </a:xfrm>
        </p:spPr>
        <p:txBody>
          <a:bodyPr>
            <a:normAutofit fontScale="85000" lnSpcReduction="10000"/>
          </a:bodyPr>
          <a:lstStyle/>
          <a:p>
            <a:pPr marL="0" indent="0">
              <a:buNone/>
            </a:pPr>
            <a:r>
              <a:rPr lang="es-CO" dirty="0" smtClean="0"/>
              <a:t>Dentro de la normatividad se encuentran:</a:t>
            </a:r>
          </a:p>
          <a:p>
            <a:pPr algn="just"/>
            <a:r>
              <a:rPr lang="es-CO" dirty="0" smtClean="0"/>
              <a:t>En primer lugar la constitución política de la República de Colombia </a:t>
            </a:r>
            <a:r>
              <a:rPr lang="es-CO" dirty="0"/>
              <a:t>en su artículo 95, numeral 9° se enuncia el deber ciudadano de contribuir al financiamiento de los gastos e inversiones que tiene el </a:t>
            </a:r>
            <a:r>
              <a:rPr lang="es-CO" dirty="0" smtClean="0"/>
              <a:t>Estado, desde allí nacen las obligaciones como contribuyentes.</a:t>
            </a:r>
          </a:p>
          <a:p>
            <a:pPr algn="just"/>
            <a:r>
              <a:rPr lang="es-CO" dirty="0" smtClean="0"/>
              <a:t>En 1913 se creó la ley 97 </a:t>
            </a:r>
            <a:r>
              <a:rPr lang="es-CO" dirty="0"/>
              <a:t>donde se gravaba la patente o licenciamiento de los establecimientos industriales para Bogotá y posteriormente aplicada a varios Municipios del territorio colombiano evidenciado en la ley 84 de 1915, ley 72 de 1926 y ley 89 de 1936</a:t>
            </a:r>
            <a:r>
              <a:rPr lang="es-CO" dirty="0" smtClean="0"/>
              <a:t>.</a:t>
            </a:r>
          </a:p>
          <a:p>
            <a:pPr algn="just"/>
            <a:r>
              <a:rPr lang="es-CO" dirty="0" smtClean="0"/>
              <a:t>A partir de 1983  con la ley 14  se determinan las bases regulatorias del ICA y se determina el hecho generador de dicho impuesto. Así mismo con la llegada del decreto ley 1333 de 1986 que regula bajo los mismo términos de la ley 14/1983 los aspectos generales del impuesto de industria y comercio.</a:t>
            </a:r>
          </a:p>
          <a:p>
            <a:pPr algn="just"/>
            <a:r>
              <a:rPr lang="es-CO" dirty="0" smtClean="0"/>
              <a:t>Solo hasta 1991 con la reforma a la carta magna se facultó a los Municipios para administrar algunas rentas del Estado en sus artículos 294, 300, 313 y 362, a partir de allí se constituyo el gravamen a la industria y el comercio como un impuesto de orden Municipal</a:t>
            </a:r>
          </a:p>
        </p:txBody>
      </p:sp>
    </p:spTree>
    <p:extLst>
      <p:ext uri="{BB962C8B-B14F-4D97-AF65-F5344CB8AC3E}">
        <p14:creationId xmlns:p14="http://schemas.microsoft.com/office/powerpoint/2010/main" val="2556949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INVERSIÓN SOCIAL Y SU Alcance municipal</a:t>
            </a:r>
            <a:endParaRPr lang="es-CO" dirty="0"/>
          </a:p>
        </p:txBody>
      </p:sp>
      <p:pic>
        <p:nvPicPr>
          <p:cNvPr id="4" name="Marcador de contenido 3"/>
          <p:cNvPicPr>
            <a:picLocks noGrp="1" noChangeAspect="1"/>
          </p:cNvPicPr>
          <p:nvPr>
            <p:ph idx="1"/>
          </p:nvPr>
        </p:nvPicPr>
        <p:blipFill>
          <a:blip r:embed="rId2"/>
          <a:stretch>
            <a:fillRect/>
          </a:stretch>
        </p:blipFill>
        <p:spPr>
          <a:xfrm>
            <a:off x="1007350" y="1979680"/>
            <a:ext cx="4668504" cy="2801103"/>
          </a:xfrm>
          <a:prstGeom prst="rect">
            <a:avLst/>
          </a:prstGeom>
        </p:spPr>
      </p:pic>
      <p:sp>
        <p:nvSpPr>
          <p:cNvPr id="5" name="Rectángulo 4"/>
          <p:cNvSpPr/>
          <p:nvPr/>
        </p:nvSpPr>
        <p:spPr>
          <a:xfrm>
            <a:off x="774593" y="4780783"/>
            <a:ext cx="4572396" cy="477888"/>
          </a:xfrm>
          <a:prstGeom prst="rect">
            <a:avLst/>
          </a:prstGeom>
        </p:spPr>
        <p:txBody>
          <a:bodyPr wrap="square">
            <a:spAutoFit/>
          </a:bodyPr>
          <a:lstStyle/>
          <a:p>
            <a:pPr algn="ctr">
              <a:lnSpc>
                <a:spcPct val="107000"/>
              </a:lnSpc>
              <a:spcAft>
                <a:spcPts val="800"/>
              </a:spcAft>
            </a:pPr>
            <a:r>
              <a:rPr lang="es-CO" sz="1200" dirty="0">
                <a:latin typeface="Times New Roman" panose="02020603050405020304" pitchFamily="18" charset="0"/>
                <a:ea typeface="Calibri" panose="020F0502020204030204" pitchFamily="34" charset="0"/>
                <a:cs typeface="Times New Roman" panose="02020603050405020304" pitchFamily="18" charset="0"/>
              </a:rPr>
              <a:t>Fuente: Elaboración propia con base en Secretaría de Hacienda Municipal Itagüí y Envigado 2009-2013</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8" name="Imagen 137"/>
          <p:cNvPicPr>
            <a:picLocks noChangeAspect="1"/>
          </p:cNvPicPr>
          <p:nvPr/>
        </p:nvPicPr>
        <p:blipFill>
          <a:blip r:embed="rId3"/>
          <a:stretch>
            <a:fillRect/>
          </a:stretch>
        </p:blipFill>
        <p:spPr>
          <a:xfrm>
            <a:off x="5952745" y="1979681"/>
            <a:ext cx="4946904" cy="2819012"/>
          </a:xfrm>
          <a:prstGeom prst="rect">
            <a:avLst/>
          </a:prstGeom>
        </p:spPr>
      </p:pic>
      <p:sp>
        <p:nvSpPr>
          <p:cNvPr id="139" name="Rectángulo 138"/>
          <p:cNvSpPr/>
          <p:nvPr/>
        </p:nvSpPr>
        <p:spPr>
          <a:xfrm>
            <a:off x="5556982" y="4798693"/>
            <a:ext cx="6096000" cy="280270"/>
          </a:xfrm>
          <a:prstGeom prst="rect">
            <a:avLst/>
          </a:prstGeom>
        </p:spPr>
        <p:txBody>
          <a:bodyPr>
            <a:spAutoFit/>
          </a:bodyPr>
          <a:lstStyle/>
          <a:p>
            <a:pPr algn="ctr">
              <a:lnSpc>
                <a:spcPct val="107000"/>
              </a:lnSpc>
              <a:spcAft>
                <a:spcPts val="800"/>
              </a:spcAft>
            </a:pPr>
            <a:r>
              <a:rPr lang="es-CO" sz="1200" dirty="0">
                <a:latin typeface="Times New Roman" panose="02020603050405020304" pitchFamily="18" charset="0"/>
                <a:ea typeface="Calibri" panose="020F0502020204030204" pitchFamily="34" charset="0"/>
                <a:cs typeface="Times New Roman" panose="02020603050405020304" pitchFamily="18" charset="0"/>
              </a:rPr>
              <a:t>Fuente: elaboración propia, con base en informes fiscales Itagüí y Envigado 2009-2013</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00899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lvl="0"/>
            <a:r>
              <a:rPr lang="es-CO" dirty="0"/>
              <a:t>TRASCENDENCIA DE LOS BENEFICIOS FISCALES PARA EL DESARROLLO ECONÓMICO Y SOCIAL</a:t>
            </a:r>
          </a:p>
        </p:txBody>
      </p:sp>
      <p:pic>
        <p:nvPicPr>
          <p:cNvPr id="8" name="Marcador de contenido 7"/>
          <p:cNvPicPr>
            <a:picLocks noGrp="1" noChangeAspect="1"/>
          </p:cNvPicPr>
          <p:nvPr>
            <p:ph idx="1"/>
          </p:nvPr>
        </p:nvPicPr>
        <p:blipFill>
          <a:blip r:embed="rId2"/>
          <a:stretch>
            <a:fillRect/>
          </a:stretch>
        </p:blipFill>
        <p:spPr>
          <a:xfrm>
            <a:off x="790560" y="2345209"/>
            <a:ext cx="5041829" cy="3103133"/>
          </a:xfrm>
          <a:prstGeom prst="rect">
            <a:avLst/>
          </a:prstGeom>
        </p:spPr>
      </p:pic>
      <p:pic>
        <p:nvPicPr>
          <p:cNvPr id="9" name="Imagen 8"/>
          <p:cNvPicPr>
            <a:picLocks noChangeAspect="1"/>
          </p:cNvPicPr>
          <p:nvPr/>
        </p:nvPicPr>
        <p:blipFill>
          <a:blip r:embed="rId3"/>
          <a:stretch>
            <a:fillRect/>
          </a:stretch>
        </p:blipFill>
        <p:spPr>
          <a:xfrm>
            <a:off x="6220010" y="2351305"/>
            <a:ext cx="4974767" cy="3090940"/>
          </a:xfrm>
          <a:prstGeom prst="rect">
            <a:avLst/>
          </a:prstGeom>
        </p:spPr>
      </p:pic>
      <p:sp>
        <p:nvSpPr>
          <p:cNvPr id="10" name="Rectángulo 9"/>
          <p:cNvSpPr/>
          <p:nvPr/>
        </p:nvSpPr>
        <p:spPr>
          <a:xfrm>
            <a:off x="691978" y="5442245"/>
            <a:ext cx="5140411" cy="477888"/>
          </a:xfrm>
          <a:prstGeom prst="rect">
            <a:avLst/>
          </a:prstGeom>
        </p:spPr>
        <p:txBody>
          <a:bodyPr wrap="square">
            <a:spAutoFit/>
          </a:bodyPr>
          <a:lstStyle/>
          <a:p>
            <a:pPr algn="ctr">
              <a:lnSpc>
                <a:spcPct val="107000"/>
              </a:lnSpc>
              <a:spcAft>
                <a:spcPts val="800"/>
              </a:spcAft>
            </a:pPr>
            <a:r>
              <a:rPr lang="es-CO" sz="1200" dirty="0">
                <a:latin typeface="Times New Roman" panose="02020603050405020304" pitchFamily="18" charset="0"/>
                <a:ea typeface="Calibri" panose="020F0502020204030204" pitchFamily="34" charset="0"/>
                <a:cs typeface="Times New Roman" panose="02020603050405020304" pitchFamily="18" charset="0"/>
              </a:rPr>
              <a:t>Fuente: Elaboración propia, con base en Secretaría de hacienda municipio de Itagüí</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ángulo 10"/>
          <p:cNvSpPr/>
          <p:nvPr/>
        </p:nvSpPr>
        <p:spPr>
          <a:xfrm>
            <a:off x="5733535" y="5442245"/>
            <a:ext cx="6096000" cy="280077"/>
          </a:xfrm>
          <a:prstGeom prst="rect">
            <a:avLst/>
          </a:prstGeom>
        </p:spPr>
        <p:txBody>
          <a:bodyPr>
            <a:spAutoFit/>
          </a:bodyPr>
          <a:lstStyle/>
          <a:p>
            <a:pPr algn="ctr">
              <a:lnSpc>
                <a:spcPct val="107000"/>
              </a:lnSpc>
              <a:spcAft>
                <a:spcPts val="800"/>
              </a:spcAft>
            </a:pPr>
            <a:r>
              <a:rPr lang="es-CO" sz="1200" dirty="0">
                <a:latin typeface="Times New Roman" panose="02020603050405020304" pitchFamily="18" charset="0"/>
                <a:ea typeface="Calibri" panose="020F0502020204030204" pitchFamily="34" charset="0"/>
                <a:cs typeface="Times New Roman" panose="02020603050405020304" pitchFamily="18" charset="0"/>
              </a:rPr>
              <a:t>Fuente: elaboración propia, con base en informes fiscales Itagüí y Envigado 2009-2013</a:t>
            </a:r>
          </a:p>
        </p:txBody>
      </p:sp>
    </p:spTree>
    <p:extLst>
      <p:ext uri="{BB962C8B-B14F-4D97-AF65-F5344CB8AC3E}">
        <p14:creationId xmlns:p14="http://schemas.microsoft.com/office/powerpoint/2010/main" val="2526802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BENEFICIOS TRIBUTARIOS, RECAUDO DE INDUSTRIA Y COMERCIO E </a:t>
            </a:r>
            <a:r>
              <a:rPr lang="es-CO" dirty="0" err="1" smtClean="0"/>
              <a:t>INVERSIóN</a:t>
            </a:r>
            <a:r>
              <a:rPr lang="es-CO" dirty="0" smtClean="0"/>
              <a:t> SOCIAL </a:t>
            </a:r>
            <a:endParaRPr lang="es-CO" dirty="0"/>
          </a:p>
        </p:txBody>
      </p:sp>
      <p:pic>
        <p:nvPicPr>
          <p:cNvPr id="5" name="Marcador de contenido 4"/>
          <p:cNvPicPr>
            <a:picLocks noGrp="1" noChangeAspect="1"/>
          </p:cNvPicPr>
          <p:nvPr>
            <p:ph idx="1"/>
          </p:nvPr>
        </p:nvPicPr>
        <p:blipFill>
          <a:blip r:embed="rId2"/>
          <a:stretch>
            <a:fillRect/>
          </a:stretch>
        </p:blipFill>
        <p:spPr>
          <a:xfrm>
            <a:off x="1141413" y="2426202"/>
            <a:ext cx="4394053" cy="3204739"/>
          </a:xfrm>
          <a:prstGeom prst="rect">
            <a:avLst/>
          </a:prstGeom>
        </p:spPr>
      </p:pic>
      <p:pic>
        <p:nvPicPr>
          <p:cNvPr id="6" name="Imagen 5"/>
          <p:cNvPicPr>
            <a:picLocks noChangeAspect="1"/>
          </p:cNvPicPr>
          <p:nvPr/>
        </p:nvPicPr>
        <p:blipFill>
          <a:blip r:embed="rId3"/>
          <a:stretch>
            <a:fillRect/>
          </a:stretch>
        </p:blipFill>
        <p:spPr>
          <a:xfrm>
            <a:off x="6094412" y="2426202"/>
            <a:ext cx="4194647" cy="3204739"/>
          </a:xfrm>
          <a:prstGeom prst="rect">
            <a:avLst/>
          </a:prstGeom>
        </p:spPr>
      </p:pic>
      <p:sp>
        <p:nvSpPr>
          <p:cNvPr id="7" name="Rectángulo 6"/>
          <p:cNvSpPr/>
          <p:nvPr/>
        </p:nvSpPr>
        <p:spPr>
          <a:xfrm>
            <a:off x="4894829" y="5630941"/>
            <a:ext cx="2138727" cy="311496"/>
          </a:xfrm>
          <a:prstGeom prst="rect">
            <a:avLst/>
          </a:prstGeom>
        </p:spPr>
        <p:txBody>
          <a:bodyPr wrap="none">
            <a:spAutoFit/>
          </a:bodyPr>
          <a:lstStyle/>
          <a:p>
            <a:pPr algn="ctr">
              <a:lnSpc>
                <a:spcPct val="107000"/>
              </a:lnSpc>
              <a:spcAft>
                <a:spcPts val="800"/>
              </a:spcAft>
            </a:pPr>
            <a:r>
              <a:rPr lang="es-CO" sz="1400" dirty="0">
                <a:latin typeface="Times New Roman" panose="02020603050405020304" pitchFamily="18" charset="0"/>
                <a:ea typeface="Calibri" panose="020F0502020204030204" pitchFamily="34" charset="0"/>
                <a:cs typeface="Times New Roman" panose="02020603050405020304" pitchFamily="18" charset="0"/>
              </a:rPr>
              <a:t>Fuente: Elaboración propia</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4858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dirty="0"/>
          </a:p>
        </p:txBody>
      </p:sp>
      <p:sp>
        <p:nvSpPr>
          <p:cNvPr id="3" name="Marcador de contenido 2"/>
          <p:cNvSpPr>
            <a:spLocks noGrp="1"/>
          </p:cNvSpPr>
          <p:nvPr>
            <p:ph idx="1"/>
          </p:nvPr>
        </p:nvSpPr>
        <p:spPr/>
        <p:txBody>
          <a:bodyPr>
            <a:normAutofit/>
          </a:bodyPr>
          <a:lstStyle/>
          <a:p>
            <a:pPr marL="0" indent="0" algn="ctr">
              <a:buNone/>
            </a:pPr>
            <a:r>
              <a:rPr lang="es-CO" sz="6600" dirty="0" smtClean="0"/>
              <a:t>CONSIDERACIONES FINALES</a:t>
            </a:r>
            <a:endParaRPr lang="es-CO" sz="6600" dirty="0"/>
          </a:p>
        </p:txBody>
      </p:sp>
    </p:spTree>
    <p:extLst>
      <p:ext uri="{BB962C8B-B14F-4D97-AF65-F5344CB8AC3E}">
        <p14:creationId xmlns:p14="http://schemas.microsoft.com/office/powerpoint/2010/main" val="30897695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Violeta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ircuito">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o">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docProps/app.xml><?xml version="1.0" encoding="utf-8"?>
<Properties xmlns="http://schemas.openxmlformats.org/officeDocument/2006/extended-properties" xmlns:vt="http://schemas.openxmlformats.org/officeDocument/2006/docPropsVTypes">
  <Template>TM04033919[[fn=Circuito]]</Template>
  <TotalTime>85</TotalTime>
  <Words>608</Words>
  <Application>Microsoft Office PowerPoint</Application>
  <PresentationFormat>Panorámica</PresentationFormat>
  <Paragraphs>25</Paragraphs>
  <Slides>8</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8</vt:i4>
      </vt:variant>
    </vt:vector>
  </HeadingPairs>
  <TitlesOfParts>
    <vt:vector size="14" baseType="lpstr">
      <vt:lpstr>Arial</vt:lpstr>
      <vt:lpstr>Calibri</vt:lpstr>
      <vt:lpstr>Times New Roman</vt:lpstr>
      <vt:lpstr>Trebuchet MS</vt:lpstr>
      <vt:lpstr>Tw Cen MT</vt:lpstr>
      <vt:lpstr>Circuito</vt:lpstr>
      <vt:lpstr>IMPUESTO DE INDUSTRIA Y COMERCIO, INCIDENCIA DE LOS BENEFICIOS FISCALES EN EL DESARROLLO ECONOMICO Y SOCIAL EN LOS MUNICIPIOS DE ITAGUI Y ENVIGADO. </vt:lpstr>
      <vt:lpstr>Marco teórico</vt:lpstr>
      <vt:lpstr>Presentación de PowerPoint</vt:lpstr>
      <vt:lpstr>Presentación de PowerPoint</vt:lpstr>
      <vt:lpstr>INVERSIÓN SOCIAL Y SU Alcance municipal</vt:lpstr>
      <vt:lpstr>TRASCENDENCIA DE LOS BENEFICIOS FISCALES PARA EL DESARROLLO ECONÓMICO Y SOCIAL</vt:lpstr>
      <vt:lpstr>BENEFICIOS TRIBUTARIOS, RECAUDO DE INDUSTRIA Y COMERCIO E INVERSIóN SOCIAL </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IMPUESTO DE INDUSTRIA Y COMERCIO, INCIDENCIA DE LOS BENEFICIOS FISCALES EN EL DESARROLLO ECONOMICO Y SOCIAL EN LOS MUNICIPIOS DE ITAGUI Y ENVIGADO.</dc:title>
  <dc:creator>KAREN-VAIO</dc:creator>
  <cp:lastModifiedBy>Maritza</cp:lastModifiedBy>
  <cp:revision>12</cp:revision>
  <dcterms:created xsi:type="dcterms:W3CDTF">2015-09-14T23:41:01Z</dcterms:created>
  <dcterms:modified xsi:type="dcterms:W3CDTF">2015-09-15T01:51:51Z</dcterms:modified>
</cp:coreProperties>
</file>