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8" r:id="rId3"/>
    <p:sldId id="259" r:id="rId4"/>
    <p:sldId id="260" r:id="rId5"/>
    <p:sldId id="265" r:id="rId6"/>
    <p:sldId id="261" r:id="rId7"/>
    <p:sldId id="275" r:id="rId8"/>
    <p:sldId id="276" r:id="rId9"/>
    <p:sldId id="262" r:id="rId10"/>
    <p:sldId id="268" r:id="rId11"/>
    <p:sldId id="269" r:id="rId12"/>
    <p:sldId id="270" r:id="rId13"/>
    <p:sldId id="271" r:id="rId14"/>
    <p:sldId id="272" r:id="rId15"/>
    <p:sldId id="273" r:id="rId16"/>
    <p:sldId id="274" r:id="rId17"/>
    <p:sldId id="263" r:id="rId18"/>
    <p:sldId id="266" r:id="rId19"/>
    <p:sldId id="267" r:id="rId2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61429-B722-4D4D-832C-A890CBCD9A58}" type="datetimeFigureOut">
              <a:rPr lang="es-CO" smtClean="0"/>
              <a:pPr/>
              <a:t>06/05/2015</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DC065B-C37B-43AF-BB6E-744F14C36313}" type="slidenum">
              <a:rPr lang="es-CO" smtClean="0"/>
              <a:pPr/>
              <a:t>‹Nº›</a:t>
            </a:fld>
            <a:endParaRPr lang="es-CO"/>
          </a:p>
        </p:txBody>
      </p:sp>
    </p:spTree>
    <p:extLst>
      <p:ext uri="{BB962C8B-B14F-4D97-AF65-F5344CB8AC3E}">
        <p14:creationId xmlns="" xmlns:p14="http://schemas.microsoft.com/office/powerpoint/2010/main" val="95377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3</a:t>
            </a:fld>
            <a:endParaRPr lang="es-C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19</a:t>
            </a:fld>
            <a:endParaRPr lang="es-C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4</a:t>
            </a:fld>
            <a:endParaRPr lang="es-C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5</a:t>
            </a:fld>
            <a:endParaRPr lang="es-C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6</a:t>
            </a:fld>
            <a:endParaRPr lang="es-C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7</a:t>
            </a:fld>
            <a:endParaRPr lang="es-C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8</a:t>
            </a:fld>
            <a:endParaRPr lang="es-CO"/>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9</a:t>
            </a:fld>
            <a:endParaRPr lang="es-CO"/>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17</a:t>
            </a:fld>
            <a:endParaRPr lang="es-CO"/>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20DC065B-C37B-43AF-BB6E-744F14C36313}" type="slidenum">
              <a:rPr lang="es-CO" smtClean="0"/>
              <a:pPr/>
              <a:t>18</a:t>
            </a:fld>
            <a:endParaRPr lang="es-C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20" name="19 Marcador de pie de página"/>
          <p:cNvSpPr>
            <a:spLocks noGrp="1"/>
          </p:cNvSpPr>
          <p:nvPr>
            <p:ph type="ftr" sz="quarter" idx="11"/>
          </p:nvPr>
        </p:nvSpPr>
        <p:spPr/>
        <p:txBody>
          <a:bodyPr/>
          <a:lstStyle>
            <a:extLst/>
          </a:lstStyle>
          <a:p>
            <a:endParaRPr lang="es-CO"/>
          </a:p>
        </p:txBody>
      </p:sp>
      <p:sp>
        <p:nvSpPr>
          <p:cNvPr id="10" name="9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5" name="4 Marcador de pie de página"/>
          <p:cNvSpPr>
            <a:spLocks noGrp="1"/>
          </p:cNvSpPr>
          <p:nvPr>
            <p:ph type="ftr" sz="quarter" idx="11"/>
          </p:nvPr>
        </p:nvSpPr>
        <p:spPr/>
        <p:txBody>
          <a:bodyPr/>
          <a:lstStyle>
            <a:extLst/>
          </a:lstStyle>
          <a:p>
            <a:endParaRPr lang="es-CO"/>
          </a:p>
        </p:txBody>
      </p:sp>
      <p:sp>
        <p:nvSpPr>
          <p:cNvPr id="6" name="5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8" name="7 Marcador de pie de página"/>
          <p:cNvSpPr>
            <a:spLocks noGrp="1"/>
          </p:cNvSpPr>
          <p:nvPr>
            <p:ph type="ftr" sz="quarter" idx="11"/>
          </p:nvPr>
        </p:nvSpPr>
        <p:spPr/>
        <p:txBody>
          <a:bodyPr/>
          <a:lstStyle>
            <a:extLst/>
          </a:lstStyle>
          <a:p>
            <a:endParaRPr lang="es-CO"/>
          </a:p>
        </p:txBody>
      </p:sp>
      <p:sp>
        <p:nvSpPr>
          <p:cNvPr id="9" name="8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4" name="3 Marcador de pie de página"/>
          <p:cNvSpPr>
            <a:spLocks noGrp="1"/>
          </p:cNvSpPr>
          <p:nvPr>
            <p:ph type="ftr" sz="quarter" idx="11"/>
          </p:nvPr>
        </p:nvSpPr>
        <p:spPr/>
        <p:txBody>
          <a:bodyPr/>
          <a:lstStyle>
            <a:extLst/>
          </a:lstStyle>
          <a:p>
            <a:endParaRPr lang="es-CO"/>
          </a:p>
        </p:txBody>
      </p:sp>
      <p:sp>
        <p:nvSpPr>
          <p:cNvPr id="5" name="4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3" name="2 Marcador de pie de página"/>
          <p:cNvSpPr>
            <a:spLocks noGrp="1"/>
          </p:cNvSpPr>
          <p:nvPr>
            <p:ph type="ftr" sz="quarter" idx="11"/>
          </p:nvPr>
        </p:nvSpPr>
        <p:spPr/>
        <p:txBody>
          <a:bodyPr/>
          <a:lstStyle>
            <a:extLst/>
          </a:lstStyle>
          <a:p>
            <a:endParaRPr lang="es-CO"/>
          </a:p>
        </p:txBody>
      </p:sp>
      <p:sp>
        <p:nvSpPr>
          <p:cNvPr id="4" name="3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8D16BF4D-2B70-48B5-85EE-F596DEEB07FA}" type="datetimeFigureOut">
              <a:rPr lang="es-CO" smtClean="0"/>
              <a:pPr/>
              <a:t>06/05/2015</a:t>
            </a:fld>
            <a:endParaRPr lang="es-CO"/>
          </a:p>
        </p:txBody>
      </p:sp>
      <p:sp>
        <p:nvSpPr>
          <p:cNvPr id="6" name="5 Marcador de pie de página"/>
          <p:cNvSpPr>
            <a:spLocks noGrp="1"/>
          </p:cNvSpPr>
          <p:nvPr>
            <p:ph type="ftr" sz="quarter" idx="11"/>
          </p:nvPr>
        </p:nvSpPr>
        <p:spPr/>
        <p:txBody>
          <a:bodyPr/>
          <a:lstStyle>
            <a:extLst/>
          </a:lstStyle>
          <a:p>
            <a:endParaRPr lang="es-CO"/>
          </a:p>
        </p:txBody>
      </p:sp>
      <p:sp>
        <p:nvSpPr>
          <p:cNvPr id="7" name="6 Marcador de número de diapositiva"/>
          <p:cNvSpPr>
            <a:spLocks noGrp="1"/>
          </p:cNvSpPr>
          <p:nvPr>
            <p:ph type="sldNum" sz="quarter" idx="12"/>
          </p:nvPr>
        </p:nvSpPr>
        <p:spPr/>
        <p:txBody>
          <a:bodyPr/>
          <a:lstStyle>
            <a:extLst/>
          </a:lstStyle>
          <a:p>
            <a:fld id="{7F566246-D2F3-465E-95B5-7466C8F3FF61}" type="slidenum">
              <a:rPr lang="es-CO" smtClean="0"/>
              <a:pPr/>
              <a:t>‹Nº›</a:t>
            </a:fld>
            <a:endParaRPr lang="es-CO"/>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D16BF4D-2B70-48B5-85EE-F596DEEB07FA}" type="datetimeFigureOut">
              <a:rPr lang="es-CO" smtClean="0"/>
              <a:pPr/>
              <a:t>06/05/2015</a:t>
            </a:fld>
            <a:endParaRPr lang="es-CO"/>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CO"/>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F566246-D2F3-465E-95B5-7466C8F3FF61}" type="slidenum">
              <a:rPr lang="es-CO" smtClean="0"/>
              <a:pPr/>
              <a:t>‹Nº›</a:t>
            </a:fld>
            <a:endParaRPr lang="es-CO"/>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package" Target="../embeddings/Hoja_de_c_lculo_de_Microsoft_Office_Excel2.xlsx"/><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package" Target="../embeddings/Documento_de_Microsoft_Office_Word1.docx"/><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00100" y="1000108"/>
            <a:ext cx="7772400" cy="2386029"/>
          </a:xfrm>
        </p:spPr>
        <p:txBody>
          <a:bodyPr>
            <a:noAutofit/>
          </a:bodyPr>
          <a:lstStyle/>
          <a:p>
            <a:pPr algn="ctr"/>
            <a:r>
              <a:rPr lang="es-CO" sz="2400" b="1" dirty="0" smtClean="0">
                <a:latin typeface="Segoe Print" pitchFamily="2" charset="0"/>
              </a:rPr>
              <a:t>LOS INFORMES DE RESPONSABILIDAD SOCIAL EMPRESARIAL COMO HERRAMIENTA DE SOSTENIBILIDAD EN EL METRO DE MEDELLÍN EN CONTRASTE CON EL IMPACTO SOCIAL, ECONÓMICO Y AMBIENTAL DE LOS USUARIOS.</a:t>
            </a:r>
            <a:endParaRPr lang="es-CO" sz="2400" dirty="0">
              <a:latin typeface="Book Antiqua" pitchFamily="18" charset="0"/>
            </a:endParaRPr>
          </a:p>
        </p:txBody>
      </p:sp>
      <p:sp>
        <p:nvSpPr>
          <p:cNvPr id="3" name="2 Subtítulo"/>
          <p:cNvSpPr>
            <a:spLocks noGrp="1"/>
          </p:cNvSpPr>
          <p:nvPr>
            <p:ph type="subTitle" idx="1"/>
          </p:nvPr>
        </p:nvSpPr>
        <p:spPr>
          <a:xfrm>
            <a:off x="4500562" y="3857628"/>
            <a:ext cx="3857652" cy="2143140"/>
          </a:xfrm>
        </p:spPr>
        <p:txBody>
          <a:bodyPr>
            <a:noAutofit/>
          </a:bodyPr>
          <a:lstStyle/>
          <a:p>
            <a:pPr algn="r"/>
            <a:r>
              <a:rPr lang="es-CO" sz="2000" dirty="0" smtClean="0">
                <a:solidFill>
                  <a:schemeClr val="tx1"/>
                </a:solidFill>
                <a:latin typeface="Haettenschweiler" pitchFamily="34" charset="0"/>
              </a:rPr>
              <a:t>DEISY JOHANNA GONZÁLEZ CANO</a:t>
            </a:r>
          </a:p>
          <a:p>
            <a:pPr algn="r"/>
            <a:r>
              <a:rPr lang="es-CO" sz="2000" dirty="0" smtClean="0">
                <a:solidFill>
                  <a:schemeClr val="tx1"/>
                </a:solidFill>
                <a:latin typeface="Haettenschweiler" pitchFamily="34" charset="0"/>
              </a:rPr>
              <a:t>deisy481@hotmail.com </a:t>
            </a:r>
          </a:p>
          <a:p>
            <a:pPr algn="r"/>
            <a:r>
              <a:rPr lang="es-CO" sz="2000" dirty="0" smtClean="0">
                <a:solidFill>
                  <a:schemeClr val="tx1"/>
                </a:solidFill>
                <a:latin typeface="Haettenschweiler" pitchFamily="34" charset="0"/>
              </a:rPr>
              <a:t>JUAN MANUEL GONZÁLEZ VALENCIA jmanuel1988@hotmail.com </a:t>
            </a:r>
          </a:p>
          <a:p>
            <a:pPr algn="r"/>
            <a:r>
              <a:rPr lang="es-CO" sz="2000" dirty="0" smtClean="0">
                <a:solidFill>
                  <a:schemeClr val="tx1"/>
                </a:solidFill>
                <a:latin typeface="Haettenschweiler" pitchFamily="34" charset="0"/>
              </a:rPr>
              <a:t>ALEXANDER HOYOS FERNÁNDEZ</a:t>
            </a:r>
          </a:p>
          <a:p>
            <a:pPr algn="r"/>
            <a:r>
              <a:rPr lang="es-CO" sz="2000" dirty="0" smtClean="0">
                <a:solidFill>
                  <a:schemeClr val="tx1"/>
                </a:solidFill>
                <a:latin typeface="Haettenschweiler" pitchFamily="34" charset="0"/>
              </a:rPr>
              <a:t>alexander5611@gmail.com</a:t>
            </a:r>
            <a:endParaRPr lang="es-CO" sz="2000" dirty="0">
              <a:solidFill>
                <a:schemeClr val="tx1"/>
              </a:solidFill>
              <a:latin typeface="Haettenschweiler" pitchFamily="34" charset="0"/>
            </a:endParaRPr>
          </a:p>
        </p:txBody>
      </p:sp>
      <p:grpSp>
        <p:nvGrpSpPr>
          <p:cNvPr id="11"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2"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3"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pic>
        <p:nvPicPr>
          <p:cNvPr id="12" name="11 Imagen" descr="Metro 4.jpg"/>
          <p:cNvPicPr>
            <a:picLocks noChangeAspect="1"/>
          </p:cNvPicPr>
          <p:nvPr/>
        </p:nvPicPr>
        <p:blipFill>
          <a:blip r:embed="rId4" cstate="print"/>
          <a:stretch>
            <a:fillRect/>
          </a:stretch>
        </p:blipFill>
        <p:spPr>
          <a:xfrm>
            <a:off x="3143240" y="4110052"/>
            <a:ext cx="1003103" cy="1604964"/>
          </a:xfrm>
          <a:prstGeom prst="rect">
            <a:avLst/>
          </a:prstGeom>
          <a:ln>
            <a:noFill/>
          </a:ln>
          <a:effectLst>
            <a:outerShdw blurRad="292100" dist="139700" dir="2700000" algn="tl" rotWithShape="0">
              <a:srgbClr val="333333">
                <a:alpha val="65000"/>
              </a:srgbClr>
            </a:outerShdw>
          </a:effectLst>
        </p:spPr>
      </p:pic>
      <p:pic>
        <p:nvPicPr>
          <p:cNvPr id="13" name="12 Imagen" descr="UdeA.png"/>
          <p:cNvPicPr>
            <a:picLocks noChangeAspect="1"/>
          </p:cNvPicPr>
          <p:nvPr/>
        </p:nvPicPr>
        <p:blipFill>
          <a:blip r:embed="rId5" cstate="print"/>
          <a:stretch>
            <a:fillRect/>
          </a:stretch>
        </p:blipFill>
        <p:spPr>
          <a:xfrm>
            <a:off x="1214414" y="4071942"/>
            <a:ext cx="1308621" cy="17144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21422686">
            <a:off x="333771" y="669184"/>
            <a:ext cx="4760218" cy="3313559"/>
          </a:xfrm>
          <a:prstGeom prst="rect">
            <a:avLst/>
          </a:prstGeom>
          <a:noFill/>
        </p:spPr>
      </p:pic>
      <p:pic>
        <p:nvPicPr>
          <p:cNvPr id="5" name="4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834746">
            <a:off x="3465864" y="2970714"/>
            <a:ext cx="5019675" cy="3390900"/>
          </a:xfrm>
          <a:prstGeom prst="rect">
            <a:avLst/>
          </a:prstGeom>
          <a:noFill/>
        </p:spPr>
      </p:pic>
    </p:spTree>
    <p:extLst>
      <p:ext uri="{BB962C8B-B14F-4D97-AF65-F5344CB8AC3E}">
        <p14:creationId xmlns="" xmlns:p14="http://schemas.microsoft.com/office/powerpoint/2010/main" val="1129881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rot="296203">
            <a:off x="3863354" y="471480"/>
            <a:ext cx="4896544" cy="3024336"/>
          </a:xfrm>
          <a:prstGeom prst="rect">
            <a:avLst/>
          </a:prstGeom>
          <a:noFill/>
        </p:spPr>
      </p:pic>
      <p:pic>
        <p:nvPicPr>
          <p:cNvPr id="6" name="5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20974470">
            <a:off x="256998" y="2535872"/>
            <a:ext cx="4752975" cy="3274060"/>
          </a:xfrm>
          <a:prstGeom prst="rect">
            <a:avLst/>
          </a:prstGeom>
          <a:noFill/>
        </p:spPr>
      </p:pic>
    </p:spTree>
    <p:extLst>
      <p:ext uri="{BB962C8B-B14F-4D97-AF65-F5344CB8AC3E}">
        <p14:creationId xmlns="" xmlns:p14="http://schemas.microsoft.com/office/powerpoint/2010/main" val="22584956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851920" y="316230"/>
            <a:ext cx="5172075" cy="3112770"/>
          </a:xfrm>
          <a:prstGeom prst="rect">
            <a:avLst/>
          </a:prstGeom>
          <a:noFill/>
        </p:spPr>
      </p:pic>
      <p:pic>
        <p:nvPicPr>
          <p:cNvPr id="5" name="4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79512" y="2996952"/>
            <a:ext cx="4791075" cy="3276600"/>
          </a:xfrm>
          <a:prstGeom prst="rect">
            <a:avLst/>
          </a:prstGeom>
          <a:noFill/>
        </p:spPr>
      </p:pic>
    </p:spTree>
    <p:extLst>
      <p:ext uri="{BB962C8B-B14F-4D97-AF65-F5344CB8AC3E}">
        <p14:creationId xmlns="" xmlns:p14="http://schemas.microsoft.com/office/powerpoint/2010/main" val="25464572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7504" y="188640"/>
            <a:ext cx="5105400" cy="3343275"/>
          </a:xfrm>
          <a:prstGeom prst="rect">
            <a:avLst/>
          </a:prstGeom>
          <a:noFill/>
        </p:spPr>
      </p:pic>
      <p:pic>
        <p:nvPicPr>
          <p:cNvPr id="5" name="4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563888" y="2780928"/>
            <a:ext cx="5295900" cy="3429000"/>
          </a:xfrm>
          <a:prstGeom prst="rect">
            <a:avLst/>
          </a:prstGeom>
          <a:noFill/>
        </p:spPr>
      </p:pic>
    </p:spTree>
    <p:extLst>
      <p:ext uri="{BB962C8B-B14F-4D97-AF65-F5344CB8AC3E}">
        <p14:creationId xmlns="" xmlns:p14="http://schemas.microsoft.com/office/powerpoint/2010/main" val="1651736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339752" y="1412776"/>
            <a:ext cx="5040560" cy="3629025"/>
          </a:xfrm>
          <a:prstGeom prst="rect">
            <a:avLst/>
          </a:prstGeom>
          <a:noFill/>
        </p:spPr>
      </p:pic>
    </p:spTree>
    <p:extLst>
      <p:ext uri="{BB962C8B-B14F-4D97-AF65-F5344CB8AC3E}">
        <p14:creationId xmlns="" xmlns:p14="http://schemas.microsoft.com/office/powerpoint/2010/main" val="3270175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9512" y="188640"/>
            <a:ext cx="4845685" cy="2990850"/>
          </a:xfrm>
          <a:prstGeom prst="rect">
            <a:avLst/>
          </a:prstGeom>
          <a:noFill/>
        </p:spPr>
      </p:pic>
      <p:sp>
        <p:nvSpPr>
          <p:cNvPr id="7" name="6 CuadroTexto"/>
          <p:cNvSpPr txBox="1"/>
          <p:nvPr/>
        </p:nvSpPr>
        <p:spPr>
          <a:xfrm rot="1446696">
            <a:off x="5583896" y="908336"/>
            <a:ext cx="2376264" cy="1231106"/>
          </a:xfrm>
          <a:prstGeom prst="rect">
            <a:avLst/>
          </a:prstGeom>
          <a:noFill/>
        </p:spPr>
        <p:txBody>
          <a:bodyPr wrap="square" rtlCol="0">
            <a:spAutoFit/>
          </a:bodyPr>
          <a:lstStyle/>
          <a:p>
            <a:pPr algn="ctr"/>
            <a:r>
              <a:rPr lang="es-CO" sz="2800" b="1" dirty="0" smtClean="0">
                <a:latin typeface="Garamond" pitchFamily="18" charset="0"/>
              </a:rPr>
              <a:t>TRANVÍA</a:t>
            </a:r>
          </a:p>
          <a:p>
            <a:pPr algn="ctr"/>
            <a:r>
              <a:rPr lang="es-CO" dirty="0" smtClean="0"/>
              <a:t> </a:t>
            </a:r>
          </a:p>
          <a:p>
            <a:pPr algn="ctr"/>
            <a:r>
              <a:rPr lang="es-CO" sz="2800" b="1" dirty="0" smtClean="0">
                <a:latin typeface="Garamond" pitchFamily="18" charset="0"/>
              </a:rPr>
              <a:t>DE</a:t>
            </a:r>
            <a:endParaRPr lang="es-CO" sz="2800" b="1" dirty="0">
              <a:latin typeface="Garamond" pitchFamily="18" charset="0"/>
            </a:endParaRPr>
          </a:p>
        </p:txBody>
      </p:sp>
      <p:sp>
        <p:nvSpPr>
          <p:cNvPr id="8" name="7 CuadroTexto"/>
          <p:cNvSpPr txBox="1"/>
          <p:nvPr/>
        </p:nvSpPr>
        <p:spPr>
          <a:xfrm>
            <a:off x="827584" y="4221088"/>
            <a:ext cx="2664296" cy="523220"/>
          </a:xfrm>
          <a:prstGeom prst="rect">
            <a:avLst/>
          </a:prstGeom>
          <a:noFill/>
        </p:spPr>
        <p:txBody>
          <a:bodyPr wrap="square" rtlCol="0">
            <a:spAutoFit/>
          </a:bodyPr>
          <a:lstStyle/>
          <a:p>
            <a:pPr algn="r"/>
            <a:r>
              <a:rPr lang="es-CO" sz="2800" b="1" dirty="0">
                <a:latin typeface="Garamond" pitchFamily="18" charset="0"/>
              </a:rPr>
              <a:t>AYACUCHO</a:t>
            </a:r>
          </a:p>
        </p:txBody>
      </p:sp>
      <p:pic>
        <p:nvPicPr>
          <p:cNvPr id="9" name="8 Imagen"/>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707904" y="3082195"/>
            <a:ext cx="5191125" cy="3324225"/>
          </a:xfrm>
          <a:prstGeom prst="rect">
            <a:avLst/>
          </a:prstGeom>
          <a:noFill/>
        </p:spPr>
      </p:pic>
    </p:spTree>
    <p:extLst>
      <p:ext uri="{BB962C8B-B14F-4D97-AF65-F5344CB8AC3E}">
        <p14:creationId xmlns="" xmlns:p14="http://schemas.microsoft.com/office/powerpoint/2010/main" val="2537490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5 Imagen"/>
          <p:cNvPicPr/>
          <p:nvPr/>
        </p:nvPicPr>
        <p:blipFill>
          <a:blip r:embed="rId2" cstate="print"/>
          <a:stretch>
            <a:fillRect/>
          </a:stretch>
        </p:blipFill>
        <p:spPr>
          <a:xfrm>
            <a:off x="3779912" y="332656"/>
            <a:ext cx="5170805" cy="3343275"/>
          </a:xfrm>
          <a:prstGeom prst="rect">
            <a:avLst/>
          </a:prstGeom>
        </p:spPr>
      </p:pic>
      <p:pic>
        <p:nvPicPr>
          <p:cNvPr id="5" name="3 Imagen"/>
          <p:cNvPicPr/>
          <p:nvPr/>
        </p:nvPicPr>
        <p:blipFill>
          <a:blip r:embed="rId3" cstate="print"/>
          <a:stretch>
            <a:fillRect/>
          </a:stretch>
        </p:blipFill>
        <p:spPr>
          <a:xfrm>
            <a:off x="179512" y="3068960"/>
            <a:ext cx="4876800" cy="3600450"/>
          </a:xfrm>
          <a:prstGeom prst="rect">
            <a:avLst/>
          </a:prstGeom>
        </p:spPr>
      </p:pic>
      <p:sp>
        <p:nvSpPr>
          <p:cNvPr id="6" name="5 CuadroTexto"/>
          <p:cNvSpPr txBox="1"/>
          <p:nvPr/>
        </p:nvSpPr>
        <p:spPr>
          <a:xfrm rot="20422580">
            <a:off x="1115616" y="980728"/>
            <a:ext cx="1800200" cy="1384995"/>
          </a:xfrm>
          <a:prstGeom prst="rect">
            <a:avLst/>
          </a:prstGeom>
          <a:noFill/>
        </p:spPr>
        <p:txBody>
          <a:bodyPr wrap="square" rtlCol="0">
            <a:spAutoFit/>
          </a:bodyPr>
          <a:lstStyle/>
          <a:p>
            <a:pPr algn="ctr"/>
            <a:r>
              <a:rPr lang="es-CO" sz="2800" b="1" dirty="0">
                <a:latin typeface="Garamond" pitchFamily="18" charset="0"/>
              </a:rPr>
              <a:t>SALA </a:t>
            </a:r>
            <a:endParaRPr lang="es-CO" sz="2800" b="1" dirty="0" smtClean="0">
              <a:latin typeface="Garamond" pitchFamily="18" charset="0"/>
            </a:endParaRPr>
          </a:p>
          <a:p>
            <a:endParaRPr lang="es-CO" sz="2800" b="1" dirty="0">
              <a:latin typeface="Garamond" pitchFamily="18" charset="0"/>
            </a:endParaRPr>
          </a:p>
          <a:p>
            <a:pPr algn="ctr"/>
            <a:r>
              <a:rPr lang="es-CO" sz="2800" b="1" dirty="0" smtClean="0">
                <a:latin typeface="Garamond" pitchFamily="18" charset="0"/>
              </a:rPr>
              <a:t>DE</a:t>
            </a:r>
            <a:endParaRPr lang="es-CO" sz="2800" b="1" dirty="0">
              <a:latin typeface="Garamond" pitchFamily="18" charset="0"/>
            </a:endParaRPr>
          </a:p>
        </p:txBody>
      </p:sp>
      <p:sp>
        <p:nvSpPr>
          <p:cNvPr id="7" name="6 CuadroTexto"/>
          <p:cNvSpPr txBox="1"/>
          <p:nvPr/>
        </p:nvSpPr>
        <p:spPr>
          <a:xfrm>
            <a:off x="5724128" y="4005064"/>
            <a:ext cx="2952328" cy="1384995"/>
          </a:xfrm>
          <a:prstGeom prst="rect">
            <a:avLst/>
          </a:prstGeom>
          <a:noFill/>
        </p:spPr>
        <p:txBody>
          <a:bodyPr wrap="square" rtlCol="0">
            <a:spAutoFit/>
          </a:bodyPr>
          <a:lstStyle/>
          <a:p>
            <a:pPr algn="ctr"/>
            <a:r>
              <a:rPr lang="es-CO" sz="2800" b="1" dirty="0" smtClean="0">
                <a:latin typeface="Garamond" pitchFamily="18" charset="0"/>
              </a:rPr>
              <a:t>CÓMPUTO</a:t>
            </a:r>
          </a:p>
          <a:p>
            <a:pPr algn="ctr"/>
            <a:endParaRPr lang="es-CO" sz="2800" b="1" dirty="0">
              <a:latin typeface="Garamond" pitchFamily="18" charset="0"/>
            </a:endParaRPr>
          </a:p>
          <a:p>
            <a:pPr algn="ctr"/>
            <a:r>
              <a:rPr lang="es-CO" sz="2800" b="1" dirty="0" smtClean="0">
                <a:latin typeface="Garamond" pitchFamily="18" charset="0"/>
              </a:rPr>
              <a:t> </a:t>
            </a:r>
            <a:r>
              <a:rPr lang="es-CO" sz="2800" b="1" dirty="0">
                <a:latin typeface="Garamond" pitchFamily="18" charset="0"/>
              </a:rPr>
              <a:t>VALLEJUELOS</a:t>
            </a:r>
          </a:p>
        </p:txBody>
      </p:sp>
    </p:spTree>
    <p:extLst>
      <p:ext uri="{BB962C8B-B14F-4D97-AF65-F5344CB8AC3E}">
        <p14:creationId xmlns="" xmlns:p14="http://schemas.microsoft.com/office/powerpoint/2010/main" val="1061430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000100" y="1643050"/>
            <a:ext cx="7643866" cy="4929222"/>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CO" sz="2800" b="1" dirty="0" smtClean="0">
                <a:latin typeface="Garamond" pitchFamily="18" charset="0"/>
              </a:rPr>
              <a:t>CONCLUSIONES</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lvl="0" algn="just">
              <a:spcBef>
                <a:spcPct val="20000"/>
              </a:spcBef>
              <a:buFont typeface="Wingdings" pitchFamily="2" charset="2"/>
              <a:buChar char="ü"/>
              <a:defRPr/>
            </a:pPr>
            <a:r>
              <a:rPr lang="es-CO" sz="2800" dirty="0" smtClean="0">
                <a:latin typeface="Garamond" pitchFamily="18" charset="0"/>
              </a:rPr>
              <a:t>El GRI como guía mundial es una forma de reportar los avances en sostenibilidad</a:t>
            </a:r>
          </a:p>
          <a:p>
            <a:pPr lvl="0" algn="just">
              <a:spcBef>
                <a:spcPct val="20000"/>
              </a:spcBef>
              <a:buFont typeface="Wingdings" pitchFamily="2" charset="2"/>
              <a:buChar char="ü"/>
              <a:defRPr/>
            </a:pPr>
            <a:endParaRPr lang="es-CO" sz="2800" dirty="0" smtClean="0">
              <a:latin typeface="Garamond" pitchFamily="18" charset="0"/>
            </a:endParaRPr>
          </a:p>
          <a:p>
            <a:pPr lvl="0" algn="just">
              <a:spcBef>
                <a:spcPct val="20000"/>
              </a:spcBef>
              <a:buFont typeface="Wingdings" pitchFamily="2" charset="2"/>
              <a:buChar char="ü"/>
              <a:defRPr/>
            </a:pPr>
            <a:r>
              <a:rPr lang="es-CO" sz="2800" dirty="0" smtClean="0">
                <a:latin typeface="Garamond" pitchFamily="18" charset="0"/>
              </a:rPr>
              <a:t>El </a:t>
            </a:r>
            <a:r>
              <a:rPr lang="es-CO" sz="2800" dirty="0" smtClean="0">
                <a:latin typeface="Garamond" pitchFamily="18" charset="0"/>
              </a:rPr>
              <a:t>Contador </a:t>
            </a:r>
            <a:r>
              <a:rPr lang="es-CO" sz="2800" dirty="0" smtClean="0">
                <a:latin typeface="Garamond" pitchFamily="18" charset="0"/>
              </a:rPr>
              <a:t>P</a:t>
            </a:r>
            <a:r>
              <a:rPr lang="es-CO" sz="2800" dirty="0" smtClean="0">
                <a:latin typeface="Garamond" pitchFamily="18" charset="0"/>
              </a:rPr>
              <a:t>úblico </a:t>
            </a:r>
            <a:r>
              <a:rPr lang="es-CO" sz="2800" dirty="0" smtClean="0">
                <a:latin typeface="Garamond" pitchFamily="18" charset="0"/>
              </a:rPr>
              <a:t>con el GRI tiene una herramienta para ejecutar en sus labores profesionales y hacer la diferencia</a:t>
            </a:r>
          </a:p>
          <a:p>
            <a:pPr lvl="0" algn="just">
              <a:spcBef>
                <a:spcPct val="20000"/>
              </a:spcBef>
              <a:buFont typeface="Wingdings" pitchFamily="2" charset="2"/>
              <a:buChar char="ü"/>
              <a:defRPr/>
            </a:pPr>
            <a:endParaRPr lang="es-CO" sz="2000" dirty="0" smtClean="0">
              <a:latin typeface="Garamond" pitchFamily="18" charset="0"/>
            </a:endParaRPr>
          </a:p>
          <a:p>
            <a:pPr lvl="0" algn="just">
              <a:spcBef>
                <a:spcPct val="20000"/>
              </a:spcBef>
              <a:buFont typeface="Wingdings" pitchFamily="2" charset="2"/>
              <a:buChar char="ü"/>
              <a:defRPr/>
            </a:pPr>
            <a:endParaRPr lang="es-CO" sz="2000" dirty="0" smtClean="0">
              <a:latin typeface="Garamond"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000100" y="1643050"/>
            <a:ext cx="7643866" cy="4929222"/>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CO" sz="2800" b="1" dirty="0" smtClean="0">
                <a:latin typeface="Garamond" pitchFamily="18" charset="0"/>
              </a:rPr>
              <a:t>CONCLUSIONES</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lvl="0" algn="just">
              <a:spcBef>
                <a:spcPct val="20000"/>
              </a:spcBef>
              <a:buFont typeface="Wingdings" pitchFamily="2" charset="2"/>
              <a:buChar char="ü"/>
              <a:defRPr/>
            </a:pPr>
            <a:r>
              <a:rPr lang="es-CO" sz="2800" dirty="0" smtClean="0">
                <a:latin typeface="Garamond" pitchFamily="18" charset="0"/>
              </a:rPr>
              <a:t>El informe corporativo del Metro de Medellín genera valor agregado a sus grupos de interés y ellos mismo como empresa</a:t>
            </a:r>
          </a:p>
          <a:p>
            <a:pPr lvl="0" algn="just">
              <a:spcBef>
                <a:spcPct val="20000"/>
              </a:spcBef>
              <a:buFont typeface="Wingdings" pitchFamily="2" charset="2"/>
              <a:buChar char="ü"/>
              <a:defRPr/>
            </a:pPr>
            <a:endParaRPr lang="es-CO" sz="2000" dirty="0" smtClean="0">
              <a:latin typeface="Garamond" pitchFamily="18" charset="0"/>
            </a:endParaRPr>
          </a:p>
          <a:p>
            <a:pPr lvl="0" algn="just">
              <a:spcBef>
                <a:spcPct val="20000"/>
              </a:spcBef>
              <a:buFont typeface="Wingdings" pitchFamily="2" charset="2"/>
              <a:buChar char="ü"/>
              <a:defRPr/>
            </a:pPr>
            <a:r>
              <a:rPr lang="es-CO" sz="2800" dirty="0" smtClean="0">
                <a:latin typeface="Garamond" pitchFamily="18" charset="0"/>
              </a:rPr>
              <a:t>Percepción equilibrada de los usuarios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500166" y="4357694"/>
            <a:ext cx="7358114" cy="1000132"/>
          </a:xfrm>
          <a:prstGeom prst="rect">
            <a:avLst/>
          </a:prstGeom>
        </p:spPr>
        <p:txBody>
          <a:bodyPr vert="horz" lIns="91440" tIns="45720" rIns="91440" bIns="45720" rtlCol="0">
            <a:noAutofit/>
            <a:scene3d>
              <a:camera prst="isometricOffAxis1Right"/>
              <a:lightRig rig="threePt" dir="t"/>
            </a:scene3d>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CO" sz="6000" b="1" dirty="0" smtClean="0">
                <a:solidFill>
                  <a:schemeClr val="bg2">
                    <a:lumMod val="25000"/>
                  </a:schemeClr>
                </a:solidFill>
                <a:effectLst>
                  <a:outerShdw blurRad="50800" dist="38100" dir="18900000" algn="bl" rotWithShape="0">
                    <a:prstClr val="black">
                      <a:alpha val="40000"/>
                    </a:prstClr>
                  </a:outerShdw>
                </a:effectLst>
                <a:latin typeface="Garamond" pitchFamily="18" charset="0"/>
              </a:rPr>
              <a:t>GRACIAS…</a:t>
            </a:r>
            <a:endParaRPr lang="es-CO" sz="5400" b="1" dirty="0" smtClean="0">
              <a:solidFill>
                <a:schemeClr val="bg2">
                  <a:lumMod val="25000"/>
                </a:schemeClr>
              </a:solidFill>
              <a:effectLst>
                <a:outerShdw blurRad="50800" dist="38100" dir="18900000" algn="bl" rotWithShape="0">
                  <a:prstClr val="black">
                    <a:alpha val="40000"/>
                  </a:prstClr>
                </a:outerShdw>
              </a:effectLst>
              <a:latin typeface="Garamond"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3600" b="1" i="0" u="none" strike="noStrike" kern="1200" cap="none" spc="0" normalizeH="0" noProof="0" dirty="0" smtClean="0">
              <a:ln>
                <a:noFill/>
              </a:ln>
              <a:solidFill>
                <a:schemeClr val="bg2">
                  <a:lumMod val="25000"/>
                </a:schemeClr>
              </a:solidFill>
              <a:effectLst>
                <a:outerShdw blurRad="50800" dist="38100" dir="18900000" algn="bl" rotWithShape="0">
                  <a:prstClr val="black">
                    <a:alpha val="40000"/>
                  </a:prstClr>
                </a:outerShdw>
              </a:effectLst>
              <a:uLnTx/>
              <a:uFillTx/>
              <a:latin typeface="Garamond" pitchFamily="18" charset="0"/>
              <a:ea typeface="+mn-ea"/>
              <a:cs typeface="+mn-cs"/>
            </a:endParaRPr>
          </a:p>
        </p:txBody>
      </p:sp>
      <p:pic>
        <p:nvPicPr>
          <p:cNvPr id="7" name="6 Imagen" descr="UdeA.png"/>
          <p:cNvPicPr>
            <a:picLocks noChangeAspect="1"/>
          </p:cNvPicPr>
          <p:nvPr/>
        </p:nvPicPr>
        <p:blipFill>
          <a:blip r:embed="rId5" cstate="print"/>
          <a:stretch>
            <a:fillRect/>
          </a:stretch>
        </p:blipFill>
        <p:spPr>
          <a:xfrm>
            <a:off x="4071934" y="1704933"/>
            <a:ext cx="1643074" cy="215267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00100" y="1643050"/>
            <a:ext cx="7643866" cy="4857784"/>
          </a:xfrm>
        </p:spPr>
        <p:txBody>
          <a:bodyPr>
            <a:noAutofit/>
          </a:bodyPr>
          <a:lstStyle/>
          <a:p>
            <a:pPr algn="ctr"/>
            <a:r>
              <a:rPr lang="es-CO" sz="2800" b="1" dirty="0" smtClean="0">
                <a:solidFill>
                  <a:schemeClr val="tx1"/>
                </a:solidFill>
                <a:latin typeface="Garamond" pitchFamily="18" charset="0"/>
              </a:rPr>
              <a:t>ANTECEDENTES</a:t>
            </a:r>
          </a:p>
          <a:p>
            <a:pPr algn="just">
              <a:buFont typeface="Wingdings" pitchFamily="2" charset="2"/>
              <a:buChar char="ü"/>
            </a:pPr>
            <a:endParaRPr lang="es-CO" sz="2000" dirty="0">
              <a:solidFill>
                <a:schemeClr val="tx1"/>
              </a:solidFill>
              <a:latin typeface="Garamond" pitchFamily="18" charset="0"/>
            </a:endParaRPr>
          </a:p>
          <a:p>
            <a:pPr algn="just">
              <a:buFont typeface="Wingdings" pitchFamily="2" charset="2"/>
              <a:buChar char="ü"/>
            </a:pPr>
            <a:r>
              <a:rPr lang="es-CO" sz="2000" dirty="0" smtClean="0">
                <a:solidFill>
                  <a:schemeClr val="tx1"/>
                </a:solidFill>
                <a:latin typeface="Garamond" pitchFamily="18" charset="0"/>
              </a:rPr>
              <a:t>Surge la noción de responsabilidad social empresarial (RSE), en el cual se intenta integrar los objetivos económicos de las organizaciones con su entorno social y medio ambiental</a:t>
            </a:r>
          </a:p>
          <a:p>
            <a:pPr algn="just">
              <a:buFont typeface="Wingdings" pitchFamily="2" charset="2"/>
              <a:buChar char="ü"/>
            </a:pPr>
            <a:endParaRPr lang="es-CO" sz="2000" dirty="0" smtClean="0">
              <a:solidFill>
                <a:schemeClr val="tx1"/>
              </a:solidFill>
              <a:latin typeface="Garamond" pitchFamily="18" charset="0"/>
            </a:endParaRPr>
          </a:p>
          <a:p>
            <a:pPr algn="just">
              <a:buFont typeface="Wingdings" pitchFamily="2" charset="2"/>
              <a:buChar char="ü"/>
            </a:pPr>
            <a:r>
              <a:rPr lang="es-CO" sz="2000" dirty="0" smtClean="0">
                <a:solidFill>
                  <a:schemeClr val="tx1"/>
                </a:solidFill>
                <a:latin typeface="Garamond" pitchFamily="18" charset="0"/>
              </a:rPr>
              <a:t>A partir de ello comienza la necesidad de tener herramientas que permitan a la empresa  mostrar su labor y compromiso social</a:t>
            </a:r>
          </a:p>
          <a:p>
            <a:pPr algn="just">
              <a:buFont typeface="Wingdings" pitchFamily="2" charset="2"/>
              <a:buChar char="ü"/>
            </a:pPr>
            <a:endParaRPr lang="es-CO" sz="2000" dirty="0" smtClean="0">
              <a:solidFill>
                <a:schemeClr val="tx1"/>
              </a:solidFill>
              <a:latin typeface="Garamond" pitchFamily="18" charset="0"/>
            </a:endParaRPr>
          </a:p>
          <a:p>
            <a:pPr algn="just">
              <a:buFont typeface="Wingdings" pitchFamily="2" charset="2"/>
              <a:buChar char="ü"/>
            </a:pPr>
            <a:r>
              <a:rPr lang="es-CO" sz="2000" dirty="0" smtClean="0">
                <a:solidFill>
                  <a:schemeClr val="tx1"/>
                </a:solidFill>
                <a:latin typeface="Garamond" pitchFamily="18" charset="0"/>
              </a:rPr>
              <a:t>Los informes de sostenibilidad son una guía o resultado final de la implementación de RSE en la empresa, en la actualidad el GRI (Global </a:t>
            </a:r>
            <a:r>
              <a:rPr lang="es-CO" sz="2000" dirty="0" err="1" smtClean="0">
                <a:solidFill>
                  <a:schemeClr val="tx1"/>
                </a:solidFill>
                <a:latin typeface="Garamond" pitchFamily="18" charset="0"/>
              </a:rPr>
              <a:t>Reporting</a:t>
            </a:r>
            <a:r>
              <a:rPr lang="es-CO" sz="2000" dirty="0" smtClean="0">
                <a:solidFill>
                  <a:schemeClr val="tx1"/>
                </a:solidFill>
                <a:latin typeface="Garamond" pitchFamily="18" charset="0"/>
              </a:rPr>
              <a:t> </a:t>
            </a:r>
            <a:r>
              <a:rPr lang="es-CO" sz="2000" dirty="0" err="1" smtClean="0">
                <a:solidFill>
                  <a:schemeClr val="tx1"/>
                </a:solidFill>
                <a:latin typeface="Garamond" pitchFamily="18" charset="0"/>
              </a:rPr>
              <a:t>Initiative</a:t>
            </a:r>
            <a:r>
              <a:rPr lang="es-CO" sz="2000" dirty="0" smtClean="0">
                <a:solidFill>
                  <a:schemeClr val="tx1"/>
                </a:solidFill>
                <a:latin typeface="Garamond" pitchFamily="18" charset="0"/>
              </a:rPr>
              <a:t>) es uno de los más utilizados en el mundo empresarial</a:t>
            </a:r>
          </a:p>
        </p:txBody>
      </p:sp>
      <p:grpSp>
        <p:nvGrpSpPr>
          <p:cNvPr id="4"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2"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3"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00100" y="1214422"/>
            <a:ext cx="7643866" cy="4786346"/>
          </a:xfrm>
        </p:spPr>
        <p:txBody>
          <a:bodyPr>
            <a:noAutofit/>
          </a:bodyPr>
          <a:lstStyle/>
          <a:p>
            <a:endParaRPr lang="es-CO" sz="2800" b="1" dirty="0" smtClean="0">
              <a:solidFill>
                <a:schemeClr val="tx1"/>
              </a:solidFill>
              <a:latin typeface="Garamond" pitchFamily="18" charset="0"/>
            </a:endParaRPr>
          </a:p>
          <a:p>
            <a:pPr algn="ctr"/>
            <a:r>
              <a:rPr lang="es-CO" sz="2800" b="1" dirty="0" smtClean="0">
                <a:solidFill>
                  <a:schemeClr val="tx1"/>
                </a:solidFill>
                <a:latin typeface="Garamond" pitchFamily="18" charset="0"/>
              </a:rPr>
              <a:t>FORMULACIÓN DEL PROBLEMA.</a:t>
            </a:r>
            <a:endParaRPr lang="es-CO" sz="2000" b="1" dirty="0" smtClean="0">
              <a:solidFill>
                <a:schemeClr val="tx1"/>
              </a:solidFill>
              <a:latin typeface="Garamond" pitchFamily="18" charset="0"/>
            </a:endParaRPr>
          </a:p>
          <a:p>
            <a:pPr algn="just"/>
            <a:endParaRPr lang="es-CO" sz="2000" dirty="0" smtClean="0">
              <a:solidFill>
                <a:schemeClr val="tx1"/>
              </a:solidFill>
              <a:latin typeface="Garamond" pitchFamily="18" charset="0"/>
            </a:endParaRPr>
          </a:p>
          <a:p>
            <a:pPr algn="just"/>
            <a:endParaRPr lang="es-CO" sz="2800" dirty="0" smtClean="0">
              <a:solidFill>
                <a:schemeClr val="tx1"/>
              </a:solidFill>
              <a:latin typeface="Garamond" pitchFamily="18" charset="0"/>
            </a:endParaRPr>
          </a:p>
          <a:p>
            <a:pPr algn="just"/>
            <a:r>
              <a:rPr lang="es-CO" sz="2800" dirty="0" smtClean="0">
                <a:solidFill>
                  <a:schemeClr val="tx1"/>
                </a:solidFill>
                <a:latin typeface="Garamond" pitchFamily="18" charset="0"/>
              </a:rPr>
              <a:t>¿Qué impactos sociales, económicos y ambientales tiene el informe de responsabilidad social empresarial de la empresa Metro de Medellín en contraste con la percepción de los usuarios?</a:t>
            </a:r>
            <a:endParaRPr lang="es-CO" sz="2000" dirty="0">
              <a:solidFill>
                <a:schemeClr val="tx1"/>
              </a:solidFill>
              <a:latin typeface="Garamond" pitchFamily="18" charset="0"/>
            </a:endParaRPr>
          </a:p>
          <a:p>
            <a:pPr algn="just"/>
            <a:endParaRPr lang="es-CO" sz="2000" dirty="0">
              <a:solidFill>
                <a:schemeClr val="tx1"/>
              </a:solidFill>
              <a:latin typeface="Garamond" pitchFamily="18" charset="0"/>
            </a:endParaRPr>
          </a:p>
        </p:txBody>
      </p:sp>
      <p:grpSp>
        <p:nvGrpSpPr>
          <p:cNvPr id="4"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00100" y="1571612"/>
            <a:ext cx="7643866" cy="4786346"/>
          </a:xfrm>
        </p:spPr>
        <p:txBody>
          <a:bodyPr>
            <a:noAutofit/>
          </a:bodyPr>
          <a:lstStyle/>
          <a:p>
            <a:pPr algn="just"/>
            <a:r>
              <a:rPr lang="es-CO" sz="2800" b="1" dirty="0" smtClean="0">
                <a:solidFill>
                  <a:schemeClr val="tx1"/>
                </a:solidFill>
                <a:latin typeface="Garamond" pitchFamily="18" charset="0"/>
              </a:rPr>
              <a:t>OBJETIVO GENERAL</a:t>
            </a:r>
          </a:p>
          <a:p>
            <a:pPr algn="just"/>
            <a:endParaRPr lang="es-CO" sz="2000" dirty="0" smtClean="0">
              <a:solidFill>
                <a:schemeClr val="tx1"/>
              </a:solidFill>
              <a:latin typeface="Garamond" pitchFamily="18" charset="0"/>
            </a:endParaRPr>
          </a:p>
          <a:p>
            <a:pPr algn="just"/>
            <a:r>
              <a:rPr lang="es-CO" sz="2000" dirty="0" smtClean="0">
                <a:solidFill>
                  <a:schemeClr val="tx1"/>
                </a:solidFill>
                <a:latin typeface="Garamond" pitchFamily="18" charset="0"/>
              </a:rPr>
              <a:t>Identificar los impactos sociales, económicos y ambientales que </a:t>
            </a:r>
            <a:r>
              <a:rPr lang="es-CO" sz="2000" dirty="0" smtClean="0">
                <a:solidFill>
                  <a:schemeClr val="tx1"/>
                </a:solidFill>
                <a:latin typeface="Garamond" pitchFamily="18" charset="0"/>
              </a:rPr>
              <a:t>tiene </a:t>
            </a:r>
            <a:r>
              <a:rPr lang="es-CO" sz="2000" dirty="0" smtClean="0">
                <a:solidFill>
                  <a:schemeClr val="tx1"/>
                </a:solidFill>
                <a:latin typeface="Garamond" pitchFamily="18" charset="0"/>
              </a:rPr>
              <a:t>el informe de responsabilidad social </a:t>
            </a:r>
            <a:r>
              <a:rPr lang="es-CO" sz="2000" dirty="0" smtClean="0">
                <a:solidFill>
                  <a:schemeClr val="tx1"/>
                </a:solidFill>
                <a:latin typeface="Garamond" pitchFamily="18" charset="0"/>
              </a:rPr>
              <a:t>empresarial de </a:t>
            </a:r>
            <a:r>
              <a:rPr lang="es-CO" sz="2000" dirty="0" smtClean="0">
                <a:solidFill>
                  <a:schemeClr val="tx1"/>
                </a:solidFill>
                <a:latin typeface="Garamond" pitchFamily="18" charset="0"/>
              </a:rPr>
              <a:t>la empresa Metro de Medellín de acuerdo a la percepción de los usuarios</a:t>
            </a:r>
          </a:p>
          <a:p>
            <a:pPr algn="just"/>
            <a:endParaRPr lang="es-CO" sz="2000" dirty="0" smtClean="0">
              <a:solidFill>
                <a:schemeClr val="tx1"/>
              </a:solidFill>
              <a:latin typeface="Garamond" pitchFamily="18" charset="0"/>
            </a:endParaRPr>
          </a:p>
          <a:p>
            <a:pPr algn="just"/>
            <a:r>
              <a:rPr lang="es-CO" sz="2800" b="1" dirty="0" smtClean="0">
                <a:solidFill>
                  <a:schemeClr val="tx1"/>
                </a:solidFill>
                <a:latin typeface="Garamond" pitchFamily="18" charset="0"/>
              </a:rPr>
              <a:t>OBJETIVOS ESPECÍFICOS</a:t>
            </a:r>
          </a:p>
          <a:p>
            <a:pPr algn="just"/>
            <a:endParaRPr lang="es-CO" sz="2000" dirty="0" smtClean="0">
              <a:solidFill>
                <a:schemeClr val="tx1"/>
              </a:solidFill>
              <a:latin typeface="Garamond" pitchFamily="18" charset="0"/>
            </a:endParaRPr>
          </a:p>
          <a:p>
            <a:pPr lvl="0" algn="just">
              <a:buFont typeface="Wingdings" pitchFamily="2" charset="2"/>
              <a:buChar char="Ø"/>
            </a:pPr>
            <a:r>
              <a:rPr lang="es-CO" sz="2000" dirty="0" smtClean="0">
                <a:solidFill>
                  <a:schemeClr val="tx1"/>
                </a:solidFill>
                <a:latin typeface="Garamond" pitchFamily="18" charset="0"/>
              </a:rPr>
              <a:t>Relacionar las características de la información que brinda el GRI del Metro de Medellín con los datos obtenidos por los usuarios</a:t>
            </a:r>
          </a:p>
          <a:p>
            <a:pPr lvl="0" algn="just">
              <a:buFont typeface="Wingdings" pitchFamily="2" charset="2"/>
              <a:buChar char="Ø"/>
            </a:pPr>
            <a:r>
              <a:rPr lang="es-CO" sz="2000" dirty="0" smtClean="0">
                <a:solidFill>
                  <a:schemeClr val="tx1"/>
                </a:solidFill>
                <a:latin typeface="Garamond" pitchFamily="18" charset="0"/>
              </a:rPr>
              <a:t>Identificar las relaciones entre el Metro de Medellín y sus Usuarios</a:t>
            </a:r>
          </a:p>
          <a:p>
            <a:pPr lvl="0" algn="just">
              <a:buFont typeface="Wingdings" pitchFamily="2" charset="2"/>
              <a:buChar char="Ø"/>
            </a:pPr>
            <a:r>
              <a:rPr lang="es-CO" sz="2000" dirty="0" smtClean="0">
                <a:solidFill>
                  <a:schemeClr val="tx1"/>
                </a:solidFill>
                <a:latin typeface="Garamond" pitchFamily="18" charset="0"/>
              </a:rPr>
              <a:t>Identificar la percepción de los usuarios frente a los resultados económicos, ambientales y sociales de la empresa Metro de Medellín</a:t>
            </a:r>
          </a:p>
          <a:p>
            <a:pPr algn="just"/>
            <a:endParaRPr lang="es-CO" sz="2000" dirty="0">
              <a:solidFill>
                <a:schemeClr val="tx1"/>
              </a:solidFill>
              <a:latin typeface="Garamond" pitchFamily="18" charset="0"/>
            </a:endParaRPr>
          </a:p>
          <a:p>
            <a:pPr algn="just"/>
            <a:endParaRPr lang="es-CO" sz="2000" dirty="0">
              <a:solidFill>
                <a:schemeClr val="tx1"/>
              </a:solidFill>
              <a:latin typeface="Garamond" pitchFamily="18" charset="0"/>
            </a:endParaRPr>
          </a:p>
        </p:txBody>
      </p:sp>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00100" y="1785926"/>
            <a:ext cx="7643866" cy="4286280"/>
          </a:xfrm>
        </p:spPr>
        <p:txBody>
          <a:bodyPr>
            <a:noAutofit/>
          </a:bodyPr>
          <a:lstStyle/>
          <a:p>
            <a:pPr algn="ctr"/>
            <a:r>
              <a:rPr lang="es-CO" sz="2800" b="1" dirty="0" smtClean="0">
                <a:solidFill>
                  <a:schemeClr val="tx1"/>
                </a:solidFill>
                <a:latin typeface="Garamond" pitchFamily="18" charset="0"/>
              </a:rPr>
              <a:t>JUSTIFICACIÓN</a:t>
            </a:r>
          </a:p>
          <a:p>
            <a:pPr algn="just"/>
            <a:endParaRPr lang="es-CO" sz="2000" b="1" dirty="0" smtClean="0">
              <a:solidFill>
                <a:schemeClr val="tx1"/>
              </a:solidFill>
              <a:latin typeface="Garamond" pitchFamily="18" charset="0"/>
            </a:endParaRPr>
          </a:p>
          <a:p>
            <a:pPr algn="just">
              <a:buFont typeface="Wingdings" pitchFamily="2" charset="2"/>
              <a:buChar char="ü"/>
            </a:pPr>
            <a:r>
              <a:rPr lang="es-CO" sz="2000" dirty="0" smtClean="0">
                <a:solidFill>
                  <a:schemeClr val="tx1"/>
                </a:solidFill>
                <a:latin typeface="Garamond" pitchFamily="18" charset="0"/>
              </a:rPr>
              <a:t>En la actualidad las grandes empresas incorporan nuevas herramientas de responsabilidad social empresarial, para mostrar a la comunidad su desempeño, compromiso, fortalezas y debilidades</a:t>
            </a:r>
          </a:p>
          <a:p>
            <a:pPr algn="just">
              <a:buFont typeface="Wingdings" pitchFamily="2" charset="2"/>
              <a:buChar char="ü"/>
            </a:pPr>
            <a:endParaRPr lang="es-CO" sz="2000" dirty="0" smtClean="0">
              <a:solidFill>
                <a:schemeClr val="tx1"/>
              </a:solidFill>
              <a:latin typeface="Garamond" pitchFamily="18" charset="0"/>
            </a:endParaRPr>
          </a:p>
          <a:p>
            <a:pPr algn="just">
              <a:buFont typeface="Wingdings" pitchFamily="2" charset="2"/>
              <a:buChar char="ü"/>
            </a:pPr>
            <a:r>
              <a:rPr lang="es-CO" sz="2000" dirty="0" smtClean="0">
                <a:solidFill>
                  <a:schemeClr val="tx1"/>
                </a:solidFill>
                <a:latin typeface="Garamond" pitchFamily="18" charset="0"/>
              </a:rPr>
              <a:t>A nivel internacional la más importante y vigente es el GRI (Global </a:t>
            </a:r>
            <a:r>
              <a:rPr lang="es-CO" sz="2000" dirty="0" err="1" smtClean="0">
                <a:solidFill>
                  <a:schemeClr val="tx1"/>
                </a:solidFill>
                <a:latin typeface="Garamond" pitchFamily="18" charset="0"/>
              </a:rPr>
              <a:t>Reporting</a:t>
            </a:r>
            <a:r>
              <a:rPr lang="es-CO" sz="2000" dirty="0" smtClean="0">
                <a:solidFill>
                  <a:schemeClr val="tx1"/>
                </a:solidFill>
                <a:latin typeface="Garamond" pitchFamily="18" charset="0"/>
              </a:rPr>
              <a:t> </a:t>
            </a:r>
            <a:r>
              <a:rPr lang="es-CO" sz="2000" dirty="0" err="1" smtClean="0">
                <a:solidFill>
                  <a:schemeClr val="tx1"/>
                </a:solidFill>
                <a:latin typeface="Garamond" pitchFamily="18" charset="0"/>
              </a:rPr>
              <a:t>Initiative</a:t>
            </a:r>
            <a:r>
              <a:rPr lang="es-CO" sz="2000" dirty="0" smtClean="0">
                <a:solidFill>
                  <a:schemeClr val="tx1"/>
                </a:solidFill>
                <a:latin typeface="Garamond" pitchFamily="18" charset="0"/>
              </a:rPr>
              <a:t>), el cual académicamente es un tema nuevo, lo que hace de este un tema original y pertinente debido a que sólo las grandes empresas en Colombia y a nivel mundial lo utilizan y es poco lo explorado en el ámbito educativo.</a:t>
            </a:r>
          </a:p>
          <a:p>
            <a:pPr algn="just"/>
            <a:endParaRPr lang="es-CO" sz="2000" b="1" dirty="0" smtClean="0">
              <a:solidFill>
                <a:schemeClr val="tx1"/>
              </a:solidFill>
              <a:latin typeface="Garamond" pitchFamily="18" charset="0"/>
            </a:endParaRPr>
          </a:p>
          <a:p>
            <a:pPr algn="just"/>
            <a:endParaRPr lang="es-CO" sz="2000" dirty="0" smtClean="0">
              <a:solidFill>
                <a:schemeClr val="tx1"/>
              </a:solidFill>
              <a:latin typeface="Garamond" pitchFamily="18" charset="0"/>
            </a:endParaRPr>
          </a:p>
          <a:p>
            <a:pPr algn="just"/>
            <a:endParaRPr lang="es-CO" sz="2000" dirty="0">
              <a:solidFill>
                <a:schemeClr val="tx1"/>
              </a:solidFill>
              <a:latin typeface="Garamond" pitchFamily="18" charset="0"/>
            </a:endParaRPr>
          </a:p>
          <a:p>
            <a:pPr algn="just"/>
            <a:endParaRPr lang="es-CO" sz="2000" dirty="0">
              <a:solidFill>
                <a:schemeClr val="tx1"/>
              </a:solidFill>
              <a:latin typeface="Garamond" pitchFamily="18" charset="0"/>
            </a:endParaRPr>
          </a:p>
        </p:txBody>
      </p:sp>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4"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5"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000100" y="1428736"/>
            <a:ext cx="7643866" cy="50006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CO" sz="2800" b="1" i="0" u="none" strike="noStrike" kern="1200" cap="none" spc="0" normalizeH="0" baseline="0" noProof="0" dirty="0" smtClean="0">
                <a:ln>
                  <a:noFill/>
                </a:ln>
                <a:solidFill>
                  <a:schemeClr val="tx1"/>
                </a:solidFill>
                <a:effectLst/>
                <a:uLnTx/>
                <a:uFillTx/>
                <a:latin typeface="Garamond" pitchFamily="18" charset="0"/>
                <a:ea typeface="+mn-ea"/>
                <a:cs typeface="+mn-cs"/>
              </a:rPr>
              <a:t>METODOLOGÍA</a:t>
            </a:r>
            <a:r>
              <a:rPr kumimoji="0" lang="es-CO" sz="2800" b="1" i="0" u="none" strike="noStrike" kern="1200" cap="none" spc="0" normalizeH="0" noProof="0" dirty="0" smtClean="0">
                <a:ln>
                  <a:noFill/>
                </a:ln>
                <a:solidFill>
                  <a:schemeClr val="tx1"/>
                </a:solidFill>
                <a:effectLst/>
                <a:uLnTx/>
                <a:uFillTx/>
                <a:latin typeface="Garamond" pitchFamily="18" charset="0"/>
                <a:ea typeface="+mn-ea"/>
                <a:cs typeface="+mn-cs"/>
              </a:rPr>
              <a:t> DE INVESTIGACIÓN.</a:t>
            </a: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dirty="0" smtClean="0">
              <a:latin typeface="Garamond"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lang="es-CO" sz="2000" dirty="0" smtClean="0">
                <a:latin typeface="Garamond" pitchFamily="18" charset="0"/>
              </a:rPr>
              <a:t>Dentro del proceso de investigación se utilizaron dos instrumentos, el principal fue la encuesta realizada a los usuarios la cual se sirvió de base para poder contrastar la percepción de los usuarios con el reporte corporativo del Metro de Medellín</a:t>
            </a:r>
            <a:endParaRPr lang="es-CO" sz="2000" dirty="0" smtClean="0">
              <a:solidFill>
                <a:srgbClr val="FF0000"/>
              </a:solidFill>
              <a:latin typeface="Garamond"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baseline="0" dirty="0">
              <a:latin typeface="Garamond"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lang="es-CO" sz="2000" dirty="0" smtClean="0">
                <a:latin typeface="Garamond" pitchFamily="18" charset="0"/>
              </a:rPr>
              <a:t>Otro instrumento fue un </a:t>
            </a:r>
            <a:r>
              <a:rPr lang="es-CO" sz="2000" dirty="0" err="1" smtClean="0">
                <a:latin typeface="Garamond" pitchFamily="18" charset="0"/>
              </a:rPr>
              <a:t>Check</a:t>
            </a:r>
            <a:r>
              <a:rPr lang="es-CO" sz="2000" dirty="0" smtClean="0">
                <a:latin typeface="Garamond" pitchFamily="18" charset="0"/>
              </a:rPr>
              <a:t> </a:t>
            </a:r>
            <a:r>
              <a:rPr lang="es-CO" sz="2000" dirty="0" err="1" smtClean="0">
                <a:latin typeface="Garamond" pitchFamily="18" charset="0"/>
              </a:rPr>
              <a:t>List</a:t>
            </a:r>
            <a:r>
              <a:rPr lang="es-CO" sz="2000" dirty="0" smtClean="0">
                <a:latin typeface="Garamond" pitchFamily="18" charset="0"/>
              </a:rPr>
              <a:t> con el cual se compararon los informes corporativos de 2011, 2012 y 2013 y se evidenció que tanto se cumplían con los requisitos exigidos en la Guía G3 con nivel de aplicación C, el cual es el nivel que utiliza el Metro en sus informes actuales</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dirty="0" smtClean="0">
              <a:latin typeface="Garamond" pitchFamily="18" charset="0"/>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baseline="0" dirty="0" smtClean="0">
              <a:solidFill>
                <a:srgbClr val="FF0000"/>
              </a:solidFill>
              <a:latin typeface="Garamond" pitchFamily="18" charset="0"/>
            </a:endParaRPr>
          </a:p>
        </p:txBody>
      </p:sp>
      <p:graphicFrame>
        <p:nvGraphicFramePr>
          <p:cNvPr id="7" name="6 Objeto"/>
          <p:cNvGraphicFramePr>
            <a:graphicFrameLocks noChangeAspect="1"/>
          </p:cNvGraphicFramePr>
          <p:nvPr/>
        </p:nvGraphicFramePr>
        <p:xfrm>
          <a:off x="3071802" y="5429264"/>
          <a:ext cx="1185342" cy="1000132"/>
        </p:xfrm>
        <a:graphic>
          <a:graphicData uri="http://schemas.openxmlformats.org/presentationml/2006/ole">
            <p:oleObj spid="_x0000_s1033" name="Documento" showAsIcon="1" r:id="rId6" imgW="914400" imgH="771525" progId="Word.Document.12">
              <p:embed/>
            </p:oleObj>
          </a:graphicData>
        </a:graphic>
      </p:graphicFrame>
      <p:graphicFrame>
        <p:nvGraphicFramePr>
          <p:cNvPr id="8" name="7 Objeto"/>
          <p:cNvGraphicFramePr>
            <a:graphicFrameLocks noChangeAspect="1"/>
          </p:cNvGraphicFramePr>
          <p:nvPr/>
        </p:nvGraphicFramePr>
        <p:xfrm>
          <a:off x="5214942" y="5429264"/>
          <a:ext cx="1185342" cy="1000132"/>
        </p:xfrm>
        <a:graphic>
          <a:graphicData uri="http://schemas.openxmlformats.org/presentationml/2006/ole">
            <p:oleObj spid="_x0000_s1034" name="Hoja de cálculo" showAsIcon="1" r:id="rId7" imgW="914400" imgH="771525" progId="Excel.Sheet.12">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000100" y="1428736"/>
            <a:ext cx="7643866" cy="50006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CO" sz="2800" b="1" i="0" u="none" strike="noStrike" kern="1200" cap="none" spc="0" normalizeH="0" baseline="0" noProof="0" dirty="0" smtClean="0">
                <a:ln>
                  <a:noFill/>
                </a:ln>
                <a:solidFill>
                  <a:schemeClr val="tx1"/>
                </a:solidFill>
                <a:effectLst/>
                <a:uLnTx/>
                <a:uFillTx/>
                <a:latin typeface="Garamond" pitchFamily="18" charset="0"/>
                <a:ea typeface="+mn-ea"/>
                <a:cs typeface="+mn-cs"/>
              </a:rPr>
              <a:t>METODOLOGÍA</a:t>
            </a:r>
            <a:r>
              <a:rPr kumimoji="0" lang="es-CO" sz="2800" b="1" i="0" u="none" strike="noStrike" kern="1200" cap="none" spc="0" normalizeH="0" noProof="0" dirty="0" smtClean="0">
                <a:ln>
                  <a:noFill/>
                </a:ln>
                <a:solidFill>
                  <a:schemeClr val="tx1"/>
                </a:solidFill>
                <a:effectLst/>
                <a:uLnTx/>
                <a:uFillTx/>
                <a:latin typeface="Garamond" pitchFamily="18" charset="0"/>
                <a:ea typeface="+mn-ea"/>
                <a:cs typeface="+mn-cs"/>
              </a:rPr>
              <a:t> DE INVESTIGACIÓN.</a:t>
            </a: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dirty="0" smtClean="0">
              <a:latin typeface="Garamond" pitchFamily="18" charset="0"/>
            </a:endParaRPr>
          </a:p>
          <a:p>
            <a:pPr algn="just">
              <a:spcBef>
                <a:spcPct val="20000"/>
              </a:spcBef>
              <a:defRPr/>
            </a:pPr>
            <a:endParaRPr lang="es-CO" sz="2000" dirty="0" smtClean="0">
              <a:latin typeface="Garamond" pitchFamily="18" charset="0"/>
            </a:endParaRPr>
          </a:p>
          <a:p>
            <a:pPr algn="just">
              <a:spcBef>
                <a:spcPct val="20000"/>
              </a:spcBef>
              <a:defRPr/>
            </a:pPr>
            <a:r>
              <a:rPr lang="es-CO" sz="2000" dirty="0" smtClean="0">
                <a:latin typeface="Garamond" pitchFamily="18" charset="0"/>
              </a:rPr>
              <a:t>Para </a:t>
            </a:r>
            <a:r>
              <a:rPr lang="es-CO" sz="2000" dirty="0" smtClean="0">
                <a:latin typeface="Garamond" pitchFamily="18" charset="0"/>
              </a:rPr>
              <a:t>el trabajo de investigación se tomó una muestra intencionada debido a la limitación y alcance del trabajo, sin embargo, se pretendió que contuviera todos los diferentes actores de la población, lo que permitió hacer un análisis integral y </a:t>
            </a:r>
            <a:r>
              <a:rPr lang="es-CO" sz="2000" dirty="0" smtClean="0">
                <a:latin typeface="Garamond" pitchFamily="18" charset="0"/>
              </a:rPr>
              <a:t>completo.</a:t>
            </a:r>
          </a:p>
          <a:p>
            <a:pPr algn="just">
              <a:spcBef>
                <a:spcPct val="20000"/>
              </a:spcBef>
              <a:defRPr/>
            </a:pPr>
            <a:endParaRPr lang="es-CO" sz="2000" dirty="0" smtClean="0">
              <a:latin typeface="Garamond" pitchFamily="18" charset="0"/>
            </a:endParaRPr>
          </a:p>
          <a:p>
            <a:pPr algn="just">
              <a:spcBef>
                <a:spcPct val="20000"/>
              </a:spcBef>
              <a:defRPr/>
            </a:pPr>
            <a:r>
              <a:rPr lang="es-CO" sz="2000" dirty="0" smtClean="0">
                <a:latin typeface="Garamond" pitchFamily="18" charset="0"/>
              </a:rPr>
              <a:t>El tamaño de las muestras se determinó de acuerdo a la actual movilización del Metro de Medellín, la cual es aproximadamente de 550.000 usuarios </a:t>
            </a:r>
            <a:r>
              <a:rPr lang="es-CO" sz="2000" dirty="0" smtClean="0">
                <a:latin typeface="Garamond" pitchFamily="18" charset="0"/>
              </a:rPr>
              <a:t>diarios.</a:t>
            </a:r>
          </a:p>
          <a:p>
            <a:pPr algn="just">
              <a:spcBef>
                <a:spcPct val="20000"/>
              </a:spcBef>
              <a:defRPr/>
            </a:pPr>
            <a:endParaRPr lang="es-CO" sz="2000" dirty="0" smtClean="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a:off x="1000100" y="1428736"/>
            <a:ext cx="7643866" cy="50006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CO" sz="2800" b="1" i="0" u="none" strike="noStrike" kern="1200" cap="none" spc="0" normalizeH="0" baseline="0" noProof="0" dirty="0" smtClean="0">
                <a:ln>
                  <a:noFill/>
                </a:ln>
                <a:solidFill>
                  <a:schemeClr val="tx1"/>
                </a:solidFill>
                <a:effectLst/>
                <a:uLnTx/>
                <a:uFillTx/>
                <a:latin typeface="Garamond" pitchFamily="18" charset="0"/>
                <a:ea typeface="+mn-ea"/>
                <a:cs typeface="+mn-cs"/>
              </a:rPr>
              <a:t>METODOLOGÍA</a:t>
            </a:r>
            <a:r>
              <a:rPr kumimoji="0" lang="es-CO" sz="2800" b="1" i="0" u="none" strike="noStrike" kern="1200" cap="none" spc="0" normalizeH="0" noProof="0" dirty="0" smtClean="0">
                <a:ln>
                  <a:noFill/>
                </a:ln>
                <a:solidFill>
                  <a:schemeClr val="tx1"/>
                </a:solidFill>
                <a:effectLst/>
                <a:uLnTx/>
                <a:uFillTx/>
                <a:latin typeface="Garamond" pitchFamily="18" charset="0"/>
                <a:ea typeface="+mn-ea"/>
                <a:cs typeface="+mn-cs"/>
              </a:rPr>
              <a:t> DE INVESTIGACIÓN.</a:t>
            </a: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dirty="0" smtClean="0">
              <a:latin typeface="Garamond" pitchFamily="18" charset="0"/>
            </a:endParaRPr>
          </a:p>
          <a:p>
            <a:pPr algn="just">
              <a:spcBef>
                <a:spcPct val="20000"/>
              </a:spcBef>
              <a:defRPr/>
            </a:pPr>
            <a:r>
              <a:rPr lang="es-CO" sz="2000" dirty="0" smtClean="0">
                <a:latin typeface="Garamond" pitchFamily="18" charset="0"/>
              </a:rPr>
              <a:t>Usuarios Metro de Medellín: 185 personas a encuestar.</a:t>
            </a:r>
          </a:p>
          <a:p>
            <a:pPr algn="just">
              <a:spcBef>
                <a:spcPct val="20000"/>
              </a:spcBef>
              <a:defRPr/>
            </a:pPr>
            <a:endParaRPr lang="es-CO" sz="2000" dirty="0" smtClean="0">
              <a:latin typeface="Garamond" pitchFamily="18" charset="0"/>
            </a:endParaRPr>
          </a:p>
          <a:p>
            <a:pPr algn="just">
              <a:spcBef>
                <a:spcPct val="20000"/>
              </a:spcBef>
              <a:defRPr/>
            </a:pPr>
            <a:r>
              <a:rPr lang="es-CO" sz="2000" dirty="0" smtClean="0">
                <a:latin typeface="Garamond" pitchFamily="18" charset="0"/>
              </a:rPr>
              <a:t>Por </a:t>
            </a:r>
            <a:r>
              <a:rPr lang="es-CO" sz="2000" dirty="0" smtClean="0">
                <a:latin typeface="Garamond" pitchFamily="18" charset="0"/>
              </a:rPr>
              <a:t>ser una población tan amplia, se toma la decisión de realizar del total de la muestra  de los usuarios iniciales (185), unas muestras sectorizadas de la siguiente manera: se destinaron 34 encuestas para el sector de Buenos Aires por donde va a circular el Tranvía Ayacucho y 30 para el sector del barrio Vallejuelos donde se encuentra ubicada la sala de cómputo que lleva el mismo nombre del barrio, con el fin de tener una apreciación más cercana de estas dos zonas destacadas en el informe de responsabilidad social del Metro</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CO" sz="2000" dirty="0" smtClean="0">
              <a:latin typeface="Garamond"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p:nvPr/>
        </p:nvGrpSpPr>
        <p:grpSpPr>
          <a:xfrm>
            <a:off x="571472" y="500042"/>
            <a:ext cx="8572528" cy="561975"/>
            <a:chOff x="571472" y="500042"/>
            <a:chExt cx="8572528" cy="561975"/>
          </a:xfrm>
        </p:grpSpPr>
        <p:pic>
          <p:nvPicPr>
            <p:cNvPr id="1027" name="Picture 3"/>
            <p:cNvPicPr>
              <a:picLocks noChangeAspect="1" noChangeArrowheads="1"/>
            </p:cNvPicPr>
            <p:nvPr/>
          </p:nvPicPr>
          <p:blipFill>
            <a:blip r:embed="rId3" cstate="print">
              <a:lum bright="70000" contrast="-70000"/>
            </a:blip>
            <a:srcRect/>
            <a:stretch>
              <a:fillRect/>
            </a:stretch>
          </p:blipFill>
          <p:spPr bwMode="auto">
            <a:xfrm>
              <a:off x="571472" y="500042"/>
              <a:ext cx="2466975" cy="561975"/>
            </a:xfrm>
            <a:prstGeom prst="rect">
              <a:avLst/>
            </a:prstGeom>
            <a:noFill/>
            <a:ln w="9525">
              <a:noFill/>
              <a:miter lim="800000"/>
              <a:headEnd/>
              <a:tailEnd/>
            </a:ln>
            <a:effectLst/>
          </p:spPr>
        </p:pic>
        <p:pic>
          <p:nvPicPr>
            <p:cNvPr id="1030" name="Picture 6"/>
            <p:cNvPicPr>
              <a:picLocks noChangeAspect="1" noChangeArrowheads="1"/>
            </p:cNvPicPr>
            <p:nvPr/>
          </p:nvPicPr>
          <p:blipFill>
            <a:blip r:embed="rId4" cstate="print">
              <a:lum bright="70000" contrast="-70000"/>
            </a:blip>
            <a:srcRect/>
            <a:stretch>
              <a:fillRect/>
            </a:stretch>
          </p:blipFill>
          <p:spPr bwMode="auto">
            <a:xfrm>
              <a:off x="3000364" y="500042"/>
              <a:ext cx="6143636" cy="533400"/>
            </a:xfrm>
            <a:prstGeom prst="rect">
              <a:avLst/>
            </a:prstGeom>
            <a:noFill/>
            <a:ln w="9525">
              <a:noFill/>
              <a:miter lim="800000"/>
              <a:headEnd/>
              <a:tailEnd/>
            </a:ln>
            <a:effectLst/>
          </p:spPr>
        </p:pic>
      </p:grpSp>
      <p:sp>
        <p:nvSpPr>
          <p:cNvPr id="6" name="2 Subtítulo"/>
          <p:cNvSpPr txBox="1">
            <a:spLocks/>
          </p:cNvSpPr>
          <p:nvPr/>
        </p:nvSpPr>
        <p:spPr>
          <a:xfrm rot="20951857">
            <a:off x="-821568" y="1706082"/>
            <a:ext cx="7643866" cy="4929222"/>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s-CO" sz="2800" b="1" dirty="0" smtClean="0">
                <a:latin typeface="Garamond" pitchFamily="18" charset="0"/>
              </a:rPr>
              <a:t>RESULTADOS</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CO" sz="2000" b="1" i="0" u="none" strike="noStrike" kern="1200" cap="none" spc="0" normalizeH="0" noProof="0" dirty="0" smtClean="0">
              <a:ln>
                <a:noFill/>
              </a:ln>
              <a:solidFill>
                <a:schemeClr val="tx1"/>
              </a:solidFill>
              <a:effectLst/>
              <a:uLnTx/>
              <a:uFillTx/>
              <a:latin typeface="Garamond" pitchFamily="18" charset="0"/>
              <a:ea typeface="+mn-ea"/>
              <a:cs typeface="+mn-cs"/>
            </a:endParaRPr>
          </a:p>
        </p:txBody>
      </p:sp>
      <p:pic>
        <p:nvPicPr>
          <p:cNvPr id="7" name="6 Imagen"/>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395536" y="3789040"/>
            <a:ext cx="4716508" cy="2538887"/>
          </a:xfrm>
          <a:prstGeom prst="rect">
            <a:avLst/>
          </a:prstGeom>
          <a:noFill/>
        </p:spPr>
      </p:pic>
      <p:pic>
        <p:nvPicPr>
          <p:cNvPr id="8" name="7 Imagen"/>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4507315" y="553290"/>
            <a:ext cx="4320480" cy="2857103"/>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449</TotalTime>
  <Words>708</Words>
  <Application>Microsoft Office PowerPoint</Application>
  <PresentationFormat>Presentación en pantalla (4:3)</PresentationFormat>
  <Paragraphs>82</Paragraphs>
  <Slides>19</Slides>
  <Notes>10</Notes>
  <HiddenSlides>0</HiddenSlides>
  <MMClips>0</MMClips>
  <ScaleCrop>false</ScaleCrop>
  <HeadingPairs>
    <vt:vector size="6" baseType="variant">
      <vt:variant>
        <vt:lpstr>Tema</vt:lpstr>
      </vt:variant>
      <vt:variant>
        <vt:i4>1</vt:i4>
      </vt:variant>
      <vt:variant>
        <vt:lpstr>Servidores OLE incrustados</vt:lpstr>
      </vt:variant>
      <vt:variant>
        <vt:i4>2</vt:i4>
      </vt:variant>
      <vt:variant>
        <vt:lpstr>Títulos de diapositiva</vt:lpstr>
      </vt:variant>
      <vt:variant>
        <vt:i4>19</vt:i4>
      </vt:variant>
    </vt:vector>
  </HeadingPairs>
  <TitlesOfParts>
    <vt:vector size="22" baseType="lpstr">
      <vt:lpstr>Solsticio</vt:lpstr>
      <vt:lpstr>Documento</vt:lpstr>
      <vt:lpstr>Hoja de cálculo de Microsoft Office Excel</vt:lpstr>
      <vt:lpstr>LOS INFORMES DE RESPONSABILIDAD SOCIAL EMPRESARIAL COMO HERRAMIENTA DE SOSTENIBILIDAD EN EL METRO DE MEDELLÍN EN CONTRASTE CON EL IMPACTO SOCIAL, ECONÓMICO Y AMBIENTAL DE LOS USUARIOS.</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REPORTE INTEGRADO COMO HERRAMIENTA DE SOSTENIBILIDAD EN EL METRO DE MEDELLÍN EN CONTRASTE CON EL IMPACTO SOCIAL, ECONÓMICO Y AMBIENTAL DE LOS USUARIOS.</dc:title>
  <dc:creator>GTFAST</dc:creator>
  <cp:lastModifiedBy>Angela</cp:lastModifiedBy>
  <cp:revision>45</cp:revision>
  <dcterms:created xsi:type="dcterms:W3CDTF">2015-03-14T20:46:45Z</dcterms:created>
  <dcterms:modified xsi:type="dcterms:W3CDTF">2015-05-07T00:30:13Z</dcterms:modified>
</cp:coreProperties>
</file>