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slideshow.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6" r:id="rId3"/>
    <p:sldId id="257" r:id="rId4"/>
    <p:sldId id="263" r:id="rId5"/>
    <p:sldId id="270" r:id="rId6"/>
    <p:sldId id="269" r:id="rId7"/>
    <p:sldId id="271" r:id="rId8"/>
    <p:sldId id="260" r:id="rId9"/>
    <p:sldId id="259" r:id="rId10"/>
    <p:sldId id="275" r:id="rId11"/>
    <p:sldId id="277" r:id="rId12"/>
    <p:sldId id="274" r:id="rId13"/>
    <p:sldId id="279" r:id="rId14"/>
    <p:sldId id="266"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5" autoAdjust="0"/>
    <p:restoredTop sz="94764" autoAdjust="0"/>
  </p:normalViewPr>
  <p:slideViewPr>
    <p:cSldViewPr snapToGrid="0" showGuides="1">
      <p:cViewPr varScale="1">
        <p:scale>
          <a:sx n="70" d="100"/>
          <a:sy n="70" d="100"/>
        </p:scale>
        <p:origin x="696"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B1A82-6A67-412F-9BF6-0A226DF3B0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06EE359D-6B1E-40EC-BB10-39596C6D46BD}">
      <dgm:prSet phldrT="[Texto]"/>
      <dgm:spPr/>
      <dgm:t>
        <a:bodyPr/>
        <a:lstStyle/>
        <a:p>
          <a:r>
            <a:rPr lang="es-CO" dirty="0" smtClean="0"/>
            <a:t>Antecedentes</a:t>
          </a:r>
          <a:endParaRPr lang="es-CO" dirty="0"/>
        </a:p>
      </dgm:t>
    </dgm:pt>
    <dgm:pt modelId="{6EC4DDC9-2D6E-4BAD-8BE7-9B75C8521745}" type="parTrans" cxnId="{4E7CE5FB-9E14-469D-AF87-A0C9DA1EE8CC}">
      <dgm:prSet/>
      <dgm:spPr/>
      <dgm:t>
        <a:bodyPr/>
        <a:lstStyle/>
        <a:p>
          <a:endParaRPr lang="es-CO"/>
        </a:p>
      </dgm:t>
    </dgm:pt>
    <dgm:pt modelId="{0FB073C4-AB3F-4A25-B2D2-95BBA89893E8}" type="sibTrans" cxnId="{4E7CE5FB-9E14-469D-AF87-A0C9DA1EE8CC}">
      <dgm:prSet/>
      <dgm:spPr/>
      <dgm:t>
        <a:bodyPr/>
        <a:lstStyle/>
        <a:p>
          <a:endParaRPr lang="es-CO"/>
        </a:p>
      </dgm:t>
    </dgm:pt>
    <dgm:pt modelId="{596A36E9-A811-45D8-A69D-E27F5F9F0476}">
      <dgm:prSet phldrT="[Texto]"/>
      <dgm:spPr/>
      <dgm:t>
        <a:bodyPr/>
        <a:lstStyle/>
        <a:p>
          <a:r>
            <a:rPr lang="es-CO" dirty="0" smtClean="0"/>
            <a:t>La problemática de la valoración ha sido muy tratada académicamente, se muestra la necesidad de una metodología homogénea, por ello se encuentran diferentes investigaciones, recopilaciones de definiciones, planteamientos y comparaciones de modelos, propuestas de desarrollos teóricos y conceptualizaciones; la mayoría de los autores de las investigaciones resaltan la problemática como un tema a tratar de índole prioritaria en materia contable.</a:t>
          </a:r>
          <a:endParaRPr lang="es-CO" dirty="0"/>
        </a:p>
      </dgm:t>
    </dgm:pt>
    <dgm:pt modelId="{116E80E0-3A1D-474D-86F7-02DD7D117AC6}" type="parTrans" cxnId="{9F656ACB-5C51-4CD6-8190-DF965158F79A}">
      <dgm:prSet/>
      <dgm:spPr/>
      <dgm:t>
        <a:bodyPr/>
        <a:lstStyle/>
        <a:p>
          <a:endParaRPr lang="es-CO"/>
        </a:p>
      </dgm:t>
    </dgm:pt>
    <dgm:pt modelId="{B77DBA1A-E405-4512-B0F7-28B21B7AD457}" type="sibTrans" cxnId="{9F656ACB-5C51-4CD6-8190-DF965158F79A}">
      <dgm:prSet/>
      <dgm:spPr/>
      <dgm:t>
        <a:bodyPr/>
        <a:lstStyle/>
        <a:p>
          <a:endParaRPr lang="es-CO"/>
        </a:p>
      </dgm:t>
    </dgm:pt>
    <dgm:pt modelId="{24A8F22F-5C97-4C9B-B257-5CF1C8F3CB4C}">
      <dgm:prSet phldrT="[Texto]"/>
      <dgm:spPr/>
      <dgm:t>
        <a:bodyPr/>
        <a:lstStyle/>
        <a:p>
          <a:r>
            <a:rPr lang="es-CO" dirty="0" smtClean="0"/>
            <a:t>Marco de referencia</a:t>
          </a:r>
          <a:endParaRPr lang="es-CO" dirty="0"/>
        </a:p>
      </dgm:t>
    </dgm:pt>
    <dgm:pt modelId="{F0494891-A943-4517-9457-BB502577FDE0}" type="parTrans" cxnId="{8F030790-4F78-493D-9122-22CFBE8C1C7D}">
      <dgm:prSet/>
      <dgm:spPr/>
      <dgm:t>
        <a:bodyPr/>
        <a:lstStyle/>
        <a:p>
          <a:endParaRPr lang="es-CO"/>
        </a:p>
      </dgm:t>
    </dgm:pt>
    <dgm:pt modelId="{E9B05047-B3A6-4251-8111-F27E38EABFD7}" type="sibTrans" cxnId="{8F030790-4F78-493D-9122-22CFBE8C1C7D}">
      <dgm:prSet/>
      <dgm:spPr/>
      <dgm:t>
        <a:bodyPr/>
        <a:lstStyle/>
        <a:p>
          <a:endParaRPr lang="es-CO"/>
        </a:p>
      </dgm:t>
    </dgm:pt>
    <dgm:pt modelId="{20E89226-ED55-43E6-9935-E26B91B3C1F2}">
      <dgm:prSet phldrT="[Texto]" custT="1"/>
      <dgm:spPr/>
      <dgm:t>
        <a:bodyPr/>
        <a:lstStyle/>
        <a:p>
          <a:r>
            <a:rPr lang="es-CO" sz="1100" smtClean="0"/>
            <a:t>Fundamentos legales</a:t>
          </a:r>
          <a:endParaRPr lang="es-CO" sz="1100" dirty="0"/>
        </a:p>
      </dgm:t>
    </dgm:pt>
    <dgm:pt modelId="{1EC3C42F-2363-4304-9FC6-A5329651D21D}" type="parTrans" cxnId="{EF83AF47-FD1E-4BA1-9339-5CBBD7BADB9C}">
      <dgm:prSet/>
      <dgm:spPr/>
      <dgm:t>
        <a:bodyPr/>
        <a:lstStyle/>
        <a:p>
          <a:endParaRPr lang="es-CO"/>
        </a:p>
      </dgm:t>
    </dgm:pt>
    <dgm:pt modelId="{FD6E5331-316E-444D-8F3F-22CA864E665C}" type="sibTrans" cxnId="{EF83AF47-FD1E-4BA1-9339-5CBBD7BADB9C}">
      <dgm:prSet/>
      <dgm:spPr/>
      <dgm:t>
        <a:bodyPr/>
        <a:lstStyle/>
        <a:p>
          <a:endParaRPr lang="es-CO"/>
        </a:p>
      </dgm:t>
    </dgm:pt>
    <dgm:pt modelId="{C36E5744-EB7A-4905-8D55-8DE7FCA9EB5C}">
      <dgm:prSet phldrT="[Texto]" custT="1"/>
      <dgm:spPr/>
      <dgm:t>
        <a:bodyPr/>
        <a:lstStyle/>
        <a:p>
          <a:r>
            <a:rPr lang="es-CO" sz="1100" dirty="0" smtClean="0"/>
            <a:t>Contexto histórico</a:t>
          </a:r>
          <a:endParaRPr lang="es-CO" sz="1100" dirty="0"/>
        </a:p>
      </dgm:t>
    </dgm:pt>
    <dgm:pt modelId="{278FD7AF-7933-40AA-B64D-1F49BFD3E113}" type="parTrans" cxnId="{759F1AAD-BB01-4D3F-AAC8-7148F4738D76}">
      <dgm:prSet/>
      <dgm:spPr/>
      <dgm:t>
        <a:bodyPr/>
        <a:lstStyle/>
        <a:p>
          <a:endParaRPr lang="es-CO"/>
        </a:p>
      </dgm:t>
    </dgm:pt>
    <dgm:pt modelId="{96BEA214-A453-47ED-9813-2532D64AA20A}" type="sibTrans" cxnId="{759F1AAD-BB01-4D3F-AAC8-7148F4738D76}">
      <dgm:prSet/>
      <dgm:spPr/>
      <dgm:t>
        <a:bodyPr/>
        <a:lstStyle/>
        <a:p>
          <a:endParaRPr lang="es-CO"/>
        </a:p>
      </dgm:t>
    </dgm:pt>
    <dgm:pt modelId="{A6DF2BDC-3B3F-44CB-8A2F-1EF0C776AA22}">
      <dgm:prSet phldrT="[Texto]" custT="1"/>
      <dgm:spPr/>
      <dgm:t>
        <a:bodyPr/>
        <a:lstStyle/>
        <a:p>
          <a:r>
            <a:rPr lang="es-CO" sz="1100" dirty="0" smtClean="0"/>
            <a:t>Perspectiva teórica</a:t>
          </a:r>
          <a:endParaRPr lang="es-CO" sz="1100" dirty="0"/>
        </a:p>
      </dgm:t>
    </dgm:pt>
    <dgm:pt modelId="{AABD05E0-AE01-4EA0-A049-F341A45473E8}" type="parTrans" cxnId="{B07FA6D4-8236-4290-BD59-BC0D57087ECB}">
      <dgm:prSet/>
      <dgm:spPr/>
      <dgm:t>
        <a:bodyPr/>
        <a:lstStyle/>
        <a:p>
          <a:endParaRPr lang="es-CO"/>
        </a:p>
      </dgm:t>
    </dgm:pt>
    <dgm:pt modelId="{7124DEE8-BC5C-4341-8E24-07AD899B575B}" type="sibTrans" cxnId="{B07FA6D4-8236-4290-BD59-BC0D57087ECB}">
      <dgm:prSet/>
      <dgm:spPr/>
      <dgm:t>
        <a:bodyPr/>
        <a:lstStyle/>
        <a:p>
          <a:endParaRPr lang="es-CO"/>
        </a:p>
      </dgm:t>
    </dgm:pt>
    <dgm:pt modelId="{AE155CB6-CD90-4170-A2CA-A9252ADB9EF2}">
      <dgm:prSet phldrT="[Texto]" custT="1"/>
      <dgm:spPr/>
      <dgm:t>
        <a:bodyPr/>
        <a:lstStyle/>
        <a:p>
          <a:r>
            <a:rPr lang="es-CO" sz="1100" dirty="0" smtClean="0"/>
            <a:t>Glosario de términos</a:t>
          </a:r>
          <a:endParaRPr lang="es-CO" sz="1100" dirty="0"/>
        </a:p>
      </dgm:t>
    </dgm:pt>
    <dgm:pt modelId="{8D55D458-5E1F-46B6-BA9E-DADEACF08142}" type="parTrans" cxnId="{424ECCFB-3918-4D2B-BD58-4EC70D5EFB13}">
      <dgm:prSet/>
      <dgm:spPr/>
      <dgm:t>
        <a:bodyPr/>
        <a:lstStyle/>
        <a:p>
          <a:endParaRPr lang="es-CO"/>
        </a:p>
      </dgm:t>
    </dgm:pt>
    <dgm:pt modelId="{49BCE65A-277B-419A-A4D4-27F34D6F3DDD}" type="sibTrans" cxnId="{424ECCFB-3918-4D2B-BD58-4EC70D5EFB13}">
      <dgm:prSet/>
      <dgm:spPr/>
      <dgm:t>
        <a:bodyPr/>
        <a:lstStyle/>
        <a:p>
          <a:endParaRPr lang="es-CO"/>
        </a:p>
      </dgm:t>
    </dgm:pt>
    <dgm:pt modelId="{D9AC2D53-C2B1-4F68-9D17-987A4371521A}">
      <dgm:prSet phldrT="[Texto]" custT="1"/>
      <dgm:spPr/>
      <dgm:t>
        <a:bodyPr/>
        <a:lstStyle/>
        <a:p>
          <a:r>
            <a:rPr lang="es-CO" sz="1100" dirty="0" smtClean="0"/>
            <a:t>Artículos y autores de apoyo</a:t>
          </a:r>
          <a:endParaRPr lang="es-CO" sz="1100" dirty="0"/>
        </a:p>
      </dgm:t>
    </dgm:pt>
    <dgm:pt modelId="{0A2331CB-0D17-4450-BD95-CE11D39D1B37}" type="parTrans" cxnId="{8F4C633C-541A-4254-8769-4F028E456570}">
      <dgm:prSet/>
      <dgm:spPr/>
      <dgm:t>
        <a:bodyPr/>
        <a:lstStyle/>
        <a:p>
          <a:endParaRPr lang="es-CO"/>
        </a:p>
      </dgm:t>
    </dgm:pt>
    <dgm:pt modelId="{856FFBD0-414F-460D-84A0-1B29C34EA2EE}" type="sibTrans" cxnId="{8F4C633C-541A-4254-8769-4F028E456570}">
      <dgm:prSet/>
      <dgm:spPr/>
      <dgm:t>
        <a:bodyPr/>
        <a:lstStyle/>
        <a:p>
          <a:endParaRPr lang="es-CO"/>
        </a:p>
      </dgm:t>
    </dgm:pt>
    <dgm:pt modelId="{5D50414C-8539-45B9-B486-D25DFFF62FE3}">
      <dgm:prSet phldrT="[Texto]" custT="1"/>
      <dgm:spPr/>
      <dgm:t>
        <a:bodyPr/>
        <a:lstStyle/>
        <a:p>
          <a:endParaRPr lang="es-CO" sz="1100" dirty="0"/>
        </a:p>
      </dgm:t>
    </dgm:pt>
    <dgm:pt modelId="{76A60267-16EC-4593-8379-92C36DD4D6C6}" type="parTrans" cxnId="{7A9B6224-632F-4177-BA3D-F08DA86FCF31}">
      <dgm:prSet/>
      <dgm:spPr/>
      <dgm:t>
        <a:bodyPr/>
        <a:lstStyle/>
        <a:p>
          <a:endParaRPr lang="es-CO"/>
        </a:p>
      </dgm:t>
    </dgm:pt>
    <dgm:pt modelId="{1A012F13-6789-4208-999A-8E87B3D192EE}" type="sibTrans" cxnId="{7A9B6224-632F-4177-BA3D-F08DA86FCF31}">
      <dgm:prSet/>
      <dgm:spPr/>
      <dgm:t>
        <a:bodyPr/>
        <a:lstStyle/>
        <a:p>
          <a:endParaRPr lang="es-CO"/>
        </a:p>
      </dgm:t>
    </dgm:pt>
    <dgm:pt modelId="{BCD29772-B214-42B8-8A69-EA3421A02214}">
      <dgm:prSet/>
      <dgm:spPr/>
      <dgm:t>
        <a:bodyPr/>
        <a:lstStyle/>
        <a:p>
          <a:r>
            <a:rPr lang="es-CO" dirty="0" smtClean="0"/>
            <a:t>Matriz de Teorías </a:t>
          </a:r>
          <a:endParaRPr lang="es-CO" dirty="0"/>
        </a:p>
      </dgm:t>
    </dgm:pt>
    <dgm:pt modelId="{75C87413-4330-42C5-88F5-E77CEA68F860}" type="parTrans" cxnId="{C9299E71-D54D-4C25-9227-554351E805B0}">
      <dgm:prSet/>
      <dgm:spPr/>
      <dgm:t>
        <a:bodyPr/>
        <a:lstStyle/>
        <a:p>
          <a:endParaRPr lang="es-CO"/>
        </a:p>
      </dgm:t>
    </dgm:pt>
    <dgm:pt modelId="{E9CC147A-66D6-45F8-BC8A-D43102C20D4E}" type="sibTrans" cxnId="{C9299E71-D54D-4C25-9227-554351E805B0}">
      <dgm:prSet/>
      <dgm:spPr/>
      <dgm:t>
        <a:bodyPr/>
        <a:lstStyle/>
        <a:p>
          <a:endParaRPr lang="es-CO"/>
        </a:p>
      </dgm:t>
    </dgm:pt>
    <dgm:pt modelId="{6EC0A567-7868-4073-9930-A57AC68FE9F6}">
      <dgm:prSet custT="1"/>
      <dgm:spPr/>
      <dgm:t>
        <a:bodyPr/>
        <a:lstStyle/>
        <a:p>
          <a:endParaRPr lang="es-CO" sz="1200"/>
        </a:p>
      </dgm:t>
    </dgm:pt>
    <dgm:pt modelId="{9684DCF8-4FA1-49F0-B141-B4523102EF86}" type="parTrans" cxnId="{5CC97F17-753D-4B94-BBA2-9C10DC3627C2}">
      <dgm:prSet/>
      <dgm:spPr/>
      <dgm:t>
        <a:bodyPr/>
        <a:lstStyle/>
        <a:p>
          <a:endParaRPr lang="es-CO"/>
        </a:p>
      </dgm:t>
    </dgm:pt>
    <dgm:pt modelId="{EF88616D-984F-45ED-85D7-15A864ABD1B3}" type="sibTrans" cxnId="{5CC97F17-753D-4B94-BBA2-9C10DC3627C2}">
      <dgm:prSet/>
      <dgm:spPr/>
      <dgm:t>
        <a:bodyPr/>
        <a:lstStyle/>
        <a:p>
          <a:endParaRPr lang="es-CO"/>
        </a:p>
      </dgm:t>
    </dgm:pt>
    <dgm:pt modelId="{98C84EE8-BA5A-4D9E-A19A-423D8CBA0D08}">
      <dgm:prSet custT="1"/>
      <dgm:spPr/>
      <dgm:t>
        <a:bodyPr/>
        <a:lstStyle/>
        <a:p>
          <a:r>
            <a:rPr lang="es-CO" sz="1200" dirty="0" smtClean="0"/>
            <a:t>La revisión de los métodos y metodologías encontradas en el medio académico y practico da a la investigación mayor validez, traza un camino que ya ha sido seguido por muchos otros autores, señalando callejones sin salida y laberintos, pero a su vez aporta nuevos conceptos e ideologías desconocidas desde el planteamiento inicial de la problemática de Valoración de Capital Intelectual.</a:t>
          </a:r>
          <a:endParaRPr lang="es-CO" sz="1200" dirty="0"/>
        </a:p>
      </dgm:t>
    </dgm:pt>
    <dgm:pt modelId="{A2A74172-866B-418F-BB51-62E1C25410F1}" type="parTrans" cxnId="{40E15FAC-07AC-4E34-936B-D620686C5B47}">
      <dgm:prSet/>
      <dgm:spPr/>
      <dgm:t>
        <a:bodyPr/>
        <a:lstStyle/>
        <a:p>
          <a:endParaRPr lang="es-CO"/>
        </a:p>
      </dgm:t>
    </dgm:pt>
    <dgm:pt modelId="{FC39968D-93F9-4CB6-84AE-05D1D79D752E}" type="sibTrans" cxnId="{40E15FAC-07AC-4E34-936B-D620686C5B47}">
      <dgm:prSet/>
      <dgm:spPr/>
      <dgm:t>
        <a:bodyPr/>
        <a:lstStyle/>
        <a:p>
          <a:endParaRPr lang="es-CO"/>
        </a:p>
      </dgm:t>
    </dgm:pt>
    <dgm:pt modelId="{27EF357C-8117-4A39-A019-0E51A37EEABB}" type="pres">
      <dgm:prSet presAssocID="{B3FB1A82-6A67-412F-9BF6-0A226DF3B0B6}" presName="Name0" presStyleCnt="0">
        <dgm:presLayoutVars>
          <dgm:dir/>
          <dgm:animLvl val="lvl"/>
          <dgm:resizeHandles val="exact"/>
        </dgm:presLayoutVars>
      </dgm:prSet>
      <dgm:spPr/>
      <dgm:t>
        <a:bodyPr/>
        <a:lstStyle/>
        <a:p>
          <a:endParaRPr lang="es-CO"/>
        </a:p>
      </dgm:t>
    </dgm:pt>
    <dgm:pt modelId="{DC6CD21A-99E9-40BF-94DE-10EAA19821F2}" type="pres">
      <dgm:prSet presAssocID="{06EE359D-6B1E-40EC-BB10-39596C6D46BD}" presName="linNode" presStyleCnt="0"/>
      <dgm:spPr/>
    </dgm:pt>
    <dgm:pt modelId="{F849EC96-7E4F-40FA-A530-5EA5031FB6B8}" type="pres">
      <dgm:prSet presAssocID="{06EE359D-6B1E-40EC-BB10-39596C6D46BD}" presName="parentText" presStyleLbl="node1" presStyleIdx="0" presStyleCnt="3">
        <dgm:presLayoutVars>
          <dgm:chMax val="1"/>
          <dgm:bulletEnabled val="1"/>
        </dgm:presLayoutVars>
      </dgm:prSet>
      <dgm:spPr/>
      <dgm:t>
        <a:bodyPr/>
        <a:lstStyle/>
        <a:p>
          <a:endParaRPr lang="es-CO"/>
        </a:p>
      </dgm:t>
    </dgm:pt>
    <dgm:pt modelId="{F632CF92-8CE9-49B2-9155-E080FE52FF78}" type="pres">
      <dgm:prSet presAssocID="{06EE359D-6B1E-40EC-BB10-39596C6D46BD}" presName="descendantText" presStyleLbl="alignAccFollowNode1" presStyleIdx="0" presStyleCnt="3">
        <dgm:presLayoutVars>
          <dgm:bulletEnabled val="1"/>
        </dgm:presLayoutVars>
      </dgm:prSet>
      <dgm:spPr/>
      <dgm:t>
        <a:bodyPr/>
        <a:lstStyle/>
        <a:p>
          <a:endParaRPr lang="es-CO"/>
        </a:p>
      </dgm:t>
    </dgm:pt>
    <dgm:pt modelId="{D1410B94-03B7-407A-ABFC-845AF86342BA}" type="pres">
      <dgm:prSet presAssocID="{0FB073C4-AB3F-4A25-B2D2-95BBA89893E8}" presName="sp" presStyleCnt="0"/>
      <dgm:spPr/>
    </dgm:pt>
    <dgm:pt modelId="{5F2E1822-95B1-473D-BE8E-525FEEF0653F}" type="pres">
      <dgm:prSet presAssocID="{24A8F22F-5C97-4C9B-B257-5CF1C8F3CB4C}" presName="linNode" presStyleCnt="0"/>
      <dgm:spPr/>
    </dgm:pt>
    <dgm:pt modelId="{B8F402AC-4A56-45DB-AF2F-63E6B71E23D8}" type="pres">
      <dgm:prSet presAssocID="{24A8F22F-5C97-4C9B-B257-5CF1C8F3CB4C}" presName="parentText" presStyleLbl="node1" presStyleIdx="1" presStyleCnt="3">
        <dgm:presLayoutVars>
          <dgm:chMax val="1"/>
          <dgm:bulletEnabled val="1"/>
        </dgm:presLayoutVars>
      </dgm:prSet>
      <dgm:spPr/>
      <dgm:t>
        <a:bodyPr/>
        <a:lstStyle/>
        <a:p>
          <a:endParaRPr lang="es-CO"/>
        </a:p>
      </dgm:t>
    </dgm:pt>
    <dgm:pt modelId="{224898F0-D666-494F-966A-3C95FECE0031}" type="pres">
      <dgm:prSet presAssocID="{24A8F22F-5C97-4C9B-B257-5CF1C8F3CB4C}" presName="descendantText" presStyleLbl="alignAccFollowNode1" presStyleIdx="1" presStyleCnt="3">
        <dgm:presLayoutVars>
          <dgm:bulletEnabled val="1"/>
        </dgm:presLayoutVars>
      </dgm:prSet>
      <dgm:spPr/>
      <dgm:t>
        <a:bodyPr/>
        <a:lstStyle/>
        <a:p>
          <a:endParaRPr lang="es-CO"/>
        </a:p>
      </dgm:t>
    </dgm:pt>
    <dgm:pt modelId="{E15E5C65-9F78-4761-B3CB-78288741BCB1}" type="pres">
      <dgm:prSet presAssocID="{E9B05047-B3A6-4251-8111-F27E38EABFD7}" presName="sp" presStyleCnt="0"/>
      <dgm:spPr/>
    </dgm:pt>
    <dgm:pt modelId="{8CB42CFC-07AB-42E1-8B63-A2A75639FF6E}" type="pres">
      <dgm:prSet presAssocID="{BCD29772-B214-42B8-8A69-EA3421A02214}" presName="linNode" presStyleCnt="0"/>
      <dgm:spPr/>
    </dgm:pt>
    <dgm:pt modelId="{52FEABCA-6599-4ED2-9690-B701A6B17781}" type="pres">
      <dgm:prSet presAssocID="{BCD29772-B214-42B8-8A69-EA3421A02214}" presName="parentText" presStyleLbl="node1" presStyleIdx="2" presStyleCnt="3">
        <dgm:presLayoutVars>
          <dgm:chMax val="1"/>
          <dgm:bulletEnabled val="1"/>
        </dgm:presLayoutVars>
      </dgm:prSet>
      <dgm:spPr/>
      <dgm:t>
        <a:bodyPr/>
        <a:lstStyle/>
        <a:p>
          <a:endParaRPr lang="es-CO"/>
        </a:p>
      </dgm:t>
    </dgm:pt>
    <dgm:pt modelId="{5FC4AF93-91F4-4754-9521-6167895040A9}" type="pres">
      <dgm:prSet presAssocID="{BCD29772-B214-42B8-8A69-EA3421A02214}" presName="descendantText" presStyleLbl="alignAccFollowNode1" presStyleIdx="2" presStyleCnt="3">
        <dgm:presLayoutVars>
          <dgm:bulletEnabled val="1"/>
        </dgm:presLayoutVars>
      </dgm:prSet>
      <dgm:spPr/>
      <dgm:t>
        <a:bodyPr/>
        <a:lstStyle/>
        <a:p>
          <a:endParaRPr lang="es-CO"/>
        </a:p>
      </dgm:t>
    </dgm:pt>
  </dgm:ptLst>
  <dgm:cxnLst>
    <dgm:cxn modelId="{7A9B6224-632F-4177-BA3D-F08DA86FCF31}" srcId="{24A8F22F-5C97-4C9B-B257-5CF1C8F3CB4C}" destId="{5D50414C-8539-45B9-B486-D25DFFF62FE3}" srcOrd="5" destOrd="0" parTransId="{76A60267-16EC-4593-8379-92C36DD4D6C6}" sibTransId="{1A012F13-6789-4208-999A-8E87B3D192EE}"/>
    <dgm:cxn modelId="{6FA63B7F-0D7D-43D6-9642-4B9313E249F5}" type="presOf" srcId="{98C84EE8-BA5A-4D9E-A19A-423D8CBA0D08}" destId="{5FC4AF93-91F4-4754-9521-6167895040A9}" srcOrd="0" destOrd="1" presId="urn:microsoft.com/office/officeart/2005/8/layout/vList5"/>
    <dgm:cxn modelId="{3806BFA1-30E3-4C5B-87BA-1F4B8F30E7B0}" type="presOf" srcId="{B3FB1A82-6A67-412F-9BF6-0A226DF3B0B6}" destId="{27EF357C-8117-4A39-A019-0E51A37EEABB}" srcOrd="0" destOrd="0" presId="urn:microsoft.com/office/officeart/2005/8/layout/vList5"/>
    <dgm:cxn modelId="{C07CEC88-C408-4D9E-90D6-F31A71C9E364}" type="presOf" srcId="{5D50414C-8539-45B9-B486-D25DFFF62FE3}" destId="{224898F0-D666-494F-966A-3C95FECE0031}" srcOrd="0" destOrd="5" presId="urn:microsoft.com/office/officeart/2005/8/layout/vList5"/>
    <dgm:cxn modelId="{769CE9B9-D7A7-4A79-9E05-7590A5E80808}" type="presOf" srcId="{A6DF2BDC-3B3F-44CB-8A2F-1EF0C776AA22}" destId="{224898F0-D666-494F-966A-3C95FECE0031}" srcOrd="0" destOrd="2" presId="urn:microsoft.com/office/officeart/2005/8/layout/vList5"/>
    <dgm:cxn modelId="{5CC97F17-753D-4B94-BBA2-9C10DC3627C2}" srcId="{BCD29772-B214-42B8-8A69-EA3421A02214}" destId="{6EC0A567-7868-4073-9930-A57AC68FE9F6}" srcOrd="0" destOrd="0" parTransId="{9684DCF8-4FA1-49F0-B141-B4523102EF86}" sibTransId="{EF88616D-984F-45ED-85D7-15A864ABD1B3}"/>
    <dgm:cxn modelId="{4E7CE5FB-9E14-469D-AF87-A0C9DA1EE8CC}" srcId="{B3FB1A82-6A67-412F-9BF6-0A226DF3B0B6}" destId="{06EE359D-6B1E-40EC-BB10-39596C6D46BD}" srcOrd="0" destOrd="0" parTransId="{6EC4DDC9-2D6E-4BAD-8BE7-9B75C8521745}" sibTransId="{0FB073C4-AB3F-4A25-B2D2-95BBA89893E8}"/>
    <dgm:cxn modelId="{7CE86A46-CB70-4722-93A7-60BC5216377B}" type="presOf" srcId="{D9AC2D53-C2B1-4F68-9D17-987A4371521A}" destId="{224898F0-D666-494F-966A-3C95FECE0031}" srcOrd="0" destOrd="4" presId="urn:microsoft.com/office/officeart/2005/8/layout/vList5"/>
    <dgm:cxn modelId="{EF83AF47-FD1E-4BA1-9339-5CBBD7BADB9C}" srcId="{24A8F22F-5C97-4C9B-B257-5CF1C8F3CB4C}" destId="{20E89226-ED55-43E6-9935-E26B91B3C1F2}" srcOrd="0" destOrd="0" parTransId="{1EC3C42F-2363-4304-9FC6-A5329651D21D}" sibTransId="{FD6E5331-316E-444D-8F3F-22CA864E665C}"/>
    <dgm:cxn modelId="{8F4C633C-541A-4254-8769-4F028E456570}" srcId="{24A8F22F-5C97-4C9B-B257-5CF1C8F3CB4C}" destId="{D9AC2D53-C2B1-4F68-9D17-987A4371521A}" srcOrd="4" destOrd="0" parTransId="{0A2331CB-0D17-4450-BD95-CE11D39D1B37}" sibTransId="{856FFBD0-414F-460D-84A0-1B29C34EA2EE}"/>
    <dgm:cxn modelId="{B07FA6D4-8236-4290-BD59-BC0D57087ECB}" srcId="{24A8F22F-5C97-4C9B-B257-5CF1C8F3CB4C}" destId="{A6DF2BDC-3B3F-44CB-8A2F-1EF0C776AA22}" srcOrd="2" destOrd="0" parTransId="{AABD05E0-AE01-4EA0-A049-F341A45473E8}" sibTransId="{7124DEE8-BC5C-4341-8E24-07AD899B575B}"/>
    <dgm:cxn modelId="{D3B49928-D49D-4E0A-B6B0-17767CCE91AC}" type="presOf" srcId="{06EE359D-6B1E-40EC-BB10-39596C6D46BD}" destId="{F849EC96-7E4F-40FA-A530-5EA5031FB6B8}" srcOrd="0" destOrd="0" presId="urn:microsoft.com/office/officeart/2005/8/layout/vList5"/>
    <dgm:cxn modelId="{424ECCFB-3918-4D2B-BD58-4EC70D5EFB13}" srcId="{24A8F22F-5C97-4C9B-B257-5CF1C8F3CB4C}" destId="{AE155CB6-CD90-4170-A2CA-A9252ADB9EF2}" srcOrd="3" destOrd="0" parTransId="{8D55D458-5E1F-46B6-BA9E-DADEACF08142}" sibTransId="{49BCE65A-277B-419A-A4D4-27F34D6F3DDD}"/>
    <dgm:cxn modelId="{324898D7-A795-4552-B87A-04814E7ABEE0}" type="presOf" srcId="{AE155CB6-CD90-4170-A2CA-A9252ADB9EF2}" destId="{224898F0-D666-494F-966A-3C95FECE0031}" srcOrd="0" destOrd="3" presId="urn:microsoft.com/office/officeart/2005/8/layout/vList5"/>
    <dgm:cxn modelId="{5D1FF2AF-2758-4B70-8713-07313E3BEFEC}" type="presOf" srcId="{6EC0A567-7868-4073-9930-A57AC68FE9F6}" destId="{5FC4AF93-91F4-4754-9521-6167895040A9}" srcOrd="0" destOrd="0" presId="urn:microsoft.com/office/officeart/2005/8/layout/vList5"/>
    <dgm:cxn modelId="{58946D08-884E-41F7-9BC5-3774F9B607B0}" type="presOf" srcId="{BCD29772-B214-42B8-8A69-EA3421A02214}" destId="{52FEABCA-6599-4ED2-9690-B701A6B17781}" srcOrd="0" destOrd="0" presId="urn:microsoft.com/office/officeart/2005/8/layout/vList5"/>
    <dgm:cxn modelId="{9F656ACB-5C51-4CD6-8190-DF965158F79A}" srcId="{06EE359D-6B1E-40EC-BB10-39596C6D46BD}" destId="{596A36E9-A811-45D8-A69D-E27F5F9F0476}" srcOrd="0" destOrd="0" parTransId="{116E80E0-3A1D-474D-86F7-02DD7D117AC6}" sibTransId="{B77DBA1A-E405-4512-B0F7-28B21B7AD457}"/>
    <dgm:cxn modelId="{40E15FAC-07AC-4E34-936B-D620686C5B47}" srcId="{BCD29772-B214-42B8-8A69-EA3421A02214}" destId="{98C84EE8-BA5A-4D9E-A19A-423D8CBA0D08}" srcOrd="1" destOrd="0" parTransId="{A2A74172-866B-418F-BB51-62E1C25410F1}" sibTransId="{FC39968D-93F9-4CB6-84AE-05D1D79D752E}"/>
    <dgm:cxn modelId="{DC58DDCA-6A62-4C9C-8541-D66B29AA0D7F}" type="presOf" srcId="{C36E5744-EB7A-4905-8D55-8DE7FCA9EB5C}" destId="{224898F0-D666-494F-966A-3C95FECE0031}" srcOrd="0" destOrd="1" presId="urn:microsoft.com/office/officeart/2005/8/layout/vList5"/>
    <dgm:cxn modelId="{C9299E71-D54D-4C25-9227-554351E805B0}" srcId="{B3FB1A82-6A67-412F-9BF6-0A226DF3B0B6}" destId="{BCD29772-B214-42B8-8A69-EA3421A02214}" srcOrd="2" destOrd="0" parTransId="{75C87413-4330-42C5-88F5-E77CEA68F860}" sibTransId="{E9CC147A-66D6-45F8-BC8A-D43102C20D4E}"/>
    <dgm:cxn modelId="{8F030790-4F78-493D-9122-22CFBE8C1C7D}" srcId="{B3FB1A82-6A67-412F-9BF6-0A226DF3B0B6}" destId="{24A8F22F-5C97-4C9B-B257-5CF1C8F3CB4C}" srcOrd="1" destOrd="0" parTransId="{F0494891-A943-4517-9457-BB502577FDE0}" sibTransId="{E9B05047-B3A6-4251-8111-F27E38EABFD7}"/>
    <dgm:cxn modelId="{BBF21682-B516-4095-9B01-333C9DC3CB19}" type="presOf" srcId="{24A8F22F-5C97-4C9B-B257-5CF1C8F3CB4C}" destId="{B8F402AC-4A56-45DB-AF2F-63E6B71E23D8}" srcOrd="0" destOrd="0" presId="urn:microsoft.com/office/officeart/2005/8/layout/vList5"/>
    <dgm:cxn modelId="{759F1AAD-BB01-4D3F-AAC8-7148F4738D76}" srcId="{24A8F22F-5C97-4C9B-B257-5CF1C8F3CB4C}" destId="{C36E5744-EB7A-4905-8D55-8DE7FCA9EB5C}" srcOrd="1" destOrd="0" parTransId="{278FD7AF-7933-40AA-B64D-1F49BFD3E113}" sibTransId="{96BEA214-A453-47ED-9813-2532D64AA20A}"/>
    <dgm:cxn modelId="{9B01737F-73E0-44C0-97BC-A1EA1A90B692}" type="presOf" srcId="{20E89226-ED55-43E6-9935-E26B91B3C1F2}" destId="{224898F0-D666-494F-966A-3C95FECE0031}" srcOrd="0" destOrd="0" presId="urn:microsoft.com/office/officeart/2005/8/layout/vList5"/>
    <dgm:cxn modelId="{F274A881-4843-4541-810C-1160A1F74815}" type="presOf" srcId="{596A36E9-A811-45D8-A69D-E27F5F9F0476}" destId="{F632CF92-8CE9-49B2-9155-E080FE52FF78}" srcOrd="0" destOrd="0" presId="urn:microsoft.com/office/officeart/2005/8/layout/vList5"/>
    <dgm:cxn modelId="{A77FE885-F8DF-45AD-A455-C4DDB39DE363}" type="presParOf" srcId="{27EF357C-8117-4A39-A019-0E51A37EEABB}" destId="{DC6CD21A-99E9-40BF-94DE-10EAA19821F2}" srcOrd="0" destOrd="0" presId="urn:microsoft.com/office/officeart/2005/8/layout/vList5"/>
    <dgm:cxn modelId="{C1E0FC1C-5BB0-46A1-879B-D5B07C819260}" type="presParOf" srcId="{DC6CD21A-99E9-40BF-94DE-10EAA19821F2}" destId="{F849EC96-7E4F-40FA-A530-5EA5031FB6B8}" srcOrd="0" destOrd="0" presId="urn:microsoft.com/office/officeart/2005/8/layout/vList5"/>
    <dgm:cxn modelId="{6E230FB4-7C6D-4B38-A8C9-48F9ABA8A565}" type="presParOf" srcId="{DC6CD21A-99E9-40BF-94DE-10EAA19821F2}" destId="{F632CF92-8CE9-49B2-9155-E080FE52FF78}" srcOrd="1" destOrd="0" presId="urn:microsoft.com/office/officeart/2005/8/layout/vList5"/>
    <dgm:cxn modelId="{A5BBA7F4-E854-4220-9F74-7E4DCD27BE76}" type="presParOf" srcId="{27EF357C-8117-4A39-A019-0E51A37EEABB}" destId="{D1410B94-03B7-407A-ABFC-845AF86342BA}" srcOrd="1" destOrd="0" presId="urn:microsoft.com/office/officeart/2005/8/layout/vList5"/>
    <dgm:cxn modelId="{4E90F214-BB97-4AF3-B591-3035BB411888}" type="presParOf" srcId="{27EF357C-8117-4A39-A019-0E51A37EEABB}" destId="{5F2E1822-95B1-473D-BE8E-525FEEF0653F}" srcOrd="2" destOrd="0" presId="urn:microsoft.com/office/officeart/2005/8/layout/vList5"/>
    <dgm:cxn modelId="{6E0366E1-FE88-4410-9B04-9B5FDFB302F4}" type="presParOf" srcId="{5F2E1822-95B1-473D-BE8E-525FEEF0653F}" destId="{B8F402AC-4A56-45DB-AF2F-63E6B71E23D8}" srcOrd="0" destOrd="0" presId="urn:microsoft.com/office/officeart/2005/8/layout/vList5"/>
    <dgm:cxn modelId="{81671F56-2567-4554-9C2B-0BD36D271A09}" type="presParOf" srcId="{5F2E1822-95B1-473D-BE8E-525FEEF0653F}" destId="{224898F0-D666-494F-966A-3C95FECE0031}" srcOrd="1" destOrd="0" presId="urn:microsoft.com/office/officeart/2005/8/layout/vList5"/>
    <dgm:cxn modelId="{C2C5C180-EFB1-4F5C-A84A-CB52742CAC46}" type="presParOf" srcId="{27EF357C-8117-4A39-A019-0E51A37EEABB}" destId="{E15E5C65-9F78-4761-B3CB-78288741BCB1}" srcOrd="3" destOrd="0" presId="urn:microsoft.com/office/officeart/2005/8/layout/vList5"/>
    <dgm:cxn modelId="{3CCB04EE-DBE6-4086-A515-67848FD6B710}" type="presParOf" srcId="{27EF357C-8117-4A39-A019-0E51A37EEABB}" destId="{8CB42CFC-07AB-42E1-8B63-A2A75639FF6E}" srcOrd="4" destOrd="0" presId="urn:microsoft.com/office/officeart/2005/8/layout/vList5"/>
    <dgm:cxn modelId="{0A1E1593-362B-4DD0-84FE-0649F098402B}" type="presParOf" srcId="{8CB42CFC-07AB-42E1-8B63-A2A75639FF6E}" destId="{52FEABCA-6599-4ED2-9690-B701A6B17781}" srcOrd="0" destOrd="0" presId="urn:microsoft.com/office/officeart/2005/8/layout/vList5"/>
    <dgm:cxn modelId="{2DD54B40-AB16-4F94-A837-0A3226B9A32C}" type="presParOf" srcId="{8CB42CFC-07AB-42E1-8B63-A2A75639FF6E}" destId="{5FC4AF93-91F4-4754-9521-6167895040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47CB15-0C77-4577-BFA1-65CB16FA2879}" type="doc">
      <dgm:prSet loTypeId="urn:microsoft.com/office/officeart/2005/8/layout/process3" loCatId="process" qsTypeId="urn:microsoft.com/office/officeart/2005/8/quickstyle/simple1" qsCatId="simple" csTypeId="urn:microsoft.com/office/officeart/2005/8/colors/accent1_2" csCatId="accent1" phldr="1"/>
      <dgm:spPr/>
    </dgm:pt>
    <dgm:pt modelId="{C289F4AC-6CDA-42CE-92CC-60990F34D971}">
      <dgm:prSet phldrT="[Texto]"/>
      <dgm:spPr/>
      <dgm:t>
        <a:bodyPr/>
        <a:lstStyle/>
        <a:p>
          <a:r>
            <a:rPr lang="es-CO" dirty="0" smtClean="0"/>
            <a:t>Parametrización</a:t>
          </a:r>
          <a:endParaRPr lang="es-CO" dirty="0"/>
        </a:p>
      </dgm:t>
    </dgm:pt>
    <dgm:pt modelId="{5E7D8C60-2024-4557-ABE8-C22181C9843A}" type="parTrans" cxnId="{2AC0D7A6-DE21-468F-8620-D08682A76B8F}">
      <dgm:prSet/>
      <dgm:spPr/>
      <dgm:t>
        <a:bodyPr/>
        <a:lstStyle/>
        <a:p>
          <a:endParaRPr lang="es-CO"/>
        </a:p>
      </dgm:t>
    </dgm:pt>
    <dgm:pt modelId="{ECA43FE3-EB77-4A81-AFB5-94E0C268C555}" type="sibTrans" cxnId="{2AC0D7A6-DE21-468F-8620-D08682A76B8F}">
      <dgm:prSet/>
      <dgm:spPr/>
      <dgm:t>
        <a:bodyPr/>
        <a:lstStyle/>
        <a:p>
          <a:endParaRPr lang="es-CO"/>
        </a:p>
      </dgm:t>
    </dgm:pt>
    <dgm:pt modelId="{C8E93239-3239-46D4-B153-F39017BDC142}">
      <dgm:prSet phldrT="[Texto]"/>
      <dgm:spPr/>
      <dgm:t>
        <a:bodyPr/>
        <a:lstStyle/>
        <a:p>
          <a:r>
            <a:rPr lang="es-CO" dirty="0" smtClean="0"/>
            <a:t>Datos al modelo</a:t>
          </a:r>
          <a:endParaRPr lang="es-CO" dirty="0"/>
        </a:p>
      </dgm:t>
    </dgm:pt>
    <dgm:pt modelId="{1B5EDC1A-FBD5-4D22-A0C4-2ECAE3C1170F}" type="parTrans" cxnId="{74782043-E79D-4FD0-9D54-19D021D04CE4}">
      <dgm:prSet/>
      <dgm:spPr/>
      <dgm:t>
        <a:bodyPr/>
        <a:lstStyle/>
        <a:p>
          <a:endParaRPr lang="es-CO"/>
        </a:p>
      </dgm:t>
    </dgm:pt>
    <dgm:pt modelId="{BB998E69-EC47-4C4D-9747-B022BDAEDBD0}" type="sibTrans" cxnId="{74782043-E79D-4FD0-9D54-19D021D04CE4}">
      <dgm:prSet/>
      <dgm:spPr/>
      <dgm:t>
        <a:bodyPr/>
        <a:lstStyle/>
        <a:p>
          <a:endParaRPr lang="es-CO"/>
        </a:p>
      </dgm:t>
    </dgm:pt>
    <dgm:pt modelId="{77823B1F-67B5-47CA-9CBB-6F91605C295B}">
      <dgm:prSet phldrT="[Texto]"/>
      <dgm:spPr/>
      <dgm:t>
        <a:bodyPr/>
        <a:lstStyle/>
        <a:p>
          <a:r>
            <a:rPr lang="es-CO" dirty="0" smtClean="0"/>
            <a:t>Generación medición</a:t>
          </a:r>
          <a:endParaRPr lang="es-CO" dirty="0"/>
        </a:p>
      </dgm:t>
    </dgm:pt>
    <dgm:pt modelId="{D186EA6E-D998-4FFA-AF7D-76DD0A240070}" type="parTrans" cxnId="{EA2DBFDF-F39E-421A-927A-34C18C3CA578}">
      <dgm:prSet/>
      <dgm:spPr/>
      <dgm:t>
        <a:bodyPr/>
        <a:lstStyle/>
        <a:p>
          <a:endParaRPr lang="es-CO"/>
        </a:p>
      </dgm:t>
    </dgm:pt>
    <dgm:pt modelId="{63A63529-2C4C-4F3E-8512-8D6EDCF2AB51}" type="sibTrans" cxnId="{EA2DBFDF-F39E-421A-927A-34C18C3CA578}">
      <dgm:prSet/>
      <dgm:spPr/>
      <dgm:t>
        <a:bodyPr/>
        <a:lstStyle/>
        <a:p>
          <a:endParaRPr lang="es-CO"/>
        </a:p>
      </dgm:t>
    </dgm:pt>
    <dgm:pt modelId="{5269C628-6A44-4E8F-83D9-7F48C964EFFA}">
      <dgm:prSet/>
      <dgm:spPr/>
      <dgm:t>
        <a:bodyPr/>
        <a:lstStyle/>
        <a:p>
          <a:r>
            <a:rPr lang="es-CO" dirty="0" smtClean="0"/>
            <a:t>Resultados medición</a:t>
          </a:r>
          <a:endParaRPr lang="es-CO" dirty="0"/>
        </a:p>
      </dgm:t>
    </dgm:pt>
    <dgm:pt modelId="{91A6C386-5E96-4B14-B778-F9867B08A42D}" type="parTrans" cxnId="{BB42C637-995E-4B98-BE53-846E67E6D1B7}">
      <dgm:prSet/>
      <dgm:spPr/>
      <dgm:t>
        <a:bodyPr/>
        <a:lstStyle/>
        <a:p>
          <a:endParaRPr lang="es-CO"/>
        </a:p>
      </dgm:t>
    </dgm:pt>
    <dgm:pt modelId="{1AF6F514-F606-453D-9B6D-485CA99CB780}" type="sibTrans" cxnId="{BB42C637-995E-4B98-BE53-846E67E6D1B7}">
      <dgm:prSet/>
      <dgm:spPr/>
      <dgm:t>
        <a:bodyPr/>
        <a:lstStyle/>
        <a:p>
          <a:endParaRPr lang="es-CO"/>
        </a:p>
      </dgm:t>
    </dgm:pt>
    <dgm:pt modelId="{E4491C48-EA45-4A7A-BA92-73FD06E53B51}">
      <dgm:prSet/>
      <dgm:spPr/>
      <dgm:t>
        <a:bodyPr/>
        <a:lstStyle/>
        <a:p>
          <a:r>
            <a:rPr lang="es-CO" dirty="0" smtClean="0"/>
            <a:t>Valoración</a:t>
          </a:r>
          <a:endParaRPr lang="es-CO" dirty="0"/>
        </a:p>
      </dgm:t>
    </dgm:pt>
    <dgm:pt modelId="{42A8DC25-D6B5-4A95-9CB8-BC2AF5DA04E3}" type="parTrans" cxnId="{B0B5B460-A69F-4E4E-916A-397026F02FFD}">
      <dgm:prSet/>
      <dgm:spPr/>
      <dgm:t>
        <a:bodyPr/>
        <a:lstStyle/>
        <a:p>
          <a:endParaRPr lang="es-CO"/>
        </a:p>
      </dgm:t>
    </dgm:pt>
    <dgm:pt modelId="{EC75AF71-5E77-478E-9611-7DB34455B7F8}" type="sibTrans" cxnId="{B0B5B460-A69F-4E4E-916A-397026F02FFD}">
      <dgm:prSet/>
      <dgm:spPr/>
      <dgm:t>
        <a:bodyPr/>
        <a:lstStyle/>
        <a:p>
          <a:endParaRPr lang="es-CO"/>
        </a:p>
      </dgm:t>
    </dgm:pt>
    <dgm:pt modelId="{0973D03B-306B-43EA-9D16-0F6E5C3481F6}">
      <dgm:prSet/>
      <dgm:spPr/>
      <dgm:t>
        <a:bodyPr/>
        <a:lstStyle/>
        <a:p>
          <a:r>
            <a:rPr lang="es-CO" dirty="0" smtClean="0"/>
            <a:t>Fase I: Identificación de áreas</a:t>
          </a:r>
          <a:endParaRPr lang="es-CO" dirty="0"/>
        </a:p>
      </dgm:t>
    </dgm:pt>
    <dgm:pt modelId="{55DAD38E-6F6A-416A-8540-EFD4E16EDF00}" type="parTrans" cxnId="{707E88D2-FAEC-4C1D-889E-322B22171E6C}">
      <dgm:prSet/>
      <dgm:spPr/>
      <dgm:t>
        <a:bodyPr/>
        <a:lstStyle/>
        <a:p>
          <a:endParaRPr lang="es-CO"/>
        </a:p>
      </dgm:t>
    </dgm:pt>
    <dgm:pt modelId="{D291ABBC-2472-402B-8848-B1778814C30A}" type="sibTrans" cxnId="{707E88D2-FAEC-4C1D-889E-322B22171E6C}">
      <dgm:prSet/>
      <dgm:spPr/>
      <dgm:t>
        <a:bodyPr/>
        <a:lstStyle/>
        <a:p>
          <a:endParaRPr lang="es-CO"/>
        </a:p>
      </dgm:t>
    </dgm:pt>
    <dgm:pt modelId="{18A661EE-6109-49B6-A450-E09812754A33}">
      <dgm:prSet/>
      <dgm:spPr/>
      <dgm:t>
        <a:bodyPr/>
        <a:lstStyle/>
        <a:p>
          <a:r>
            <a:rPr lang="es-CO" dirty="0" smtClean="0"/>
            <a:t>Fase II: Clasificación de empleados</a:t>
          </a:r>
          <a:endParaRPr lang="es-CO" dirty="0"/>
        </a:p>
      </dgm:t>
    </dgm:pt>
    <dgm:pt modelId="{72137718-2291-4B88-9C0A-A0D4399B22E5}" type="parTrans" cxnId="{C79EB588-B6CF-4F01-A29D-98E8945F7194}">
      <dgm:prSet/>
      <dgm:spPr/>
      <dgm:t>
        <a:bodyPr/>
        <a:lstStyle/>
        <a:p>
          <a:endParaRPr lang="es-CO"/>
        </a:p>
      </dgm:t>
    </dgm:pt>
    <dgm:pt modelId="{7F0DFAA7-767B-43AB-8BCD-DE3F148070C4}" type="sibTrans" cxnId="{C79EB588-B6CF-4F01-A29D-98E8945F7194}">
      <dgm:prSet/>
      <dgm:spPr/>
      <dgm:t>
        <a:bodyPr/>
        <a:lstStyle/>
        <a:p>
          <a:endParaRPr lang="es-CO"/>
        </a:p>
      </dgm:t>
    </dgm:pt>
    <dgm:pt modelId="{CBD18274-C6DB-45BB-B2B9-179621A5A1A6}">
      <dgm:prSet/>
      <dgm:spPr/>
      <dgm:t>
        <a:bodyPr/>
        <a:lstStyle/>
        <a:p>
          <a:r>
            <a:rPr lang="es-CO" dirty="0" smtClean="0"/>
            <a:t>Fase III: Desempeño laboral</a:t>
          </a:r>
          <a:endParaRPr lang="es-CO" dirty="0"/>
        </a:p>
      </dgm:t>
    </dgm:pt>
    <dgm:pt modelId="{2AC2CF48-BD1D-4741-AED7-DA8F3ECD738D}" type="parTrans" cxnId="{C613B594-9059-49E5-BCEB-791FE18EBF73}">
      <dgm:prSet/>
      <dgm:spPr/>
      <dgm:t>
        <a:bodyPr/>
        <a:lstStyle/>
        <a:p>
          <a:endParaRPr lang="es-CO"/>
        </a:p>
      </dgm:t>
    </dgm:pt>
    <dgm:pt modelId="{F917A7EE-AD28-4E2F-8F70-9526353515A7}" type="sibTrans" cxnId="{C613B594-9059-49E5-BCEB-791FE18EBF73}">
      <dgm:prSet/>
      <dgm:spPr/>
      <dgm:t>
        <a:bodyPr/>
        <a:lstStyle/>
        <a:p>
          <a:endParaRPr lang="es-CO"/>
        </a:p>
      </dgm:t>
    </dgm:pt>
    <dgm:pt modelId="{93D83AF5-393B-413D-97C6-0319877B3BF8}">
      <dgm:prSet/>
      <dgm:spPr/>
      <dgm:t>
        <a:bodyPr/>
        <a:lstStyle/>
        <a:p>
          <a:r>
            <a:rPr lang="es-CO" dirty="0" smtClean="0"/>
            <a:t>Fase IV: Experiencia laboral</a:t>
          </a:r>
          <a:endParaRPr lang="es-CO" dirty="0"/>
        </a:p>
      </dgm:t>
    </dgm:pt>
    <dgm:pt modelId="{6DAB89F7-1C62-48D4-A0FE-1E03F74D99FF}" type="parTrans" cxnId="{15EC3571-DD1E-45CB-A5B5-EB80C7AA1968}">
      <dgm:prSet/>
      <dgm:spPr/>
      <dgm:t>
        <a:bodyPr/>
        <a:lstStyle/>
        <a:p>
          <a:endParaRPr lang="es-CO"/>
        </a:p>
      </dgm:t>
    </dgm:pt>
    <dgm:pt modelId="{7B8317A1-F93C-4D2D-979A-5E3BDB8C5C56}" type="sibTrans" cxnId="{15EC3571-DD1E-45CB-A5B5-EB80C7AA1968}">
      <dgm:prSet/>
      <dgm:spPr/>
      <dgm:t>
        <a:bodyPr/>
        <a:lstStyle/>
        <a:p>
          <a:endParaRPr lang="es-CO"/>
        </a:p>
      </dgm:t>
    </dgm:pt>
    <dgm:pt modelId="{298DDF4D-0A8E-4AB0-9193-6337F96F901C}">
      <dgm:prSet/>
      <dgm:spPr/>
      <dgm:t>
        <a:bodyPr/>
        <a:lstStyle/>
        <a:p>
          <a:r>
            <a:rPr lang="es-CO" dirty="0" smtClean="0"/>
            <a:t>Fase V: Empleados de las 24 horas</a:t>
          </a:r>
          <a:endParaRPr lang="es-CO" dirty="0"/>
        </a:p>
      </dgm:t>
    </dgm:pt>
    <dgm:pt modelId="{8751BDCB-EC6E-4C29-BBBD-6795258118FE}" type="parTrans" cxnId="{272D3E3D-CD35-4133-B67C-DBE2B0211E7B}">
      <dgm:prSet/>
      <dgm:spPr/>
      <dgm:t>
        <a:bodyPr/>
        <a:lstStyle/>
        <a:p>
          <a:endParaRPr lang="es-CO"/>
        </a:p>
      </dgm:t>
    </dgm:pt>
    <dgm:pt modelId="{9D737301-ED2E-46AA-BB50-6B11B0D67A6C}" type="sibTrans" cxnId="{272D3E3D-CD35-4133-B67C-DBE2B0211E7B}">
      <dgm:prSet/>
      <dgm:spPr/>
      <dgm:t>
        <a:bodyPr/>
        <a:lstStyle/>
        <a:p>
          <a:endParaRPr lang="es-CO"/>
        </a:p>
      </dgm:t>
    </dgm:pt>
    <dgm:pt modelId="{17F8CE62-2809-4C99-8E12-B11E60E9312E}">
      <dgm:prSet/>
      <dgm:spPr/>
      <dgm:t>
        <a:bodyPr/>
        <a:lstStyle/>
        <a:p>
          <a:r>
            <a:rPr lang="es-CO" dirty="0" smtClean="0"/>
            <a:t>Capital Humano: </a:t>
          </a:r>
          <a:endParaRPr lang="es-CO" dirty="0"/>
        </a:p>
      </dgm:t>
    </dgm:pt>
    <dgm:pt modelId="{233B234E-E05E-4245-8854-B12F67636E72}" type="parTrans" cxnId="{0283D027-14F4-48A4-A238-654B31B46A57}">
      <dgm:prSet/>
      <dgm:spPr/>
      <dgm:t>
        <a:bodyPr/>
        <a:lstStyle/>
        <a:p>
          <a:endParaRPr lang="es-CO"/>
        </a:p>
      </dgm:t>
    </dgm:pt>
    <dgm:pt modelId="{D21C837F-CE8F-4E4B-9642-F847AA4B0FC6}" type="sibTrans" cxnId="{0283D027-14F4-48A4-A238-654B31B46A57}">
      <dgm:prSet/>
      <dgm:spPr/>
      <dgm:t>
        <a:bodyPr/>
        <a:lstStyle/>
        <a:p>
          <a:endParaRPr lang="es-CO"/>
        </a:p>
      </dgm:t>
    </dgm:pt>
    <dgm:pt modelId="{2CAB12F9-C5B7-4D7B-9FDF-3BC3A97D4918}">
      <dgm:prSet/>
      <dgm:spPr/>
      <dgm:t>
        <a:bodyPr/>
        <a:lstStyle/>
        <a:p>
          <a:r>
            <a:rPr lang="es-CO" dirty="0" smtClean="0"/>
            <a:t>Agrupación y filtro</a:t>
          </a:r>
          <a:endParaRPr lang="es-CO" dirty="0"/>
        </a:p>
      </dgm:t>
    </dgm:pt>
    <dgm:pt modelId="{B6F6C4BB-3EEC-4B29-85E1-0C1597919FC4}" type="parTrans" cxnId="{15F4D527-57DB-4303-B395-B17E5A1B6D82}">
      <dgm:prSet/>
      <dgm:spPr/>
      <dgm:t>
        <a:bodyPr/>
        <a:lstStyle/>
        <a:p>
          <a:endParaRPr lang="es-CO"/>
        </a:p>
      </dgm:t>
    </dgm:pt>
    <dgm:pt modelId="{EAD85BC8-CFED-4B9E-BEE4-CF7238C2C277}" type="sibTrans" cxnId="{15F4D527-57DB-4303-B395-B17E5A1B6D82}">
      <dgm:prSet/>
      <dgm:spPr/>
      <dgm:t>
        <a:bodyPr/>
        <a:lstStyle/>
        <a:p>
          <a:endParaRPr lang="es-CO"/>
        </a:p>
      </dgm:t>
    </dgm:pt>
    <dgm:pt modelId="{7ED2ED7E-B767-40E5-8B4D-5B8FE773ABFD}">
      <dgm:prSet/>
      <dgm:spPr/>
      <dgm:t>
        <a:bodyPr/>
        <a:lstStyle/>
        <a:p>
          <a:r>
            <a:rPr lang="es-CO" dirty="0" smtClean="0"/>
            <a:t>Capital Relacional: </a:t>
          </a:r>
          <a:endParaRPr lang="es-CO" dirty="0"/>
        </a:p>
      </dgm:t>
    </dgm:pt>
    <dgm:pt modelId="{D91D4B18-DA3F-45CE-BB80-76BA2CA3AACE}" type="parTrans" cxnId="{EE3B9009-30DF-4E68-8E03-0D8E6637E471}">
      <dgm:prSet/>
      <dgm:spPr/>
      <dgm:t>
        <a:bodyPr/>
        <a:lstStyle/>
        <a:p>
          <a:endParaRPr lang="es-CO"/>
        </a:p>
      </dgm:t>
    </dgm:pt>
    <dgm:pt modelId="{8CECD31E-0852-4B3E-93D9-0C4047C27513}" type="sibTrans" cxnId="{EE3B9009-30DF-4E68-8E03-0D8E6637E471}">
      <dgm:prSet/>
      <dgm:spPr/>
      <dgm:t>
        <a:bodyPr/>
        <a:lstStyle/>
        <a:p>
          <a:endParaRPr lang="es-CO"/>
        </a:p>
      </dgm:t>
    </dgm:pt>
    <dgm:pt modelId="{CED103A2-DA94-4D7C-9B35-70C7224ABB9E}">
      <dgm:prSet/>
      <dgm:spPr/>
      <dgm:t>
        <a:bodyPr/>
        <a:lstStyle/>
        <a:p>
          <a:r>
            <a:rPr lang="es-CO" dirty="0" smtClean="0"/>
            <a:t>Relaciones</a:t>
          </a:r>
          <a:endParaRPr lang="es-CO" dirty="0"/>
        </a:p>
      </dgm:t>
    </dgm:pt>
    <dgm:pt modelId="{FD8E002D-9A2D-491C-AC54-DA2DF512E6A0}" type="parTrans" cxnId="{7238B5D7-B26B-44AB-8353-A30D8E1D3513}">
      <dgm:prSet/>
      <dgm:spPr/>
      <dgm:t>
        <a:bodyPr/>
        <a:lstStyle/>
        <a:p>
          <a:endParaRPr lang="es-CO"/>
        </a:p>
      </dgm:t>
    </dgm:pt>
    <dgm:pt modelId="{B3685E8B-22C1-4F47-B421-F9E09E5EA0EC}" type="sibTrans" cxnId="{7238B5D7-B26B-44AB-8353-A30D8E1D3513}">
      <dgm:prSet/>
      <dgm:spPr/>
      <dgm:t>
        <a:bodyPr/>
        <a:lstStyle/>
        <a:p>
          <a:endParaRPr lang="es-CO"/>
        </a:p>
      </dgm:t>
    </dgm:pt>
    <dgm:pt modelId="{083C17B6-6D28-4E86-A703-BC2744DD6403}">
      <dgm:prSet/>
      <dgm:spPr/>
      <dgm:t>
        <a:bodyPr/>
        <a:lstStyle/>
        <a:p>
          <a:r>
            <a:rPr lang="es-CO" dirty="0" smtClean="0"/>
            <a:t>Capital Estructural:</a:t>
          </a:r>
          <a:endParaRPr lang="es-CO" dirty="0"/>
        </a:p>
      </dgm:t>
    </dgm:pt>
    <dgm:pt modelId="{8B248C63-88A4-438A-9C84-A9F70165387A}" type="parTrans" cxnId="{2F060739-5A95-49B1-A855-8B993220990C}">
      <dgm:prSet/>
      <dgm:spPr/>
      <dgm:t>
        <a:bodyPr/>
        <a:lstStyle/>
        <a:p>
          <a:endParaRPr lang="es-CO"/>
        </a:p>
      </dgm:t>
    </dgm:pt>
    <dgm:pt modelId="{FCECEDE6-D291-4288-856B-C7D9318C45AD}" type="sibTrans" cxnId="{2F060739-5A95-49B1-A855-8B993220990C}">
      <dgm:prSet/>
      <dgm:spPr/>
      <dgm:t>
        <a:bodyPr/>
        <a:lstStyle/>
        <a:p>
          <a:endParaRPr lang="es-CO"/>
        </a:p>
      </dgm:t>
    </dgm:pt>
    <dgm:pt modelId="{4EF01EBE-9BC1-4A74-BB03-1E71EE26FD25}">
      <dgm:prSet/>
      <dgm:spPr/>
      <dgm:t>
        <a:bodyPr/>
        <a:lstStyle/>
        <a:p>
          <a:r>
            <a:rPr lang="es-CO" dirty="0" smtClean="0"/>
            <a:t>Valoración financiera</a:t>
          </a:r>
          <a:endParaRPr lang="es-CO" dirty="0"/>
        </a:p>
      </dgm:t>
    </dgm:pt>
    <dgm:pt modelId="{2F84D151-8D68-44CB-BCC2-54781B964907}" type="parTrans" cxnId="{E1831C18-73CB-43E9-BBA8-64A627F5477C}">
      <dgm:prSet/>
      <dgm:spPr/>
      <dgm:t>
        <a:bodyPr/>
        <a:lstStyle/>
        <a:p>
          <a:endParaRPr lang="es-CO"/>
        </a:p>
      </dgm:t>
    </dgm:pt>
    <dgm:pt modelId="{49550241-6CEE-4D21-BC4B-C0EFE54823FB}" type="sibTrans" cxnId="{E1831C18-73CB-43E9-BBA8-64A627F5477C}">
      <dgm:prSet/>
      <dgm:spPr/>
      <dgm:t>
        <a:bodyPr/>
        <a:lstStyle/>
        <a:p>
          <a:endParaRPr lang="es-CO"/>
        </a:p>
      </dgm:t>
    </dgm:pt>
    <dgm:pt modelId="{5F3289F0-8A72-440F-B467-B4D322E946E3}">
      <dgm:prSet/>
      <dgm:spPr/>
      <dgm:t>
        <a:bodyPr/>
        <a:lstStyle/>
        <a:p>
          <a:r>
            <a:rPr lang="es-CO" dirty="0" smtClean="0"/>
            <a:t>Capital Humano:</a:t>
          </a:r>
          <a:endParaRPr lang="es-CO" dirty="0"/>
        </a:p>
      </dgm:t>
    </dgm:pt>
    <dgm:pt modelId="{5C281D2D-2670-4CC5-A2FC-BDE6BACB6CE4}" type="parTrans" cxnId="{1018E85A-3B82-4C9B-86FA-E6B3FC8A79C9}">
      <dgm:prSet/>
      <dgm:spPr/>
      <dgm:t>
        <a:bodyPr/>
        <a:lstStyle/>
        <a:p>
          <a:endParaRPr lang="es-CO"/>
        </a:p>
      </dgm:t>
    </dgm:pt>
    <dgm:pt modelId="{56ECD532-2520-44EC-8453-72E1248F4310}" type="sibTrans" cxnId="{1018E85A-3B82-4C9B-86FA-E6B3FC8A79C9}">
      <dgm:prSet/>
      <dgm:spPr/>
      <dgm:t>
        <a:bodyPr/>
        <a:lstStyle/>
        <a:p>
          <a:endParaRPr lang="es-CO"/>
        </a:p>
      </dgm:t>
    </dgm:pt>
    <dgm:pt modelId="{E34C8518-50F4-4034-8A85-C7595BC3E681}">
      <dgm:prSet/>
      <dgm:spPr/>
      <dgm:t>
        <a:bodyPr/>
        <a:lstStyle/>
        <a:p>
          <a:r>
            <a:rPr lang="es-CO" dirty="0" smtClean="0"/>
            <a:t>Indicadores: PA, PA24 y </a:t>
          </a:r>
          <a:r>
            <a:rPr lang="es-CO" dirty="0" err="1" smtClean="0"/>
            <a:t>MpA</a:t>
          </a:r>
          <a:endParaRPr lang="es-CO" dirty="0"/>
        </a:p>
      </dgm:t>
    </dgm:pt>
    <dgm:pt modelId="{9947E918-3245-46F9-9435-77B1CDCED460}" type="parTrans" cxnId="{5B6615DC-97D4-4EB8-BC97-A47970402FE4}">
      <dgm:prSet/>
      <dgm:spPr/>
      <dgm:t>
        <a:bodyPr/>
        <a:lstStyle/>
        <a:p>
          <a:endParaRPr lang="es-CO"/>
        </a:p>
      </dgm:t>
    </dgm:pt>
    <dgm:pt modelId="{8CFB2A31-8CF2-44A4-94E3-372C07E4D790}" type="sibTrans" cxnId="{5B6615DC-97D4-4EB8-BC97-A47970402FE4}">
      <dgm:prSet/>
      <dgm:spPr/>
      <dgm:t>
        <a:bodyPr/>
        <a:lstStyle/>
        <a:p>
          <a:endParaRPr lang="es-CO"/>
        </a:p>
      </dgm:t>
    </dgm:pt>
    <dgm:pt modelId="{411C86BE-277F-4068-BBCF-6366BCD40121}">
      <dgm:prSet/>
      <dgm:spPr/>
      <dgm:t>
        <a:bodyPr/>
        <a:lstStyle/>
        <a:p>
          <a:r>
            <a:rPr lang="es-CO" dirty="0" smtClean="0"/>
            <a:t>Capital Relacional:</a:t>
          </a:r>
          <a:endParaRPr lang="es-CO" dirty="0"/>
        </a:p>
      </dgm:t>
    </dgm:pt>
    <dgm:pt modelId="{A475E3F2-0854-4713-A6D0-07C52B5BAFA2}" type="parTrans" cxnId="{15EBBCB5-583D-4558-A2F6-BC3BA06ED5AB}">
      <dgm:prSet/>
      <dgm:spPr/>
      <dgm:t>
        <a:bodyPr/>
        <a:lstStyle/>
        <a:p>
          <a:endParaRPr lang="es-CO"/>
        </a:p>
      </dgm:t>
    </dgm:pt>
    <dgm:pt modelId="{8CEFECCB-B522-45F2-AF9E-EEE7FED04306}" type="sibTrans" cxnId="{15EBBCB5-583D-4558-A2F6-BC3BA06ED5AB}">
      <dgm:prSet/>
      <dgm:spPr/>
      <dgm:t>
        <a:bodyPr/>
        <a:lstStyle/>
        <a:p>
          <a:endParaRPr lang="es-CO"/>
        </a:p>
      </dgm:t>
    </dgm:pt>
    <dgm:pt modelId="{DC26CD78-7AD8-4321-A483-92125221D27D}">
      <dgm:prSet/>
      <dgm:spPr/>
      <dgm:t>
        <a:bodyPr/>
        <a:lstStyle/>
        <a:p>
          <a:r>
            <a:rPr lang="es-CO" dirty="0" smtClean="0"/>
            <a:t>Pasan por el filtro, pero las define la empresa</a:t>
          </a:r>
          <a:endParaRPr lang="es-CO" dirty="0"/>
        </a:p>
      </dgm:t>
    </dgm:pt>
    <dgm:pt modelId="{76114AA5-D0A5-4B50-8D49-9426A314CAC1}" type="parTrans" cxnId="{2D0944DD-DCDC-4BC0-8F02-878A10C0540A}">
      <dgm:prSet/>
      <dgm:spPr/>
      <dgm:t>
        <a:bodyPr/>
        <a:lstStyle/>
        <a:p>
          <a:endParaRPr lang="es-CO"/>
        </a:p>
      </dgm:t>
    </dgm:pt>
    <dgm:pt modelId="{8F3C2200-52D3-43EC-ACA2-279146AE0F0C}" type="sibTrans" cxnId="{2D0944DD-DCDC-4BC0-8F02-878A10C0540A}">
      <dgm:prSet/>
      <dgm:spPr/>
      <dgm:t>
        <a:bodyPr/>
        <a:lstStyle/>
        <a:p>
          <a:endParaRPr lang="es-CO"/>
        </a:p>
      </dgm:t>
    </dgm:pt>
    <dgm:pt modelId="{904EBC1C-52F5-42E2-9216-C9CE96B14A93}">
      <dgm:prSet/>
      <dgm:spPr/>
      <dgm:t>
        <a:bodyPr/>
        <a:lstStyle/>
        <a:p>
          <a:r>
            <a:rPr lang="es-CO" dirty="0" smtClean="0"/>
            <a:t>Capital Estructural</a:t>
          </a:r>
          <a:endParaRPr lang="es-CO" dirty="0"/>
        </a:p>
      </dgm:t>
    </dgm:pt>
    <dgm:pt modelId="{99A5FE90-91B4-469E-A57C-992B3CD8064A}" type="parTrans" cxnId="{08BD9FD8-EA82-409F-921A-DB25F4AC43D9}">
      <dgm:prSet/>
      <dgm:spPr/>
      <dgm:t>
        <a:bodyPr/>
        <a:lstStyle/>
        <a:p>
          <a:endParaRPr lang="es-CO"/>
        </a:p>
      </dgm:t>
    </dgm:pt>
    <dgm:pt modelId="{224CFE4A-77DF-4FE6-96F3-684AA162FAA4}" type="sibTrans" cxnId="{08BD9FD8-EA82-409F-921A-DB25F4AC43D9}">
      <dgm:prSet/>
      <dgm:spPr/>
      <dgm:t>
        <a:bodyPr/>
        <a:lstStyle/>
        <a:p>
          <a:endParaRPr lang="es-CO"/>
        </a:p>
      </dgm:t>
    </dgm:pt>
    <dgm:pt modelId="{17302F7F-135F-49EE-BF3D-39B306A8CC32}">
      <dgm:prSet/>
      <dgm:spPr/>
      <dgm:t>
        <a:bodyPr/>
        <a:lstStyle/>
        <a:p>
          <a:r>
            <a:rPr lang="es-CO" dirty="0" smtClean="0"/>
            <a:t>Tablas de resultados: (</a:t>
          </a:r>
          <a:r>
            <a:rPr lang="es-CO" dirty="0" err="1" smtClean="0"/>
            <a:t>Hiperv</a:t>
          </a:r>
          <a:r>
            <a:rPr lang="es-CO" dirty="0" smtClean="0"/>
            <a:t>)</a:t>
          </a:r>
          <a:endParaRPr lang="es-CO"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A0441F1-0BAF-48F0-AE24-C43FFE895BAF}" type="parTrans" cxnId="{9DA47757-75F5-4B7E-9E58-14CE27CA23C8}">
      <dgm:prSet/>
      <dgm:spPr/>
      <dgm:t>
        <a:bodyPr/>
        <a:lstStyle/>
        <a:p>
          <a:endParaRPr lang="es-CO"/>
        </a:p>
      </dgm:t>
    </dgm:pt>
    <dgm:pt modelId="{7DE79A45-6138-4EB0-8C9D-D92A4B8C027D}" type="sibTrans" cxnId="{9DA47757-75F5-4B7E-9E58-14CE27CA23C8}">
      <dgm:prSet/>
      <dgm:spPr/>
      <dgm:t>
        <a:bodyPr/>
        <a:lstStyle/>
        <a:p>
          <a:endParaRPr lang="es-CO"/>
        </a:p>
      </dgm:t>
    </dgm:pt>
    <dgm:pt modelId="{FD40C900-5108-49FC-BEDF-458885E8CCB0}">
      <dgm:prSet/>
      <dgm:spPr/>
      <dgm:t>
        <a:bodyPr/>
        <a:lstStyle/>
        <a:p>
          <a:r>
            <a:rPr lang="es-CO" dirty="0" smtClean="0"/>
            <a:t>Capital Humano: FCL CH</a:t>
          </a:r>
          <a:endParaRPr lang="es-CO"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6EFAFAE-595D-4C83-9527-A3DC790C1F48}" type="parTrans" cxnId="{851FF513-AD1C-44E5-A669-346A9570D24C}">
      <dgm:prSet/>
      <dgm:spPr/>
      <dgm:t>
        <a:bodyPr/>
        <a:lstStyle/>
        <a:p>
          <a:endParaRPr lang="es-CO"/>
        </a:p>
      </dgm:t>
    </dgm:pt>
    <dgm:pt modelId="{88FF686A-57A9-406F-9372-8DC868D7A70A}" type="sibTrans" cxnId="{851FF513-AD1C-44E5-A669-346A9570D24C}">
      <dgm:prSet/>
      <dgm:spPr/>
      <dgm:t>
        <a:bodyPr/>
        <a:lstStyle/>
        <a:p>
          <a:endParaRPr lang="es-CO"/>
        </a:p>
      </dgm:t>
    </dgm:pt>
    <dgm:pt modelId="{4FE70682-AC38-4B55-835F-49B9C6216A66}">
      <dgm:prSet/>
      <dgm:spPr/>
      <dgm:t>
        <a:bodyPr/>
        <a:lstStyle/>
        <a:p>
          <a:r>
            <a:rPr lang="es-CO" dirty="0" smtClean="0"/>
            <a:t>Capital estructura y relacional</a:t>
          </a:r>
          <a:endParaRPr lang="es-CO" dirty="0"/>
        </a:p>
      </dgm:t>
    </dgm:pt>
    <dgm:pt modelId="{DCD26D80-8CB9-4069-BD72-94EF667D2379}" type="parTrans" cxnId="{1904D3A1-A723-443D-8B70-6DBFDE147A12}">
      <dgm:prSet/>
      <dgm:spPr/>
      <dgm:t>
        <a:bodyPr/>
        <a:lstStyle/>
        <a:p>
          <a:endParaRPr lang="es-CO"/>
        </a:p>
      </dgm:t>
    </dgm:pt>
    <dgm:pt modelId="{95C596DA-E9A8-44BA-9B1A-F82E36CDC967}" type="sibTrans" cxnId="{1904D3A1-A723-443D-8B70-6DBFDE147A12}">
      <dgm:prSet/>
      <dgm:spPr/>
      <dgm:t>
        <a:bodyPr/>
        <a:lstStyle/>
        <a:p>
          <a:endParaRPr lang="es-CO"/>
        </a:p>
      </dgm:t>
    </dgm:pt>
    <dgm:pt modelId="{1A5600B0-C7F2-4505-B655-44937C6227F0}">
      <dgm:prSet/>
      <dgm:spPr/>
      <dgm:t>
        <a:bodyPr/>
        <a:lstStyle/>
        <a:p>
          <a:endParaRPr lang="es-CO" dirty="0"/>
        </a:p>
      </dgm:t>
    </dgm:pt>
    <dgm:pt modelId="{2509EB94-66EA-4BBE-8A8A-47B5F53D14F7}" type="parTrans" cxnId="{7A4AD8B8-868D-4710-9073-FA7F693A0152}">
      <dgm:prSet/>
      <dgm:spPr/>
      <dgm:t>
        <a:bodyPr/>
        <a:lstStyle/>
        <a:p>
          <a:endParaRPr lang="es-CO"/>
        </a:p>
      </dgm:t>
    </dgm:pt>
    <dgm:pt modelId="{42E61B51-6CA3-4B94-914A-60D8E441FEA2}" type="sibTrans" cxnId="{7A4AD8B8-868D-4710-9073-FA7F693A0152}">
      <dgm:prSet/>
      <dgm:spPr/>
      <dgm:t>
        <a:bodyPr/>
        <a:lstStyle/>
        <a:p>
          <a:endParaRPr lang="es-CO"/>
        </a:p>
      </dgm:t>
    </dgm:pt>
    <dgm:pt modelId="{D257D6EE-02F2-4976-B6F9-B8235E918456}">
      <dgm:prSet/>
      <dgm:spPr/>
      <dgm:t>
        <a:bodyPr/>
        <a:lstStyle/>
        <a:p>
          <a:r>
            <a:rPr lang="es-CO" dirty="0" smtClean="0"/>
            <a:t>(</a:t>
          </a:r>
          <a:r>
            <a:rPr lang="es-CO" dirty="0" err="1" smtClean="0"/>
            <a:t>Hiperv</a:t>
          </a:r>
          <a:r>
            <a:rPr lang="es-CO" dirty="0" smtClean="0"/>
            <a:t>)</a:t>
          </a:r>
          <a:endParaRPr lang="es-CO" dirty="0"/>
        </a:p>
      </dgm:t>
    </dgm:pt>
    <dgm:pt modelId="{ABE1ED15-A5BF-48EF-B6BD-7F87E37974E5}" type="parTrans" cxnId="{745E0AAC-377A-4B3F-8FA3-CDCE49D3A0CC}">
      <dgm:prSet/>
      <dgm:spPr/>
      <dgm:t>
        <a:bodyPr/>
        <a:lstStyle/>
        <a:p>
          <a:endParaRPr lang="es-CO"/>
        </a:p>
      </dgm:t>
    </dgm:pt>
    <dgm:pt modelId="{0E4B9ECA-6EC5-4755-9E8B-D1E5DF89C52A}" type="sibTrans" cxnId="{745E0AAC-377A-4B3F-8FA3-CDCE49D3A0CC}">
      <dgm:prSet/>
      <dgm:spPr/>
      <dgm:t>
        <a:bodyPr/>
        <a:lstStyle/>
        <a:p>
          <a:endParaRPr lang="es-CO"/>
        </a:p>
      </dgm:t>
    </dgm:pt>
    <dgm:pt modelId="{C59307FC-FB56-4C48-8FDE-A9AA883C75C8}">
      <dgm:prSet/>
      <dgm:spPr/>
      <dgm:t>
        <a:bodyPr/>
        <a:lstStyle/>
        <a:p>
          <a:endParaRPr lang="es-CO" dirty="0"/>
        </a:p>
      </dgm:t>
    </dgm:pt>
    <dgm:pt modelId="{72E4B839-64CE-4253-9CE1-6F587C07A4F1}" type="parTrans" cxnId="{93439C7D-2578-4D68-8B64-B887809461D3}">
      <dgm:prSet/>
      <dgm:spPr/>
      <dgm:t>
        <a:bodyPr/>
        <a:lstStyle/>
        <a:p>
          <a:endParaRPr lang="es-CO"/>
        </a:p>
      </dgm:t>
    </dgm:pt>
    <dgm:pt modelId="{DCA5C891-BDEA-4B78-AA3C-6F76AE856E77}" type="sibTrans" cxnId="{93439C7D-2578-4D68-8B64-B887809461D3}">
      <dgm:prSet/>
      <dgm:spPr/>
      <dgm:t>
        <a:bodyPr/>
        <a:lstStyle/>
        <a:p>
          <a:endParaRPr lang="es-CO"/>
        </a:p>
      </dgm:t>
    </dgm:pt>
    <dgm:pt modelId="{6C2A128E-4863-4143-BA83-F6F105BB4CB3}" type="pres">
      <dgm:prSet presAssocID="{9E47CB15-0C77-4577-BFA1-65CB16FA2879}" presName="linearFlow" presStyleCnt="0">
        <dgm:presLayoutVars>
          <dgm:dir/>
          <dgm:animLvl val="lvl"/>
          <dgm:resizeHandles val="exact"/>
        </dgm:presLayoutVars>
      </dgm:prSet>
      <dgm:spPr/>
    </dgm:pt>
    <dgm:pt modelId="{4211E7B4-CE28-4706-84C8-72C72D8C9C2A}" type="pres">
      <dgm:prSet presAssocID="{C289F4AC-6CDA-42CE-92CC-60990F34D971}" presName="composite" presStyleCnt="0"/>
      <dgm:spPr/>
    </dgm:pt>
    <dgm:pt modelId="{A95D378B-B78B-4AD4-8AE4-59BB6AE2A61F}" type="pres">
      <dgm:prSet presAssocID="{C289F4AC-6CDA-42CE-92CC-60990F34D971}" presName="parTx" presStyleLbl="node1" presStyleIdx="0" presStyleCnt="5">
        <dgm:presLayoutVars>
          <dgm:chMax val="0"/>
          <dgm:chPref val="0"/>
          <dgm:bulletEnabled val="1"/>
        </dgm:presLayoutVars>
      </dgm:prSet>
      <dgm:spPr/>
      <dgm:t>
        <a:bodyPr/>
        <a:lstStyle/>
        <a:p>
          <a:endParaRPr lang="es-CO"/>
        </a:p>
      </dgm:t>
    </dgm:pt>
    <dgm:pt modelId="{CEAF0439-608B-4425-901B-0A5B5F7BAA67}" type="pres">
      <dgm:prSet presAssocID="{C289F4AC-6CDA-42CE-92CC-60990F34D971}" presName="parSh" presStyleLbl="node1" presStyleIdx="0" presStyleCnt="5"/>
      <dgm:spPr/>
      <dgm:t>
        <a:bodyPr/>
        <a:lstStyle/>
        <a:p>
          <a:endParaRPr lang="es-CO"/>
        </a:p>
      </dgm:t>
    </dgm:pt>
    <dgm:pt modelId="{D5C8929A-74DD-4538-B446-4AB2431BD7CA}" type="pres">
      <dgm:prSet presAssocID="{C289F4AC-6CDA-42CE-92CC-60990F34D971}" presName="desTx" presStyleLbl="fgAcc1" presStyleIdx="0" presStyleCnt="5">
        <dgm:presLayoutVars>
          <dgm:bulletEnabled val="1"/>
        </dgm:presLayoutVars>
      </dgm:prSet>
      <dgm:spPr/>
      <dgm:t>
        <a:bodyPr/>
        <a:lstStyle/>
        <a:p>
          <a:endParaRPr lang="es-CO"/>
        </a:p>
      </dgm:t>
    </dgm:pt>
    <dgm:pt modelId="{3DCBD091-5C05-41CD-A221-FD7B51B711A6}" type="pres">
      <dgm:prSet presAssocID="{ECA43FE3-EB77-4A81-AFB5-94E0C268C555}" presName="sibTrans" presStyleLbl="sibTrans2D1" presStyleIdx="0" presStyleCnt="4"/>
      <dgm:spPr/>
      <dgm:t>
        <a:bodyPr/>
        <a:lstStyle/>
        <a:p>
          <a:endParaRPr lang="es-CO"/>
        </a:p>
      </dgm:t>
    </dgm:pt>
    <dgm:pt modelId="{9C1A3141-F82A-4A98-936F-53EE82D25F8A}" type="pres">
      <dgm:prSet presAssocID="{ECA43FE3-EB77-4A81-AFB5-94E0C268C555}" presName="connTx" presStyleLbl="sibTrans2D1" presStyleIdx="0" presStyleCnt="4"/>
      <dgm:spPr/>
      <dgm:t>
        <a:bodyPr/>
        <a:lstStyle/>
        <a:p>
          <a:endParaRPr lang="es-CO"/>
        </a:p>
      </dgm:t>
    </dgm:pt>
    <dgm:pt modelId="{97123BE2-4A37-408E-A48A-FDFE710F78BB}" type="pres">
      <dgm:prSet presAssocID="{C8E93239-3239-46D4-B153-F39017BDC142}" presName="composite" presStyleCnt="0"/>
      <dgm:spPr/>
    </dgm:pt>
    <dgm:pt modelId="{EDF729D7-38C5-4FF3-B3B4-FFD6B9E0B61C}" type="pres">
      <dgm:prSet presAssocID="{C8E93239-3239-46D4-B153-F39017BDC142}" presName="parTx" presStyleLbl="node1" presStyleIdx="0" presStyleCnt="5">
        <dgm:presLayoutVars>
          <dgm:chMax val="0"/>
          <dgm:chPref val="0"/>
          <dgm:bulletEnabled val="1"/>
        </dgm:presLayoutVars>
      </dgm:prSet>
      <dgm:spPr/>
      <dgm:t>
        <a:bodyPr/>
        <a:lstStyle/>
        <a:p>
          <a:endParaRPr lang="es-CO"/>
        </a:p>
      </dgm:t>
    </dgm:pt>
    <dgm:pt modelId="{3F4DA713-212D-49A2-B706-C474D0F3FE63}" type="pres">
      <dgm:prSet presAssocID="{C8E93239-3239-46D4-B153-F39017BDC142}" presName="parSh" presStyleLbl="node1" presStyleIdx="1" presStyleCnt="5"/>
      <dgm:spPr/>
      <dgm:t>
        <a:bodyPr/>
        <a:lstStyle/>
        <a:p>
          <a:endParaRPr lang="es-CO"/>
        </a:p>
      </dgm:t>
    </dgm:pt>
    <dgm:pt modelId="{E56AE1E1-755B-40BA-83C6-26C6A9D1CD89}" type="pres">
      <dgm:prSet presAssocID="{C8E93239-3239-46D4-B153-F39017BDC142}" presName="desTx" presStyleLbl="fgAcc1" presStyleIdx="1" presStyleCnt="5">
        <dgm:presLayoutVars>
          <dgm:bulletEnabled val="1"/>
        </dgm:presLayoutVars>
      </dgm:prSet>
      <dgm:spPr/>
      <dgm:t>
        <a:bodyPr/>
        <a:lstStyle/>
        <a:p>
          <a:endParaRPr lang="es-CO"/>
        </a:p>
      </dgm:t>
    </dgm:pt>
    <dgm:pt modelId="{8AC36C75-3F11-41FC-BE93-91BB5EBA9B09}" type="pres">
      <dgm:prSet presAssocID="{BB998E69-EC47-4C4D-9747-B022BDAEDBD0}" presName="sibTrans" presStyleLbl="sibTrans2D1" presStyleIdx="1" presStyleCnt="4"/>
      <dgm:spPr/>
      <dgm:t>
        <a:bodyPr/>
        <a:lstStyle/>
        <a:p>
          <a:endParaRPr lang="es-CO"/>
        </a:p>
      </dgm:t>
    </dgm:pt>
    <dgm:pt modelId="{20527E15-F637-42D7-9EFA-65190D9B791A}" type="pres">
      <dgm:prSet presAssocID="{BB998E69-EC47-4C4D-9747-B022BDAEDBD0}" presName="connTx" presStyleLbl="sibTrans2D1" presStyleIdx="1" presStyleCnt="4"/>
      <dgm:spPr/>
      <dgm:t>
        <a:bodyPr/>
        <a:lstStyle/>
        <a:p>
          <a:endParaRPr lang="es-CO"/>
        </a:p>
      </dgm:t>
    </dgm:pt>
    <dgm:pt modelId="{16E67CEF-F32B-4E97-9275-D3648AB44F45}" type="pres">
      <dgm:prSet presAssocID="{77823B1F-67B5-47CA-9CBB-6F91605C295B}" presName="composite" presStyleCnt="0"/>
      <dgm:spPr/>
    </dgm:pt>
    <dgm:pt modelId="{66112E58-D8FE-4889-B14A-AD25E77F365A}" type="pres">
      <dgm:prSet presAssocID="{77823B1F-67B5-47CA-9CBB-6F91605C295B}" presName="parTx" presStyleLbl="node1" presStyleIdx="1" presStyleCnt="5">
        <dgm:presLayoutVars>
          <dgm:chMax val="0"/>
          <dgm:chPref val="0"/>
          <dgm:bulletEnabled val="1"/>
        </dgm:presLayoutVars>
      </dgm:prSet>
      <dgm:spPr/>
      <dgm:t>
        <a:bodyPr/>
        <a:lstStyle/>
        <a:p>
          <a:endParaRPr lang="es-CO"/>
        </a:p>
      </dgm:t>
    </dgm:pt>
    <dgm:pt modelId="{5E6BE45C-526E-423A-BE28-E85E0E297A40}" type="pres">
      <dgm:prSet presAssocID="{77823B1F-67B5-47CA-9CBB-6F91605C295B}" presName="parSh" presStyleLbl="node1" presStyleIdx="2" presStyleCnt="5"/>
      <dgm:spPr/>
      <dgm:t>
        <a:bodyPr/>
        <a:lstStyle/>
        <a:p>
          <a:endParaRPr lang="es-CO"/>
        </a:p>
      </dgm:t>
    </dgm:pt>
    <dgm:pt modelId="{84FCA0F7-51CA-440E-B7BB-681DB271DBB0}" type="pres">
      <dgm:prSet presAssocID="{77823B1F-67B5-47CA-9CBB-6F91605C295B}" presName="desTx" presStyleLbl="fgAcc1" presStyleIdx="2" presStyleCnt="5">
        <dgm:presLayoutVars>
          <dgm:bulletEnabled val="1"/>
        </dgm:presLayoutVars>
      </dgm:prSet>
      <dgm:spPr/>
      <dgm:t>
        <a:bodyPr/>
        <a:lstStyle/>
        <a:p>
          <a:endParaRPr lang="es-CO"/>
        </a:p>
      </dgm:t>
    </dgm:pt>
    <dgm:pt modelId="{F6F3E23E-E08C-4DA1-AEC7-99864A7BFE90}" type="pres">
      <dgm:prSet presAssocID="{63A63529-2C4C-4F3E-8512-8D6EDCF2AB51}" presName="sibTrans" presStyleLbl="sibTrans2D1" presStyleIdx="2" presStyleCnt="4"/>
      <dgm:spPr/>
      <dgm:t>
        <a:bodyPr/>
        <a:lstStyle/>
        <a:p>
          <a:endParaRPr lang="es-CO"/>
        </a:p>
      </dgm:t>
    </dgm:pt>
    <dgm:pt modelId="{163D3740-D721-4518-993B-86AA9C253CE0}" type="pres">
      <dgm:prSet presAssocID="{63A63529-2C4C-4F3E-8512-8D6EDCF2AB51}" presName="connTx" presStyleLbl="sibTrans2D1" presStyleIdx="2" presStyleCnt="4"/>
      <dgm:spPr/>
      <dgm:t>
        <a:bodyPr/>
        <a:lstStyle/>
        <a:p>
          <a:endParaRPr lang="es-CO"/>
        </a:p>
      </dgm:t>
    </dgm:pt>
    <dgm:pt modelId="{31FD99E9-C3F1-457F-96AC-734097F4D840}" type="pres">
      <dgm:prSet presAssocID="{5269C628-6A44-4E8F-83D9-7F48C964EFFA}" presName="composite" presStyleCnt="0"/>
      <dgm:spPr/>
    </dgm:pt>
    <dgm:pt modelId="{E541D471-007A-4043-A7A5-0ECD4C601F51}" type="pres">
      <dgm:prSet presAssocID="{5269C628-6A44-4E8F-83D9-7F48C964EFFA}" presName="parTx" presStyleLbl="node1" presStyleIdx="2" presStyleCnt="5">
        <dgm:presLayoutVars>
          <dgm:chMax val="0"/>
          <dgm:chPref val="0"/>
          <dgm:bulletEnabled val="1"/>
        </dgm:presLayoutVars>
      </dgm:prSet>
      <dgm:spPr/>
      <dgm:t>
        <a:bodyPr/>
        <a:lstStyle/>
        <a:p>
          <a:endParaRPr lang="es-CO"/>
        </a:p>
      </dgm:t>
    </dgm:pt>
    <dgm:pt modelId="{53459927-8188-4AE5-93CF-1340242A2394}" type="pres">
      <dgm:prSet presAssocID="{5269C628-6A44-4E8F-83D9-7F48C964EFFA}" presName="parSh" presStyleLbl="node1" presStyleIdx="3" presStyleCnt="5"/>
      <dgm:spPr/>
      <dgm:t>
        <a:bodyPr/>
        <a:lstStyle/>
        <a:p>
          <a:endParaRPr lang="es-CO"/>
        </a:p>
      </dgm:t>
    </dgm:pt>
    <dgm:pt modelId="{E991F702-BA23-4689-90C6-4A7FD819360B}" type="pres">
      <dgm:prSet presAssocID="{5269C628-6A44-4E8F-83D9-7F48C964EFFA}" presName="desTx" presStyleLbl="fgAcc1" presStyleIdx="3" presStyleCnt="5">
        <dgm:presLayoutVars>
          <dgm:bulletEnabled val="1"/>
        </dgm:presLayoutVars>
      </dgm:prSet>
      <dgm:spPr/>
      <dgm:t>
        <a:bodyPr/>
        <a:lstStyle/>
        <a:p>
          <a:endParaRPr lang="es-CO"/>
        </a:p>
      </dgm:t>
    </dgm:pt>
    <dgm:pt modelId="{20DE75FB-868C-4E20-B01C-235F324B09F1}" type="pres">
      <dgm:prSet presAssocID="{1AF6F514-F606-453D-9B6D-485CA99CB780}" presName="sibTrans" presStyleLbl="sibTrans2D1" presStyleIdx="3" presStyleCnt="4"/>
      <dgm:spPr/>
      <dgm:t>
        <a:bodyPr/>
        <a:lstStyle/>
        <a:p>
          <a:endParaRPr lang="es-CO"/>
        </a:p>
      </dgm:t>
    </dgm:pt>
    <dgm:pt modelId="{20648EA4-1376-4372-8A10-49372D64FBDD}" type="pres">
      <dgm:prSet presAssocID="{1AF6F514-F606-453D-9B6D-485CA99CB780}" presName="connTx" presStyleLbl="sibTrans2D1" presStyleIdx="3" presStyleCnt="4"/>
      <dgm:spPr/>
      <dgm:t>
        <a:bodyPr/>
        <a:lstStyle/>
        <a:p>
          <a:endParaRPr lang="es-CO"/>
        </a:p>
      </dgm:t>
    </dgm:pt>
    <dgm:pt modelId="{0B417639-7C23-492A-AFB1-7E3B933ED529}" type="pres">
      <dgm:prSet presAssocID="{E4491C48-EA45-4A7A-BA92-73FD06E53B51}" presName="composite" presStyleCnt="0"/>
      <dgm:spPr/>
    </dgm:pt>
    <dgm:pt modelId="{1ED00D0C-922F-466A-8509-2ADD63448F2D}" type="pres">
      <dgm:prSet presAssocID="{E4491C48-EA45-4A7A-BA92-73FD06E53B51}" presName="parTx" presStyleLbl="node1" presStyleIdx="3" presStyleCnt="5">
        <dgm:presLayoutVars>
          <dgm:chMax val="0"/>
          <dgm:chPref val="0"/>
          <dgm:bulletEnabled val="1"/>
        </dgm:presLayoutVars>
      </dgm:prSet>
      <dgm:spPr/>
      <dgm:t>
        <a:bodyPr/>
        <a:lstStyle/>
        <a:p>
          <a:endParaRPr lang="es-CO"/>
        </a:p>
      </dgm:t>
    </dgm:pt>
    <dgm:pt modelId="{441C40B4-C631-4339-9A68-E2775ADABE78}" type="pres">
      <dgm:prSet presAssocID="{E4491C48-EA45-4A7A-BA92-73FD06E53B51}" presName="parSh" presStyleLbl="node1" presStyleIdx="4" presStyleCnt="5"/>
      <dgm:spPr/>
      <dgm:t>
        <a:bodyPr/>
        <a:lstStyle/>
        <a:p>
          <a:endParaRPr lang="es-CO"/>
        </a:p>
      </dgm:t>
    </dgm:pt>
    <dgm:pt modelId="{F9CCE852-0E86-48C8-A526-9C98076FBB14}" type="pres">
      <dgm:prSet presAssocID="{E4491C48-EA45-4A7A-BA92-73FD06E53B51}" presName="desTx" presStyleLbl="fgAcc1" presStyleIdx="4" presStyleCnt="5">
        <dgm:presLayoutVars>
          <dgm:bulletEnabled val="1"/>
        </dgm:presLayoutVars>
      </dgm:prSet>
      <dgm:spPr/>
      <dgm:t>
        <a:bodyPr/>
        <a:lstStyle/>
        <a:p>
          <a:endParaRPr lang="es-CO"/>
        </a:p>
      </dgm:t>
    </dgm:pt>
  </dgm:ptLst>
  <dgm:cxnLst>
    <dgm:cxn modelId="{ABEF87A6-B7C3-4B0A-AD86-C81FAD81D742}" type="presOf" srcId="{ECA43FE3-EB77-4A81-AFB5-94E0C268C555}" destId="{9C1A3141-F82A-4A98-936F-53EE82D25F8A}" srcOrd="1" destOrd="0" presId="urn:microsoft.com/office/officeart/2005/8/layout/process3"/>
    <dgm:cxn modelId="{1B771AC9-44C0-4253-9FF2-A3F55F92C886}" type="presOf" srcId="{4EF01EBE-9BC1-4A74-BB03-1E71EE26FD25}" destId="{E56AE1E1-755B-40BA-83C6-26C6A9D1CD89}" srcOrd="0" destOrd="5" presId="urn:microsoft.com/office/officeart/2005/8/layout/process3"/>
    <dgm:cxn modelId="{B36B8296-C7D3-4F67-9815-77F137B7B01B}" type="presOf" srcId="{93D83AF5-393B-413D-97C6-0319877B3BF8}" destId="{D5C8929A-74DD-4538-B446-4AB2431BD7CA}" srcOrd="0" destOrd="3" presId="urn:microsoft.com/office/officeart/2005/8/layout/process3"/>
    <dgm:cxn modelId="{C613B594-9059-49E5-BCEB-791FE18EBF73}" srcId="{C289F4AC-6CDA-42CE-92CC-60990F34D971}" destId="{CBD18274-C6DB-45BB-B2B9-179621A5A1A6}" srcOrd="2" destOrd="0" parTransId="{2AC2CF48-BD1D-4741-AED7-DA8F3ECD738D}" sibTransId="{F917A7EE-AD28-4E2F-8F70-9526353515A7}"/>
    <dgm:cxn modelId="{B2B23328-F8F6-4639-B24B-E21AFCF05278}" type="presOf" srcId="{5269C628-6A44-4E8F-83D9-7F48C964EFFA}" destId="{E541D471-007A-4043-A7A5-0ECD4C601F51}" srcOrd="0" destOrd="0" presId="urn:microsoft.com/office/officeart/2005/8/layout/process3"/>
    <dgm:cxn modelId="{851FF513-AD1C-44E5-A669-346A9570D24C}" srcId="{E4491C48-EA45-4A7A-BA92-73FD06E53B51}" destId="{FD40C900-5108-49FC-BEDF-458885E8CCB0}" srcOrd="0" destOrd="0" parTransId="{96EFAFAE-595D-4C83-9527-A3DC790C1F48}" sibTransId="{88FF686A-57A9-406F-9372-8DC868D7A70A}"/>
    <dgm:cxn modelId="{0544DE5F-6355-41EF-8B8F-52A103BA527C}" type="presOf" srcId="{D257D6EE-02F2-4976-B6F9-B8235E918456}" destId="{F9CCE852-0E86-48C8-A526-9C98076FBB14}" srcOrd="0" destOrd="4" presId="urn:microsoft.com/office/officeart/2005/8/layout/process3"/>
    <dgm:cxn modelId="{48403E75-7BA6-46E7-AA70-A473A68ED0F9}" type="presOf" srcId="{17302F7F-135F-49EE-BF3D-39B306A8CC32}" destId="{E991F702-BA23-4689-90C6-4A7FD819360B}" srcOrd="0" destOrd="0" presId="urn:microsoft.com/office/officeart/2005/8/layout/process3"/>
    <dgm:cxn modelId="{7238B5D7-B26B-44AB-8353-A30D8E1D3513}" srcId="{7ED2ED7E-B767-40E5-8B4D-5B8FE773ABFD}" destId="{CED103A2-DA94-4D7C-9B35-70C7224ABB9E}" srcOrd="0" destOrd="0" parTransId="{FD8E002D-9A2D-491C-AC54-DA2DF512E6A0}" sibTransId="{B3685E8B-22C1-4F47-B421-F9E09E5EA0EC}"/>
    <dgm:cxn modelId="{EA2DBFDF-F39E-421A-927A-34C18C3CA578}" srcId="{9E47CB15-0C77-4577-BFA1-65CB16FA2879}" destId="{77823B1F-67B5-47CA-9CBB-6F91605C295B}" srcOrd="2" destOrd="0" parTransId="{D186EA6E-D998-4FFA-AF7D-76DD0A240070}" sibTransId="{63A63529-2C4C-4F3E-8512-8D6EDCF2AB51}"/>
    <dgm:cxn modelId="{1018E85A-3B82-4C9B-86FA-E6B3FC8A79C9}" srcId="{77823B1F-67B5-47CA-9CBB-6F91605C295B}" destId="{5F3289F0-8A72-440F-B467-B4D322E946E3}" srcOrd="0" destOrd="0" parTransId="{5C281D2D-2670-4CC5-A2FC-BDE6BACB6CE4}" sibTransId="{56ECD532-2520-44EC-8453-72E1248F4310}"/>
    <dgm:cxn modelId="{E498B170-5C47-4F6E-9540-B77E7A5E37C5}" type="presOf" srcId="{63A63529-2C4C-4F3E-8512-8D6EDCF2AB51}" destId="{F6F3E23E-E08C-4DA1-AEC7-99864A7BFE90}" srcOrd="0" destOrd="0" presId="urn:microsoft.com/office/officeart/2005/8/layout/process3"/>
    <dgm:cxn modelId="{DFCE3D2A-D980-459D-828F-51471E356D98}" type="presOf" srcId="{C8E93239-3239-46D4-B153-F39017BDC142}" destId="{EDF729D7-38C5-4FF3-B3B4-FFD6B9E0B61C}" srcOrd="0" destOrd="0" presId="urn:microsoft.com/office/officeart/2005/8/layout/process3"/>
    <dgm:cxn modelId="{F123525B-D980-41D8-8AFD-616ED70B752C}" type="presOf" srcId="{C59307FC-FB56-4C48-8FDE-A9AA883C75C8}" destId="{F9CCE852-0E86-48C8-A526-9C98076FBB14}" srcOrd="0" destOrd="3" presId="urn:microsoft.com/office/officeart/2005/8/layout/process3"/>
    <dgm:cxn modelId="{EE3B9009-30DF-4E68-8E03-0D8E6637E471}" srcId="{C8E93239-3239-46D4-B153-F39017BDC142}" destId="{7ED2ED7E-B767-40E5-8B4D-5B8FE773ABFD}" srcOrd="1" destOrd="0" parTransId="{D91D4B18-DA3F-45CE-BB80-76BA2CA3AACE}" sibTransId="{8CECD31E-0852-4B3E-93D9-0C4047C27513}"/>
    <dgm:cxn modelId="{9143A657-A311-42D7-9B0C-A4998FA518C6}" type="presOf" srcId="{1A5600B0-C7F2-4505-B655-44937C6227F0}" destId="{F9CCE852-0E86-48C8-A526-9C98076FBB14}" srcOrd="0" destOrd="1" presId="urn:microsoft.com/office/officeart/2005/8/layout/process3"/>
    <dgm:cxn modelId="{AB181566-CCC8-4480-BBB8-ED220BDC6890}" type="presOf" srcId="{4FE70682-AC38-4B55-835F-49B9C6216A66}" destId="{F9CCE852-0E86-48C8-A526-9C98076FBB14}" srcOrd="0" destOrd="2" presId="urn:microsoft.com/office/officeart/2005/8/layout/process3"/>
    <dgm:cxn modelId="{15F4D527-57DB-4303-B395-B17E5A1B6D82}" srcId="{17F8CE62-2809-4C99-8E12-B11E60E9312E}" destId="{2CAB12F9-C5B7-4D7B-9FDF-3BC3A97D4918}" srcOrd="0" destOrd="0" parTransId="{B6F6C4BB-3EEC-4B29-85E1-0C1597919FC4}" sibTransId="{EAD85BC8-CFED-4B9E-BEE4-CF7238C2C277}"/>
    <dgm:cxn modelId="{15EC3571-DD1E-45CB-A5B5-EB80C7AA1968}" srcId="{C289F4AC-6CDA-42CE-92CC-60990F34D971}" destId="{93D83AF5-393B-413D-97C6-0319877B3BF8}" srcOrd="3" destOrd="0" parTransId="{6DAB89F7-1C62-48D4-A0FE-1E03F74D99FF}" sibTransId="{7B8317A1-F93C-4D2D-979A-5E3BDB8C5C56}"/>
    <dgm:cxn modelId="{6E591D8E-93BC-4508-8F0B-55559028846D}" type="presOf" srcId="{5F3289F0-8A72-440F-B467-B4D322E946E3}" destId="{84FCA0F7-51CA-440E-B7BB-681DB271DBB0}" srcOrd="0" destOrd="0" presId="urn:microsoft.com/office/officeart/2005/8/layout/process3"/>
    <dgm:cxn modelId="{74782043-E79D-4FD0-9D54-19D021D04CE4}" srcId="{9E47CB15-0C77-4577-BFA1-65CB16FA2879}" destId="{C8E93239-3239-46D4-B153-F39017BDC142}" srcOrd="1" destOrd="0" parTransId="{1B5EDC1A-FBD5-4D22-A0C4-2ECAE3C1170F}" sibTransId="{BB998E69-EC47-4C4D-9747-B022BDAEDBD0}"/>
    <dgm:cxn modelId="{BB42C637-995E-4B98-BE53-846E67E6D1B7}" srcId="{9E47CB15-0C77-4577-BFA1-65CB16FA2879}" destId="{5269C628-6A44-4E8F-83D9-7F48C964EFFA}" srcOrd="3" destOrd="0" parTransId="{91A6C386-5E96-4B14-B778-F9867B08A42D}" sibTransId="{1AF6F514-F606-453D-9B6D-485CA99CB780}"/>
    <dgm:cxn modelId="{764656CD-43B8-4DE5-8D14-6B9D6D0D5894}" type="presOf" srcId="{BB998E69-EC47-4C4D-9747-B022BDAEDBD0}" destId="{8AC36C75-3F11-41FC-BE93-91BB5EBA9B09}" srcOrd="0" destOrd="0" presId="urn:microsoft.com/office/officeart/2005/8/layout/process3"/>
    <dgm:cxn modelId="{5B6615DC-97D4-4EB8-BC97-A47970402FE4}" srcId="{5F3289F0-8A72-440F-B467-B4D322E946E3}" destId="{E34C8518-50F4-4034-8A85-C7595BC3E681}" srcOrd="0" destOrd="0" parTransId="{9947E918-3245-46F9-9435-77B1CDCED460}" sibTransId="{8CFB2A31-8CF2-44A4-94E3-372C07E4D790}"/>
    <dgm:cxn modelId="{5198A956-BCE0-4E7F-AB9F-B7790758D98F}" type="presOf" srcId="{BB998E69-EC47-4C4D-9747-B022BDAEDBD0}" destId="{20527E15-F637-42D7-9EFA-65190D9B791A}" srcOrd="1" destOrd="0" presId="urn:microsoft.com/office/officeart/2005/8/layout/process3"/>
    <dgm:cxn modelId="{15EBBCB5-583D-4558-A2F6-BC3BA06ED5AB}" srcId="{77823B1F-67B5-47CA-9CBB-6F91605C295B}" destId="{411C86BE-277F-4068-BBCF-6366BCD40121}" srcOrd="1" destOrd="0" parTransId="{A475E3F2-0854-4713-A6D0-07C52B5BAFA2}" sibTransId="{8CEFECCB-B522-45F2-AF9E-EEE7FED04306}"/>
    <dgm:cxn modelId="{6A9DA39D-C53D-44F2-BDF4-FF29C6547CDE}" type="presOf" srcId="{77823B1F-67B5-47CA-9CBB-6F91605C295B}" destId="{5E6BE45C-526E-423A-BE28-E85E0E297A40}" srcOrd="1" destOrd="0" presId="urn:microsoft.com/office/officeart/2005/8/layout/process3"/>
    <dgm:cxn modelId="{56A06392-C187-47C6-9919-25B0955A1C21}" type="presOf" srcId="{DC26CD78-7AD8-4321-A483-92125221D27D}" destId="{84FCA0F7-51CA-440E-B7BB-681DB271DBB0}" srcOrd="0" destOrd="3" presId="urn:microsoft.com/office/officeart/2005/8/layout/process3"/>
    <dgm:cxn modelId="{8F610C4B-7216-4B53-99BD-05BD9E51669B}" type="presOf" srcId="{CED103A2-DA94-4D7C-9B35-70C7224ABB9E}" destId="{E56AE1E1-755B-40BA-83C6-26C6A9D1CD89}" srcOrd="0" destOrd="3" presId="urn:microsoft.com/office/officeart/2005/8/layout/process3"/>
    <dgm:cxn modelId="{1E0A246E-B3CE-4585-9F49-C43C81B15639}" type="presOf" srcId="{C289F4AC-6CDA-42CE-92CC-60990F34D971}" destId="{A95D378B-B78B-4AD4-8AE4-59BB6AE2A61F}" srcOrd="0" destOrd="0" presId="urn:microsoft.com/office/officeart/2005/8/layout/process3"/>
    <dgm:cxn modelId="{1E1DE649-B351-481A-B1BC-8354C1D17612}" type="presOf" srcId="{E4491C48-EA45-4A7A-BA92-73FD06E53B51}" destId="{441C40B4-C631-4339-9A68-E2775ADABE78}" srcOrd="1" destOrd="0" presId="urn:microsoft.com/office/officeart/2005/8/layout/process3"/>
    <dgm:cxn modelId="{E1831C18-73CB-43E9-BBA8-64A627F5477C}" srcId="{083C17B6-6D28-4E86-A703-BC2744DD6403}" destId="{4EF01EBE-9BC1-4A74-BB03-1E71EE26FD25}" srcOrd="0" destOrd="0" parTransId="{2F84D151-8D68-44CB-BCC2-54781B964907}" sibTransId="{49550241-6CEE-4D21-BC4B-C0EFE54823FB}"/>
    <dgm:cxn modelId="{93439C7D-2578-4D68-8B64-B887809461D3}" srcId="{E4491C48-EA45-4A7A-BA92-73FD06E53B51}" destId="{C59307FC-FB56-4C48-8FDE-A9AA883C75C8}" srcOrd="3" destOrd="0" parTransId="{72E4B839-64CE-4253-9CE1-6F587C07A4F1}" sibTransId="{DCA5C891-BDEA-4B78-AA3C-6F76AE856E77}"/>
    <dgm:cxn modelId="{421DF859-89C0-41F3-AF9E-0237029EAD8C}" type="presOf" srcId="{E4491C48-EA45-4A7A-BA92-73FD06E53B51}" destId="{1ED00D0C-922F-466A-8509-2ADD63448F2D}" srcOrd="0" destOrd="0" presId="urn:microsoft.com/office/officeart/2005/8/layout/process3"/>
    <dgm:cxn modelId="{0A21D186-3075-443F-A84C-6549D6473133}" type="presOf" srcId="{ECA43FE3-EB77-4A81-AFB5-94E0C268C555}" destId="{3DCBD091-5C05-41CD-A221-FD7B51B711A6}" srcOrd="0" destOrd="0" presId="urn:microsoft.com/office/officeart/2005/8/layout/process3"/>
    <dgm:cxn modelId="{B5EB201D-B246-4ABB-8084-D3AEDBFD4F09}" type="presOf" srcId="{7ED2ED7E-B767-40E5-8B4D-5B8FE773ABFD}" destId="{E56AE1E1-755B-40BA-83C6-26C6A9D1CD89}" srcOrd="0" destOrd="2" presId="urn:microsoft.com/office/officeart/2005/8/layout/process3"/>
    <dgm:cxn modelId="{0283D027-14F4-48A4-A238-654B31B46A57}" srcId="{C8E93239-3239-46D4-B153-F39017BDC142}" destId="{17F8CE62-2809-4C99-8E12-B11E60E9312E}" srcOrd="0" destOrd="0" parTransId="{233B234E-E05E-4245-8854-B12F67636E72}" sibTransId="{D21C837F-CE8F-4E4B-9642-F847AA4B0FC6}"/>
    <dgm:cxn modelId="{BE7E91EE-B279-4091-B947-7A61F205866F}" type="presOf" srcId="{1AF6F514-F606-453D-9B6D-485CA99CB780}" destId="{20DE75FB-868C-4E20-B01C-235F324B09F1}" srcOrd="0" destOrd="0" presId="urn:microsoft.com/office/officeart/2005/8/layout/process3"/>
    <dgm:cxn modelId="{57A175A8-FCDD-4C66-8190-51A1479D4F02}" type="presOf" srcId="{5269C628-6A44-4E8F-83D9-7F48C964EFFA}" destId="{53459927-8188-4AE5-93CF-1340242A2394}" srcOrd="1" destOrd="0" presId="urn:microsoft.com/office/officeart/2005/8/layout/process3"/>
    <dgm:cxn modelId="{A039BB42-D4DE-443D-AEA2-991A7261B07B}" type="presOf" srcId="{083C17B6-6D28-4E86-A703-BC2744DD6403}" destId="{E56AE1E1-755B-40BA-83C6-26C6A9D1CD89}" srcOrd="0" destOrd="4" presId="urn:microsoft.com/office/officeart/2005/8/layout/process3"/>
    <dgm:cxn modelId="{E822FD8A-6127-400C-8EFB-D8B9066ED81C}" type="presOf" srcId="{18A661EE-6109-49B6-A450-E09812754A33}" destId="{D5C8929A-74DD-4538-B446-4AB2431BD7CA}" srcOrd="0" destOrd="1" presId="urn:microsoft.com/office/officeart/2005/8/layout/process3"/>
    <dgm:cxn modelId="{2AC0D7A6-DE21-468F-8620-D08682A76B8F}" srcId="{9E47CB15-0C77-4577-BFA1-65CB16FA2879}" destId="{C289F4AC-6CDA-42CE-92CC-60990F34D971}" srcOrd="0" destOrd="0" parTransId="{5E7D8C60-2024-4557-ABE8-C22181C9843A}" sibTransId="{ECA43FE3-EB77-4A81-AFB5-94E0C268C555}"/>
    <dgm:cxn modelId="{2F060739-5A95-49B1-A855-8B993220990C}" srcId="{C8E93239-3239-46D4-B153-F39017BDC142}" destId="{083C17B6-6D28-4E86-A703-BC2744DD6403}" srcOrd="2" destOrd="0" parTransId="{8B248C63-88A4-438A-9C84-A9F70165387A}" sibTransId="{FCECEDE6-D291-4288-856B-C7D9318C45AD}"/>
    <dgm:cxn modelId="{1904D3A1-A723-443D-8B70-6DBFDE147A12}" srcId="{E4491C48-EA45-4A7A-BA92-73FD06E53B51}" destId="{4FE70682-AC38-4B55-835F-49B9C6216A66}" srcOrd="2" destOrd="0" parTransId="{DCD26D80-8CB9-4069-BD72-94EF667D2379}" sibTransId="{95C596DA-E9A8-44BA-9B1A-F82E36CDC967}"/>
    <dgm:cxn modelId="{08BD9FD8-EA82-409F-921A-DB25F4AC43D9}" srcId="{77823B1F-67B5-47CA-9CBB-6F91605C295B}" destId="{904EBC1C-52F5-42E2-9216-C9CE96B14A93}" srcOrd="2" destOrd="0" parTransId="{99A5FE90-91B4-469E-A57C-992B3CD8064A}" sibTransId="{224CFE4A-77DF-4FE6-96F3-684AA162FAA4}"/>
    <dgm:cxn modelId="{DC98BC34-384A-4C4F-9919-D895D302CFEA}" type="presOf" srcId="{C8E93239-3239-46D4-B153-F39017BDC142}" destId="{3F4DA713-212D-49A2-B706-C474D0F3FE63}" srcOrd="1" destOrd="0" presId="urn:microsoft.com/office/officeart/2005/8/layout/process3"/>
    <dgm:cxn modelId="{886D824B-BDAD-4A5A-909C-2FF58205525B}" type="presOf" srcId="{2CAB12F9-C5B7-4D7B-9FDF-3BC3A97D4918}" destId="{E56AE1E1-755B-40BA-83C6-26C6A9D1CD89}" srcOrd="0" destOrd="1" presId="urn:microsoft.com/office/officeart/2005/8/layout/process3"/>
    <dgm:cxn modelId="{707E88D2-FAEC-4C1D-889E-322B22171E6C}" srcId="{C289F4AC-6CDA-42CE-92CC-60990F34D971}" destId="{0973D03B-306B-43EA-9D16-0F6E5C3481F6}" srcOrd="0" destOrd="0" parTransId="{55DAD38E-6F6A-416A-8540-EFD4E16EDF00}" sibTransId="{D291ABBC-2472-402B-8848-B1778814C30A}"/>
    <dgm:cxn modelId="{2D0944DD-DCDC-4BC0-8F02-878A10C0540A}" srcId="{411C86BE-277F-4068-BBCF-6366BCD40121}" destId="{DC26CD78-7AD8-4321-A483-92125221D27D}" srcOrd="0" destOrd="0" parTransId="{76114AA5-D0A5-4B50-8D49-9426A314CAC1}" sibTransId="{8F3C2200-52D3-43EC-ACA2-279146AE0F0C}"/>
    <dgm:cxn modelId="{7A4AD8B8-868D-4710-9073-FA7F693A0152}" srcId="{E4491C48-EA45-4A7A-BA92-73FD06E53B51}" destId="{1A5600B0-C7F2-4505-B655-44937C6227F0}" srcOrd="1" destOrd="0" parTransId="{2509EB94-66EA-4BBE-8A8A-47B5F53D14F7}" sibTransId="{42E61B51-6CA3-4B94-914A-60D8E441FEA2}"/>
    <dgm:cxn modelId="{6443630B-A8EF-4894-8F95-C7571D816942}" type="presOf" srcId="{77823B1F-67B5-47CA-9CBB-6F91605C295B}" destId="{66112E58-D8FE-4889-B14A-AD25E77F365A}" srcOrd="0" destOrd="0" presId="urn:microsoft.com/office/officeart/2005/8/layout/process3"/>
    <dgm:cxn modelId="{56D3791B-419C-495C-B894-C90F45CEE547}" type="presOf" srcId="{C289F4AC-6CDA-42CE-92CC-60990F34D971}" destId="{CEAF0439-608B-4425-901B-0A5B5F7BAA67}" srcOrd="1" destOrd="0" presId="urn:microsoft.com/office/officeart/2005/8/layout/process3"/>
    <dgm:cxn modelId="{CC8B42F9-52D6-4934-8766-4DC5ACAB60B0}" type="presOf" srcId="{9E47CB15-0C77-4577-BFA1-65CB16FA2879}" destId="{6C2A128E-4863-4143-BA83-F6F105BB4CB3}" srcOrd="0" destOrd="0" presId="urn:microsoft.com/office/officeart/2005/8/layout/process3"/>
    <dgm:cxn modelId="{ADE12835-8124-4E5B-975C-510F9BED011E}" type="presOf" srcId="{CBD18274-C6DB-45BB-B2B9-179621A5A1A6}" destId="{D5C8929A-74DD-4538-B446-4AB2431BD7CA}" srcOrd="0" destOrd="2" presId="urn:microsoft.com/office/officeart/2005/8/layout/process3"/>
    <dgm:cxn modelId="{9B4AAFF7-9E65-43AC-B7A0-5DCAD089F606}" type="presOf" srcId="{411C86BE-277F-4068-BBCF-6366BCD40121}" destId="{84FCA0F7-51CA-440E-B7BB-681DB271DBB0}" srcOrd="0" destOrd="2" presId="urn:microsoft.com/office/officeart/2005/8/layout/process3"/>
    <dgm:cxn modelId="{B9CD57C9-D16B-4CFE-B814-C9C1CDAE29B9}" type="presOf" srcId="{1AF6F514-F606-453D-9B6D-485CA99CB780}" destId="{20648EA4-1376-4372-8A10-49372D64FBDD}" srcOrd="1" destOrd="0" presId="urn:microsoft.com/office/officeart/2005/8/layout/process3"/>
    <dgm:cxn modelId="{20380A99-596A-444D-B4F7-A72A3F14C122}" type="presOf" srcId="{298DDF4D-0A8E-4AB0-9193-6337F96F901C}" destId="{D5C8929A-74DD-4538-B446-4AB2431BD7CA}" srcOrd="0" destOrd="4" presId="urn:microsoft.com/office/officeart/2005/8/layout/process3"/>
    <dgm:cxn modelId="{0C5C1207-BBC8-4332-A0D3-8C8E108A1B5A}" type="presOf" srcId="{E34C8518-50F4-4034-8A85-C7595BC3E681}" destId="{84FCA0F7-51CA-440E-B7BB-681DB271DBB0}" srcOrd="0" destOrd="1" presId="urn:microsoft.com/office/officeart/2005/8/layout/process3"/>
    <dgm:cxn modelId="{9DA47757-75F5-4B7E-9E58-14CE27CA23C8}" srcId="{5269C628-6A44-4E8F-83D9-7F48C964EFFA}" destId="{17302F7F-135F-49EE-BF3D-39B306A8CC32}" srcOrd="0" destOrd="0" parTransId="{9A0441F1-0BAF-48F0-AE24-C43FFE895BAF}" sibTransId="{7DE79A45-6138-4EB0-8C9D-D92A4B8C027D}"/>
    <dgm:cxn modelId="{13DFDC1A-7521-4CA6-B73A-8D21A3FADF61}" type="presOf" srcId="{0973D03B-306B-43EA-9D16-0F6E5C3481F6}" destId="{D5C8929A-74DD-4538-B446-4AB2431BD7CA}" srcOrd="0" destOrd="0" presId="urn:microsoft.com/office/officeart/2005/8/layout/process3"/>
    <dgm:cxn modelId="{272D3E3D-CD35-4133-B67C-DBE2B0211E7B}" srcId="{C289F4AC-6CDA-42CE-92CC-60990F34D971}" destId="{298DDF4D-0A8E-4AB0-9193-6337F96F901C}" srcOrd="4" destOrd="0" parTransId="{8751BDCB-EC6E-4C29-BBBD-6795258118FE}" sibTransId="{9D737301-ED2E-46AA-BB50-6B11B0D67A6C}"/>
    <dgm:cxn modelId="{572124CB-B4F0-460B-B3E3-82F2F2DD2DD8}" type="presOf" srcId="{17F8CE62-2809-4C99-8E12-B11E60E9312E}" destId="{E56AE1E1-755B-40BA-83C6-26C6A9D1CD89}" srcOrd="0" destOrd="0" presId="urn:microsoft.com/office/officeart/2005/8/layout/process3"/>
    <dgm:cxn modelId="{CE77F941-8214-4416-8F7F-3DC83AC36D93}" type="presOf" srcId="{63A63529-2C4C-4F3E-8512-8D6EDCF2AB51}" destId="{163D3740-D721-4518-993B-86AA9C253CE0}" srcOrd="1" destOrd="0" presId="urn:microsoft.com/office/officeart/2005/8/layout/process3"/>
    <dgm:cxn modelId="{B0B5B460-A69F-4E4E-916A-397026F02FFD}" srcId="{9E47CB15-0C77-4577-BFA1-65CB16FA2879}" destId="{E4491C48-EA45-4A7A-BA92-73FD06E53B51}" srcOrd="4" destOrd="0" parTransId="{42A8DC25-D6B5-4A95-9CB8-BC2AF5DA04E3}" sibTransId="{EC75AF71-5E77-478E-9611-7DB34455B7F8}"/>
    <dgm:cxn modelId="{40FEC845-2BE2-46B6-BA01-C65D493C72DC}" type="presOf" srcId="{904EBC1C-52F5-42E2-9216-C9CE96B14A93}" destId="{84FCA0F7-51CA-440E-B7BB-681DB271DBB0}" srcOrd="0" destOrd="4" presId="urn:microsoft.com/office/officeart/2005/8/layout/process3"/>
    <dgm:cxn modelId="{745E0AAC-377A-4B3F-8FA3-CDCE49D3A0CC}" srcId="{E4491C48-EA45-4A7A-BA92-73FD06E53B51}" destId="{D257D6EE-02F2-4976-B6F9-B8235E918456}" srcOrd="4" destOrd="0" parTransId="{ABE1ED15-A5BF-48EF-B6BD-7F87E37974E5}" sibTransId="{0E4B9ECA-6EC5-4755-9E8B-D1E5DF89C52A}"/>
    <dgm:cxn modelId="{A5812E24-F1E5-4262-84BF-9186C0F61DD4}" type="presOf" srcId="{FD40C900-5108-49FC-BEDF-458885E8CCB0}" destId="{F9CCE852-0E86-48C8-A526-9C98076FBB14}" srcOrd="0" destOrd="0" presId="urn:microsoft.com/office/officeart/2005/8/layout/process3"/>
    <dgm:cxn modelId="{C79EB588-B6CF-4F01-A29D-98E8945F7194}" srcId="{C289F4AC-6CDA-42CE-92CC-60990F34D971}" destId="{18A661EE-6109-49B6-A450-E09812754A33}" srcOrd="1" destOrd="0" parTransId="{72137718-2291-4B88-9C0A-A0D4399B22E5}" sibTransId="{7F0DFAA7-767B-43AB-8BCD-DE3F148070C4}"/>
    <dgm:cxn modelId="{2D6E17E6-C498-4971-AB0F-54C2E4782992}" type="presParOf" srcId="{6C2A128E-4863-4143-BA83-F6F105BB4CB3}" destId="{4211E7B4-CE28-4706-84C8-72C72D8C9C2A}" srcOrd="0" destOrd="0" presId="urn:microsoft.com/office/officeart/2005/8/layout/process3"/>
    <dgm:cxn modelId="{76216430-597C-4B6B-B037-DA370BBE7A0A}" type="presParOf" srcId="{4211E7B4-CE28-4706-84C8-72C72D8C9C2A}" destId="{A95D378B-B78B-4AD4-8AE4-59BB6AE2A61F}" srcOrd="0" destOrd="0" presId="urn:microsoft.com/office/officeart/2005/8/layout/process3"/>
    <dgm:cxn modelId="{1D0688CF-68B4-4588-8CD0-FD34820F5E6B}" type="presParOf" srcId="{4211E7B4-CE28-4706-84C8-72C72D8C9C2A}" destId="{CEAF0439-608B-4425-901B-0A5B5F7BAA67}" srcOrd="1" destOrd="0" presId="urn:microsoft.com/office/officeart/2005/8/layout/process3"/>
    <dgm:cxn modelId="{77838FB9-D8D1-4B77-89DB-DF429FD45E5C}" type="presParOf" srcId="{4211E7B4-CE28-4706-84C8-72C72D8C9C2A}" destId="{D5C8929A-74DD-4538-B446-4AB2431BD7CA}" srcOrd="2" destOrd="0" presId="urn:microsoft.com/office/officeart/2005/8/layout/process3"/>
    <dgm:cxn modelId="{9C7B100F-D103-476E-A0A9-7D9195765598}" type="presParOf" srcId="{6C2A128E-4863-4143-BA83-F6F105BB4CB3}" destId="{3DCBD091-5C05-41CD-A221-FD7B51B711A6}" srcOrd="1" destOrd="0" presId="urn:microsoft.com/office/officeart/2005/8/layout/process3"/>
    <dgm:cxn modelId="{996F6266-4B54-4DED-9ED1-74E75D205097}" type="presParOf" srcId="{3DCBD091-5C05-41CD-A221-FD7B51B711A6}" destId="{9C1A3141-F82A-4A98-936F-53EE82D25F8A}" srcOrd="0" destOrd="0" presId="urn:microsoft.com/office/officeart/2005/8/layout/process3"/>
    <dgm:cxn modelId="{8B575B87-3DBE-498F-9DAE-A138C2F3237F}" type="presParOf" srcId="{6C2A128E-4863-4143-BA83-F6F105BB4CB3}" destId="{97123BE2-4A37-408E-A48A-FDFE710F78BB}" srcOrd="2" destOrd="0" presId="urn:microsoft.com/office/officeart/2005/8/layout/process3"/>
    <dgm:cxn modelId="{8DF42324-8A59-4489-B21A-D58B3A5F61DD}" type="presParOf" srcId="{97123BE2-4A37-408E-A48A-FDFE710F78BB}" destId="{EDF729D7-38C5-4FF3-B3B4-FFD6B9E0B61C}" srcOrd="0" destOrd="0" presId="urn:microsoft.com/office/officeart/2005/8/layout/process3"/>
    <dgm:cxn modelId="{4C575511-B827-46A2-A068-CDDB7B92D30F}" type="presParOf" srcId="{97123BE2-4A37-408E-A48A-FDFE710F78BB}" destId="{3F4DA713-212D-49A2-B706-C474D0F3FE63}" srcOrd="1" destOrd="0" presId="urn:microsoft.com/office/officeart/2005/8/layout/process3"/>
    <dgm:cxn modelId="{F78CE451-25F3-4E16-A12C-8270CA9FF164}" type="presParOf" srcId="{97123BE2-4A37-408E-A48A-FDFE710F78BB}" destId="{E56AE1E1-755B-40BA-83C6-26C6A9D1CD89}" srcOrd="2" destOrd="0" presId="urn:microsoft.com/office/officeart/2005/8/layout/process3"/>
    <dgm:cxn modelId="{93E452B6-081F-4289-9F9E-FDC508B9407B}" type="presParOf" srcId="{6C2A128E-4863-4143-BA83-F6F105BB4CB3}" destId="{8AC36C75-3F11-41FC-BE93-91BB5EBA9B09}" srcOrd="3" destOrd="0" presId="urn:microsoft.com/office/officeart/2005/8/layout/process3"/>
    <dgm:cxn modelId="{FA07CBB7-5D1C-462A-AF06-1F2EE33A1474}" type="presParOf" srcId="{8AC36C75-3F11-41FC-BE93-91BB5EBA9B09}" destId="{20527E15-F637-42D7-9EFA-65190D9B791A}" srcOrd="0" destOrd="0" presId="urn:microsoft.com/office/officeart/2005/8/layout/process3"/>
    <dgm:cxn modelId="{AFC87146-7DF4-47B9-B1DF-CBF5C647D380}" type="presParOf" srcId="{6C2A128E-4863-4143-BA83-F6F105BB4CB3}" destId="{16E67CEF-F32B-4E97-9275-D3648AB44F45}" srcOrd="4" destOrd="0" presId="urn:microsoft.com/office/officeart/2005/8/layout/process3"/>
    <dgm:cxn modelId="{5A5FE993-0C3A-4A2D-BEE9-C27F97EEE2F0}" type="presParOf" srcId="{16E67CEF-F32B-4E97-9275-D3648AB44F45}" destId="{66112E58-D8FE-4889-B14A-AD25E77F365A}" srcOrd="0" destOrd="0" presId="urn:microsoft.com/office/officeart/2005/8/layout/process3"/>
    <dgm:cxn modelId="{2F5FBAB9-875D-4D0F-9C3A-0A1AD0DA9684}" type="presParOf" srcId="{16E67CEF-F32B-4E97-9275-D3648AB44F45}" destId="{5E6BE45C-526E-423A-BE28-E85E0E297A40}" srcOrd="1" destOrd="0" presId="urn:microsoft.com/office/officeart/2005/8/layout/process3"/>
    <dgm:cxn modelId="{6810AE4A-BD2F-423A-837F-A1DAC7B0E7A1}" type="presParOf" srcId="{16E67CEF-F32B-4E97-9275-D3648AB44F45}" destId="{84FCA0F7-51CA-440E-B7BB-681DB271DBB0}" srcOrd="2" destOrd="0" presId="urn:microsoft.com/office/officeart/2005/8/layout/process3"/>
    <dgm:cxn modelId="{E77BC86F-EAB5-478D-9FBA-584CBE854A27}" type="presParOf" srcId="{6C2A128E-4863-4143-BA83-F6F105BB4CB3}" destId="{F6F3E23E-E08C-4DA1-AEC7-99864A7BFE90}" srcOrd="5" destOrd="0" presId="urn:microsoft.com/office/officeart/2005/8/layout/process3"/>
    <dgm:cxn modelId="{E14FDA3D-F577-47E3-9799-96B1BCE4DBBF}" type="presParOf" srcId="{F6F3E23E-E08C-4DA1-AEC7-99864A7BFE90}" destId="{163D3740-D721-4518-993B-86AA9C253CE0}" srcOrd="0" destOrd="0" presId="urn:microsoft.com/office/officeart/2005/8/layout/process3"/>
    <dgm:cxn modelId="{910E3BA5-3666-4C54-969B-32D65A070C87}" type="presParOf" srcId="{6C2A128E-4863-4143-BA83-F6F105BB4CB3}" destId="{31FD99E9-C3F1-457F-96AC-734097F4D840}" srcOrd="6" destOrd="0" presId="urn:microsoft.com/office/officeart/2005/8/layout/process3"/>
    <dgm:cxn modelId="{DB8EEE1D-86BE-4C04-9BB7-5DA5B4551310}" type="presParOf" srcId="{31FD99E9-C3F1-457F-96AC-734097F4D840}" destId="{E541D471-007A-4043-A7A5-0ECD4C601F51}" srcOrd="0" destOrd="0" presId="urn:microsoft.com/office/officeart/2005/8/layout/process3"/>
    <dgm:cxn modelId="{100A9508-C178-4311-87A1-249738EB0461}" type="presParOf" srcId="{31FD99E9-C3F1-457F-96AC-734097F4D840}" destId="{53459927-8188-4AE5-93CF-1340242A2394}" srcOrd="1" destOrd="0" presId="urn:microsoft.com/office/officeart/2005/8/layout/process3"/>
    <dgm:cxn modelId="{1F2D7722-3D10-4A11-9827-4869E5B27808}" type="presParOf" srcId="{31FD99E9-C3F1-457F-96AC-734097F4D840}" destId="{E991F702-BA23-4689-90C6-4A7FD819360B}" srcOrd="2" destOrd="0" presId="urn:microsoft.com/office/officeart/2005/8/layout/process3"/>
    <dgm:cxn modelId="{DDB0E18E-4D5A-40E8-B94C-C7265731B445}" type="presParOf" srcId="{6C2A128E-4863-4143-BA83-F6F105BB4CB3}" destId="{20DE75FB-868C-4E20-B01C-235F324B09F1}" srcOrd="7" destOrd="0" presId="urn:microsoft.com/office/officeart/2005/8/layout/process3"/>
    <dgm:cxn modelId="{33F15193-6CD7-4A5A-87B2-9EE95F7DB070}" type="presParOf" srcId="{20DE75FB-868C-4E20-B01C-235F324B09F1}" destId="{20648EA4-1376-4372-8A10-49372D64FBDD}" srcOrd="0" destOrd="0" presId="urn:microsoft.com/office/officeart/2005/8/layout/process3"/>
    <dgm:cxn modelId="{756335BE-3ABB-47F9-9E7F-02F5EC51F31F}" type="presParOf" srcId="{6C2A128E-4863-4143-BA83-F6F105BB4CB3}" destId="{0B417639-7C23-492A-AFB1-7E3B933ED529}" srcOrd="8" destOrd="0" presId="urn:microsoft.com/office/officeart/2005/8/layout/process3"/>
    <dgm:cxn modelId="{445FA0C1-16AC-4778-A750-4B0835A66BAE}" type="presParOf" srcId="{0B417639-7C23-492A-AFB1-7E3B933ED529}" destId="{1ED00D0C-922F-466A-8509-2ADD63448F2D}" srcOrd="0" destOrd="0" presId="urn:microsoft.com/office/officeart/2005/8/layout/process3"/>
    <dgm:cxn modelId="{1A92A4DF-5645-4241-B612-4D095B5466F8}" type="presParOf" srcId="{0B417639-7C23-492A-AFB1-7E3B933ED529}" destId="{441C40B4-C631-4339-9A68-E2775ADABE78}" srcOrd="1" destOrd="0" presId="urn:microsoft.com/office/officeart/2005/8/layout/process3"/>
    <dgm:cxn modelId="{1A3C192D-9E43-479C-886E-C7664BB32D33}" type="presParOf" srcId="{0B417639-7C23-492A-AFB1-7E3B933ED529}" destId="{F9CCE852-0E86-48C8-A526-9C98076FBB1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F0439-608B-4425-901B-0A5B5F7BAA67}">
      <dsp:nvSpPr>
        <dsp:cNvPr id="0" name=""/>
        <dsp:cNvSpPr/>
      </dsp:nvSpPr>
      <dsp:spPr>
        <a:xfrm>
          <a:off x="6504" y="62752"/>
          <a:ext cx="1467681" cy="82079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s-CO" sz="1300" kern="1200" dirty="0" smtClean="0"/>
            <a:t>Parametrización</a:t>
          </a:r>
          <a:endParaRPr lang="es-CO" sz="1300" kern="1200" dirty="0"/>
        </a:p>
      </dsp:txBody>
      <dsp:txXfrm>
        <a:off x="6504" y="62752"/>
        <a:ext cx="1467681" cy="547196"/>
      </dsp:txXfrm>
    </dsp:sp>
    <dsp:sp modelId="{D5C8929A-74DD-4538-B446-4AB2431BD7CA}">
      <dsp:nvSpPr>
        <dsp:cNvPr id="0" name=""/>
        <dsp:cNvSpPr/>
      </dsp:nvSpPr>
      <dsp:spPr>
        <a:xfrm>
          <a:off x="307114" y="609949"/>
          <a:ext cx="1467681" cy="3463200"/>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s-CO" sz="1300" kern="1200" dirty="0" smtClean="0"/>
            <a:t>Fase I: Identificación de áreas</a:t>
          </a:r>
          <a:endParaRPr lang="es-CO" sz="1300" kern="1200" dirty="0"/>
        </a:p>
        <a:p>
          <a:pPr marL="114300" lvl="1" indent="-114300" algn="l" defTabSz="577850">
            <a:lnSpc>
              <a:spcPct val="90000"/>
            </a:lnSpc>
            <a:spcBef>
              <a:spcPct val="0"/>
            </a:spcBef>
            <a:spcAft>
              <a:spcPct val="15000"/>
            </a:spcAft>
            <a:buChar char="••"/>
          </a:pPr>
          <a:r>
            <a:rPr lang="es-CO" sz="1300" kern="1200" dirty="0" smtClean="0"/>
            <a:t>Fase II: Clasificación de empleados</a:t>
          </a:r>
          <a:endParaRPr lang="es-CO" sz="1300" kern="1200" dirty="0"/>
        </a:p>
        <a:p>
          <a:pPr marL="114300" lvl="1" indent="-114300" algn="l" defTabSz="577850">
            <a:lnSpc>
              <a:spcPct val="90000"/>
            </a:lnSpc>
            <a:spcBef>
              <a:spcPct val="0"/>
            </a:spcBef>
            <a:spcAft>
              <a:spcPct val="15000"/>
            </a:spcAft>
            <a:buChar char="••"/>
          </a:pPr>
          <a:r>
            <a:rPr lang="es-CO" sz="1300" kern="1200" dirty="0" smtClean="0"/>
            <a:t>Fase III: Desempeño laboral</a:t>
          </a:r>
          <a:endParaRPr lang="es-CO" sz="1300" kern="1200" dirty="0"/>
        </a:p>
        <a:p>
          <a:pPr marL="114300" lvl="1" indent="-114300" algn="l" defTabSz="577850">
            <a:lnSpc>
              <a:spcPct val="90000"/>
            </a:lnSpc>
            <a:spcBef>
              <a:spcPct val="0"/>
            </a:spcBef>
            <a:spcAft>
              <a:spcPct val="15000"/>
            </a:spcAft>
            <a:buChar char="••"/>
          </a:pPr>
          <a:r>
            <a:rPr lang="es-CO" sz="1300" kern="1200" dirty="0" smtClean="0"/>
            <a:t>Fase IV: Experiencia laboral</a:t>
          </a:r>
          <a:endParaRPr lang="es-CO" sz="1300" kern="1200" dirty="0"/>
        </a:p>
        <a:p>
          <a:pPr marL="114300" lvl="1" indent="-114300" algn="l" defTabSz="577850">
            <a:lnSpc>
              <a:spcPct val="90000"/>
            </a:lnSpc>
            <a:spcBef>
              <a:spcPct val="0"/>
            </a:spcBef>
            <a:spcAft>
              <a:spcPct val="15000"/>
            </a:spcAft>
            <a:buChar char="••"/>
          </a:pPr>
          <a:r>
            <a:rPr lang="es-CO" sz="1300" kern="1200" dirty="0" smtClean="0"/>
            <a:t>Fase V: Empleados de las 24 horas</a:t>
          </a:r>
          <a:endParaRPr lang="es-CO" sz="1300" kern="1200" dirty="0"/>
        </a:p>
      </dsp:txBody>
      <dsp:txXfrm>
        <a:off x="350101" y="652936"/>
        <a:ext cx="1381707" cy="3377226"/>
      </dsp:txXfrm>
    </dsp:sp>
    <dsp:sp modelId="{3DCBD091-5C05-41CD-A221-FD7B51B711A6}">
      <dsp:nvSpPr>
        <dsp:cNvPr id="0" name=""/>
        <dsp:cNvSpPr/>
      </dsp:nvSpPr>
      <dsp:spPr>
        <a:xfrm>
          <a:off x="1696681" y="153645"/>
          <a:ext cx="471689" cy="365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a:off x="1696681" y="226727"/>
        <a:ext cx="362066" cy="219246"/>
      </dsp:txXfrm>
    </dsp:sp>
    <dsp:sp modelId="{3F4DA713-212D-49A2-B706-C474D0F3FE63}">
      <dsp:nvSpPr>
        <dsp:cNvPr id="0" name=""/>
        <dsp:cNvSpPr/>
      </dsp:nvSpPr>
      <dsp:spPr>
        <a:xfrm>
          <a:off x="2364167" y="62752"/>
          <a:ext cx="1467681" cy="82079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s-CO" sz="1300" kern="1200" dirty="0" smtClean="0"/>
            <a:t>Datos al modelo</a:t>
          </a:r>
          <a:endParaRPr lang="es-CO" sz="1300" kern="1200" dirty="0"/>
        </a:p>
      </dsp:txBody>
      <dsp:txXfrm>
        <a:off x="2364167" y="62752"/>
        <a:ext cx="1467681" cy="547196"/>
      </dsp:txXfrm>
    </dsp:sp>
    <dsp:sp modelId="{E56AE1E1-755B-40BA-83C6-26C6A9D1CD89}">
      <dsp:nvSpPr>
        <dsp:cNvPr id="0" name=""/>
        <dsp:cNvSpPr/>
      </dsp:nvSpPr>
      <dsp:spPr>
        <a:xfrm>
          <a:off x="2664776" y="609949"/>
          <a:ext cx="1467681" cy="3463200"/>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s-CO" sz="1300" kern="1200" dirty="0" smtClean="0"/>
            <a:t>Capital Humano: </a:t>
          </a:r>
          <a:endParaRPr lang="es-CO" sz="1300" kern="1200" dirty="0"/>
        </a:p>
        <a:p>
          <a:pPr marL="228600" lvl="2" indent="-114300" algn="l" defTabSz="577850">
            <a:lnSpc>
              <a:spcPct val="90000"/>
            </a:lnSpc>
            <a:spcBef>
              <a:spcPct val="0"/>
            </a:spcBef>
            <a:spcAft>
              <a:spcPct val="15000"/>
            </a:spcAft>
            <a:buChar char="••"/>
          </a:pPr>
          <a:r>
            <a:rPr lang="es-CO" sz="1300" kern="1200" dirty="0" smtClean="0"/>
            <a:t>Agrupación y filtro</a:t>
          </a:r>
          <a:endParaRPr lang="es-CO" sz="1300" kern="1200" dirty="0"/>
        </a:p>
        <a:p>
          <a:pPr marL="114300" lvl="1" indent="-114300" algn="l" defTabSz="577850">
            <a:lnSpc>
              <a:spcPct val="90000"/>
            </a:lnSpc>
            <a:spcBef>
              <a:spcPct val="0"/>
            </a:spcBef>
            <a:spcAft>
              <a:spcPct val="15000"/>
            </a:spcAft>
            <a:buChar char="••"/>
          </a:pPr>
          <a:r>
            <a:rPr lang="es-CO" sz="1300" kern="1200" dirty="0" smtClean="0"/>
            <a:t>Capital Relacional: </a:t>
          </a:r>
          <a:endParaRPr lang="es-CO" sz="1300" kern="1200" dirty="0"/>
        </a:p>
        <a:p>
          <a:pPr marL="228600" lvl="2" indent="-114300" algn="l" defTabSz="577850">
            <a:lnSpc>
              <a:spcPct val="90000"/>
            </a:lnSpc>
            <a:spcBef>
              <a:spcPct val="0"/>
            </a:spcBef>
            <a:spcAft>
              <a:spcPct val="15000"/>
            </a:spcAft>
            <a:buChar char="••"/>
          </a:pPr>
          <a:r>
            <a:rPr lang="es-CO" sz="1300" kern="1200" dirty="0" smtClean="0"/>
            <a:t>Relaciones</a:t>
          </a:r>
          <a:endParaRPr lang="es-CO" sz="1300" kern="1200" dirty="0"/>
        </a:p>
        <a:p>
          <a:pPr marL="114300" lvl="1" indent="-114300" algn="l" defTabSz="577850">
            <a:lnSpc>
              <a:spcPct val="90000"/>
            </a:lnSpc>
            <a:spcBef>
              <a:spcPct val="0"/>
            </a:spcBef>
            <a:spcAft>
              <a:spcPct val="15000"/>
            </a:spcAft>
            <a:buChar char="••"/>
          </a:pPr>
          <a:r>
            <a:rPr lang="es-CO" sz="1300" kern="1200" dirty="0" smtClean="0"/>
            <a:t>Capital Estructural:</a:t>
          </a:r>
          <a:endParaRPr lang="es-CO" sz="1300" kern="1200" dirty="0"/>
        </a:p>
        <a:p>
          <a:pPr marL="228600" lvl="2" indent="-114300" algn="l" defTabSz="577850">
            <a:lnSpc>
              <a:spcPct val="90000"/>
            </a:lnSpc>
            <a:spcBef>
              <a:spcPct val="0"/>
            </a:spcBef>
            <a:spcAft>
              <a:spcPct val="15000"/>
            </a:spcAft>
            <a:buChar char="••"/>
          </a:pPr>
          <a:r>
            <a:rPr lang="es-CO" sz="1300" kern="1200" dirty="0" smtClean="0"/>
            <a:t>Valoración financiera</a:t>
          </a:r>
          <a:endParaRPr lang="es-CO" sz="1300" kern="1200" dirty="0"/>
        </a:p>
      </dsp:txBody>
      <dsp:txXfrm>
        <a:off x="2707763" y="652936"/>
        <a:ext cx="1381707" cy="3377226"/>
      </dsp:txXfrm>
    </dsp:sp>
    <dsp:sp modelId="{8AC36C75-3F11-41FC-BE93-91BB5EBA9B09}">
      <dsp:nvSpPr>
        <dsp:cNvPr id="0" name=""/>
        <dsp:cNvSpPr/>
      </dsp:nvSpPr>
      <dsp:spPr>
        <a:xfrm>
          <a:off x="4054343" y="153645"/>
          <a:ext cx="471689" cy="365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a:off x="4054343" y="226727"/>
        <a:ext cx="362066" cy="219246"/>
      </dsp:txXfrm>
    </dsp:sp>
    <dsp:sp modelId="{5E6BE45C-526E-423A-BE28-E85E0E297A40}">
      <dsp:nvSpPr>
        <dsp:cNvPr id="0" name=""/>
        <dsp:cNvSpPr/>
      </dsp:nvSpPr>
      <dsp:spPr>
        <a:xfrm>
          <a:off x="4721829" y="62752"/>
          <a:ext cx="1467681" cy="82079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s-CO" sz="1300" kern="1200" dirty="0" smtClean="0"/>
            <a:t>Generación medición</a:t>
          </a:r>
          <a:endParaRPr lang="es-CO" sz="1300" kern="1200" dirty="0"/>
        </a:p>
      </dsp:txBody>
      <dsp:txXfrm>
        <a:off x="4721829" y="62752"/>
        <a:ext cx="1467681" cy="547196"/>
      </dsp:txXfrm>
    </dsp:sp>
    <dsp:sp modelId="{84FCA0F7-51CA-440E-B7BB-681DB271DBB0}">
      <dsp:nvSpPr>
        <dsp:cNvPr id="0" name=""/>
        <dsp:cNvSpPr/>
      </dsp:nvSpPr>
      <dsp:spPr>
        <a:xfrm>
          <a:off x="5022438" y="609949"/>
          <a:ext cx="1467681" cy="3463200"/>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s-CO" sz="1300" kern="1200" dirty="0" smtClean="0"/>
            <a:t>Capital Humano:</a:t>
          </a:r>
          <a:endParaRPr lang="es-CO" sz="1300" kern="1200" dirty="0"/>
        </a:p>
        <a:p>
          <a:pPr marL="228600" lvl="2" indent="-114300" algn="l" defTabSz="577850">
            <a:lnSpc>
              <a:spcPct val="90000"/>
            </a:lnSpc>
            <a:spcBef>
              <a:spcPct val="0"/>
            </a:spcBef>
            <a:spcAft>
              <a:spcPct val="15000"/>
            </a:spcAft>
            <a:buChar char="••"/>
          </a:pPr>
          <a:r>
            <a:rPr lang="es-CO" sz="1300" kern="1200" dirty="0" smtClean="0"/>
            <a:t>Indicadores: PA, PA24 y </a:t>
          </a:r>
          <a:r>
            <a:rPr lang="es-CO" sz="1300" kern="1200" dirty="0" err="1" smtClean="0"/>
            <a:t>MpA</a:t>
          </a:r>
          <a:endParaRPr lang="es-CO" sz="1300" kern="1200" dirty="0"/>
        </a:p>
        <a:p>
          <a:pPr marL="114300" lvl="1" indent="-114300" algn="l" defTabSz="577850">
            <a:lnSpc>
              <a:spcPct val="90000"/>
            </a:lnSpc>
            <a:spcBef>
              <a:spcPct val="0"/>
            </a:spcBef>
            <a:spcAft>
              <a:spcPct val="15000"/>
            </a:spcAft>
            <a:buChar char="••"/>
          </a:pPr>
          <a:r>
            <a:rPr lang="es-CO" sz="1300" kern="1200" dirty="0" smtClean="0"/>
            <a:t>Capital Relacional:</a:t>
          </a:r>
          <a:endParaRPr lang="es-CO" sz="1300" kern="1200" dirty="0"/>
        </a:p>
        <a:p>
          <a:pPr marL="228600" lvl="2" indent="-114300" algn="l" defTabSz="577850">
            <a:lnSpc>
              <a:spcPct val="90000"/>
            </a:lnSpc>
            <a:spcBef>
              <a:spcPct val="0"/>
            </a:spcBef>
            <a:spcAft>
              <a:spcPct val="15000"/>
            </a:spcAft>
            <a:buChar char="••"/>
          </a:pPr>
          <a:r>
            <a:rPr lang="es-CO" sz="1300" kern="1200" dirty="0" smtClean="0"/>
            <a:t>Pasan por el filtro, pero las define la empresa</a:t>
          </a:r>
          <a:endParaRPr lang="es-CO" sz="1300" kern="1200" dirty="0"/>
        </a:p>
        <a:p>
          <a:pPr marL="114300" lvl="1" indent="-114300" algn="l" defTabSz="577850">
            <a:lnSpc>
              <a:spcPct val="90000"/>
            </a:lnSpc>
            <a:spcBef>
              <a:spcPct val="0"/>
            </a:spcBef>
            <a:spcAft>
              <a:spcPct val="15000"/>
            </a:spcAft>
            <a:buChar char="••"/>
          </a:pPr>
          <a:r>
            <a:rPr lang="es-CO" sz="1300" kern="1200" dirty="0" smtClean="0"/>
            <a:t>Capital Estructural</a:t>
          </a:r>
          <a:endParaRPr lang="es-CO" sz="1300" kern="1200" dirty="0"/>
        </a:p>
      </dsp:txBody>
      <dsp:txXfrm>
        <a:off x="5065425" y="652936"/>
        <a:ext cx="1381707" cy="3377226"/>
      </dsp:txXfrm>
    </dsp:sp>
    <dsp:sp modelId="{F6F3E23E-E08C-4DA1-AEC7-99864A7BFE90}">
      <dsp:nvSpPr>
        <dsp:cNvPr id="0" name=""/>
        <dsp:cNvSpPr/>
      </dsp:nvSpPr>
      <dsp:spPr>
        <a:xfrm>
          <a:off x="6412006" y="153645"/>
          <a:ext cx="471689" cy="365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a:off x="6412006" y="226727"/>
        <a:ext cx="362066" cy="219246"/>
      </dsp:txXfrm>
    </dsp:sp>
    <dsp:sp modelId="{53459927-8188-4AE5-93CF-1340242A2394}">
      <dsp:nvSpPr>
        <dsp:cNvPr id="0" name=""/>
        <dsp:cNvSpPr/>
      </dsp:nvSpPr>
      <dsp:spPr>
        <a:xfrm>
          <a:off x="7079491" y="62752"/>
          <a:ext cx="1467681" cy="82079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s-CO" sz="1300" kern="1200" dirty="0" smtClean="0"/>
            <a:t>Resultados medición</a:t>
          </a:r>
          <a:endParaRPr lang="es-CO" sz="1300" kern="1200" dirty="0"/>
        </a:p>
      </dsp:txBody>
      <dsp:txXfrm>
        <a:off x="7079491" y="62752"/>
        <a:ext cx="1467681" cy="547196"/>
      </dsp:txXfrm>
    </dsp:sp>
    <dsp:sp modelId="{E991F702-BA23-4689-90C6-4A7FD819360B}">
      <dsp:nvSpPr>
        <dsp:cNvPr id="0" name=""/>
        <dsp:cNvSpPr/>
      </dsp:nvSpPr>
      <dsp:spPr>
        <a:xfrm>
          <a:off x="7380101" y="609949"/>
          <a:ext cx="1467681" cy="3463200"/>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s-CO" sz="1300" kern="1200" dirty="0" smtClean="0"/>
            <a:t>Tablas de resultados: (</a:t>
          </a:r>
          <a:r>
            <a:rPr lang="es-CO" sz="1300" kern="1200" dirty="0" err="1" smtClean="0"/>
            <a:t>Hiperv</a:t>
          </a:r>
          <a:r>
            <a:rPr lang="es-CO" sz="1300" kern="1200" dirty="0" smtClean="0"/>
            <a:t>)</a:t>
          </a:r>
          <a:endParaRPr lang="es-CO" sz="1300" kern="1200" dirty="0"/>
        </a:p>
      </dsp:txBody>
      <dsp:txXfrm>
        <a:off x="7423088" y="652936"/>
        <a:ext cx="1381707" cy="3377226"/>
      </dsp:txXfrm>
    </dsp:sp>
    <dsp:sp modelId="{20DE75FB-868C-4E20-B01C-235F324B09F1}">
      <dsp:nvSpPr>
        <dsp:cNvPr id="0" name=""/>
        <dsp:cNvSpPr/>
      </dsp:nvSpPr>
      <dsp:spPr>
        <a:xfrm>
          <a:off x="8769668" y="153645"/>
          <a:ext cx="471689" cy="365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a:off x="8769668" y="226727"/>
        <a:ext cx="362066" cy="219246"/>
      </dsp:txXfrm>
    </dsp:sp>
    <dsp:sp modelId="{441C40B4-C631-4339-9A68-E2775ADABE78}">
      <dsp:nvSpPr>
        <dsp:cNvPr id="0" name=""/>
        <dsp:cNvSpPr/>
      </dsp:nvSpPr>
      <dsp:spPr>
        <a:xfrm>
          <a:off x="9437154" y="62752"/>
          <a:ext cx="1467681" cy="82079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s-CO" sz="1300" kern="1200" dirty="0" smtClean="0"/>
            <a:t>Valoración</a:t>
          </a:r>
          <a:endParaRPr lang="es-CO" sz="1300" kern="1200" dirty="0"/>
        </a:p>
      </dsp:txBody>
      <dsp:txXfrm>
        <a:off x="9437154" y="62752"/>
        <a:ext cx="1467681" cy="547196"/>
      </dsp:txXfrm>
    </dsp:sp>
    <dsp:sp modelId="{F9CCE852-0E86-48C8-A526-9C98076FBB14}">
      <dsp:nvSpPr>
        <dsp:cNvPr id="0" name=""/>
        <dsp:cNvSpPr/>
      </dsp:nvSpPr>
      <dsp:spPr>
        <a:xfrm>
          <a:off x="9737763" y="609949"/>
          <a:ext cx="1467681" cy="3463200"/>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s-CO" sz="1300" kern="1200" dirty="0" smtClean="0"/>
            <a:t>Capital Humano: FCL CH</a:t>
          </a:r>
          <a:endParaRPr lang="es-CO" sz="1300" kern="1200" dirty="0"/>
        </a:p>
        <a:p>
          <a:pPr marL="114300" lvl="1" indent="-114300" algn="l" defTabSz="577850">
            <a:lnSpc>
              <a:spcPct val="90000"/>
            </a:lnSpc>
            <a:spcBef>
              <a:spcPct val="0"/>
            </a:spcBef>
            <a:spcAft>
              <a:spcPct val="15000"/>
            </a:spcAft>
            <a:buChar char="••"/>
          </a:pPr>
          <a:endParaRPr lang="es-CO" sz="1300" kern="1200" dirty="0"/>
        </a:p>
        <a:p>
          <a:pPr marL="114300" lvl="1" indent="-114300" algn="l" defTabSz="577850">
            <a:lnSpc>
              <a:spcPct val="90000"/>
            </a:lnSpc>
            <a:spcBef>
              <a:spcPct val="0"/>
            </a:spcBef>
            <a:spcAft>
              <a:spcPct val="15000"/>
            </a:spcAft>
            <a:buChar char="••"/>
          </a:pPr>
          <a:r>
            <a:rPr lang="es-CO" sz="1300" kern="1200" dirty="0" smtClean="0"/>
            <a:t>Capital estructura y relacional</a:t>
          </a:r>
          <a:endParaRPr lang="es-CO" sz="1300" kern="1200" dirty="0"/>
        </a:p>
        <a:p>
          <a:pPr marL="114300" lvl="1" indent="-114300" algn="l" defTabSz="577850">
            <a:lnSpc>
              <a:spcPct val="90000"/>
            </a:lnSpc>
            <a:spcBef>
              <a:spcPct val="0"/>
            </a:spcBef>
            <a:spcAft>
              <a:spcPct val="15000"/>
            </a:spcAft>
            <a:buChar char="••"/>
          </a:pPr>
          <a:endParaRPr lang="es-CO" sz="1300" kern="1200" dirty="0"/>
        </a:p>
        <a:p>
          <a:pPr marL="114300" lvl="1" indent="-114300" algn="l" defTabSz="577850">
            <a:lnSpc>
              <a:spcPct val="90000"/>
            </a:lnSpc>
            <a:spcBef>
              <a:spcPct val="0"/>
            </a:spcBef>
            <a:spcAft>
              <a:spcPct val="15000"/>
            </a:spcAft>
            <a:buChar char="••"/>
          </a:pPr>
          <a:r>
            <a:rPr lang="es-CO" sz="1300" kern="1200" dirty="0" smtClean="0"/>
            <a:t>(</a:t>
          </a:r>
          <a:r>
            <a:rPr lang="es-CO" sz="1300" kern="1200" dirty="0" err="1" smtClean="0"/>
            <a:t>Hiperv</a:t>
          </a:r>
          <a:r>
            <a:rPr lang="es-CO" sz="1300" kern="1200" dirty="0" smtClean="0"/>
            <a:t>)</a:t>
          </a:r>
          <a:endParaRPr lang="es-CO" sz="1300" kern="1200" dirty="0"/>
        </a:p>
      </dsp:txBody>
      <dsp:txXfrm>
        <a:off x="9780750" y="652936"/>
        <a:ext cx="1381707" cy="337722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s-ES"/>
              <a:t>08/05/2014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‹Nº›</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s-ES"/>
              <a:t>08/05/2014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‹Nº›</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s-ES" smtClean="0"/>
              <a:t>Haga clic para modificar el estilo de título del patrón</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402B9795-92DC-40DC-A1CA-9A4B349D7824}" type="datetimeFigureOut">
              <a:rPr lang="es-ES"/>
              <a:t>08/05/2014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2B9795-92DC-40DC-A1CA-9A4B349D7824}" type="datetimeFigureOut">
              <a:rPr lang="es-ES"/>
              <a:t>08/05/2014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402B9795-92DC-40DC-A1CA-9A4B349D7824}" type="datetimeFigureOut">
              <a:rPr lang="es-ES"/>
              <a:t>08/05/2014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402B9795-92DC-40DC-A1CA-9A4B349D7824}" type="datetimeFigureOut">
              <a:rPr lang="es-ES"/>
              <a:t>08/05/2014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402B9795-92DC-40DC-A1CA-9A4B349D7824}" type="datetimeFigureOut">
              <a:rPr lang="es-ES"/>
              <a:t>08/05/2014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s-ES" smtClean="0"/>
              <a:t>Haga clic para modificar el estilo de título del patrón</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s-ES" smtClean="0"/>
              <a:t>Haga clic en el icono para agregar una imagen</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buNone/>
            </a:pPr>
            <a:r>
              <a:rPr lang="es-ES" sz="1200" b="1" i="1" dirty="0" smtClean="0">
                <a:latin typeface="Arial"/>
                <a:ea typeface="+mn-ea"/>
                <a:cs typeface="Arial"/>
              </a:rPr>
              <a:t>NOTA:</a:t>
            </a:r>
          </a:p>
          <a:p>
            <a:pPr algn="l" defTabSz="914400">
              <a:buNone/>
            </a:pPr>
            <a:r>
              <a:rPr lang="es-ES" sz="1200" b="0" i="1" dirty="0" smtClean="0">
                <a:latin typeface="Arial"/>
                <a:ea typeface="+mn-ea"/>
                <a:cs typeface="Arial"/>
              </a:rPr>
              <a:t>Para cambiar la imagen de esta dispositiva, seleccione la imagen y elimínela. A continuación </a:t>
            </a:r>
            <a:r>
              <a:rPr lang="es-ES" sz="1200" b="0" i="1" noProof="0" dirty="0" smtClean="0">
                <a:latin typeface="Arial"/>
                <a:ea typeface="+mn-ea"/>
                <a:cs typeface="Arial"/>
              </a:rPr>
              <a:t>haga</a:t>
            </a:r>
            <a:r>
              <a:rPr lang="es-ES" sz="1200" b="0" i="1" dirty="0" smtClean="0">
                <a:latin typeface="Arial"/>
                <a:ea typeface="+mn-ea"/>
                <a:cs typeface="Arial"/>
              </a:rPr>
              <a:t> clic en el icono Imágenes en el marcador de posición e inserte su imagen.</a:t>
            </a:r>
            <a:endParaRPr lang="es-ES" sz="1200" b="0" i="1" dirty="0">
              <a:latin typeface="Arial"/>
              <a:ea typeface="+mn-ea"/>
              <a:cs typeface="Arial"/>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2B9795-92DC-40DC-A1CA-9A4B349D7824}" type="datetimeFigureOut">
              <a:rPr lang="es-ES"/>
              <a:t>08/05/2014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402B9795-92DC-40DC-A1CA-9A4B349D7824}" type="datetimeFigureOut">
              <a:rPr lang="es-ES"/>
              <a:t>08/05/2014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4900" y="2424112"/>
            <a:ext cx="4919472" cy="37480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66110" y="2424112"/>
            <a:ext cx="4919472" cy="37480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402B9795-92DC-40DC-A1CA-9A4B349D7824}" type="datetimeFigureOut">
              <a:rPr lang="es-ES"/>
              <a:t>08/05/2014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402B9795-92DC-40DC-A1CA-9A4B349D7824}" type="datetimeFigureOut">
              <a:rPr lang="es-ES"/>
              <a:t>08/05/2014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s-ES"/>
              <a:t>08/05/2014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2B9795-92DC-40DC-A1CA-9A4B349D7824}" type="datetimeFigureOut">
              <a:rPr lang="es-ES"/>
              <a:t>08/05/2014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s-ES"/>
              <a:pPr/>
              <a:t>08/05/2014</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‹Nº›</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104900" y="2292094"/>
            <a:ext cx="5734050" cy="2219691"/>
          </a:xfrm>
        </p:spPr>
        <p:txBody>
          <a:bodyPr anchor="ctr">
            <a:normAutofit fontScale="90000"/>
          </a:bodyPr>
          <a:lstStyle/>
          <a:p>
            <a:r>
              <a:rPr lang="es-ES" dirty="0" smtClean="0"/>
              <a:t>Propuesta: Modelo de valoración de capital intelectual</a:t>
            </a:r>
            <a:endParaRPr lang="es-ES" dirty="0"/>
          </a:p>
        </p:txBody>
      </p:sp>
      <p:sp>
        <p:nvSpPr>
          <p:cNvPr id="7" name="Subtítulo 6"/>
          <p:cNvSpPr>
            <a:spLocks noGrp="1"/>
          </p:cNvSpPr>
          <p:nvPr>
            <p:ph type="subTitle" idx="1"/>
          </p:nvPr>
        </p:nvSpPr>
        <p:spPr/>
        <p:txBody>
          <a:bodyPr>
            <a:normAutofit/>
          </a:bodyPr>
          <a:lstStyle/>
          <a:p>
            <a:r>
              <a:rPr lang="es-ES" dirty="0" smtClean="0"/>
              <a:t>Andrea Estefania Vanegas Ruda</a:t>
            </a:r>
          </a:p>
          <a:p>
            <a:r>
              <a:rPr lang="es-ES" dirty="0" err="1" smtClean="0"/>
              <a:t>Jovana</a:t>
            </a:r>
            <a:r>
              <a:rPr lang="es-ES" dirty="0" smtClean="0"/>
              <a:t> Jaramillo Betancourt</a:t>
            </a:r>
            <a:endParaRPr lang="es-ES" dirty="0"/>
          </a:p>
        </p:txBody>
      </p:sp>
      <p:pic>
        <p:nvPicPr>
          <p:cNvPr id="4" name="Marcador de posición de imagen 3" descr="Libro abierto en una mesa, estantería de libros borrosa en el fondo" title="Imagen de muestra"/>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sz="2800" b="0" i="0" dirty="0" smtClean="0">
                <a:solidFill>
                  <a:srgbClr val="514843"/>
                </a:solidFill>
                <a:latin typeface="Plantagenet Cherokee"/>
                <a:ea typeface="+mj-ea"/>
                <a:cs typeface="+mj-cs"/>
              </a:rPr>
              <a:t>Cont.. Análisis de los resultados: Modelo propuesto</a:t>
            </a:r>
            <a:endParaRPr lang="es-ES" sz="2800" b="0" i="0" dirty="0">
              <a:solidFill>
                <a:srgbClr val="514843"/>
              </a:solidFill>
              <a:latin typeface="Plantagenet Cherokee"/>
              <a:ea typeface="+mj-ea"/>
              <a:cs typeface="+mj-cs"/>
            </a:endParaRPr>
          </a:p>
        </p:txBody>
      </p:sp>
      <p:sp>
        <p:nvSpPr>
          <p:cNvPr id="3" name="Marcador de posición de contenido 2"/>
          <p:cNvSpPr>
            <a:spLocks noGrp="1"/>
          </p:cNvSpPr>
          <p:nvPr>
            <p:ph sz="half" idx="1"/>
          </p:nvPr>
        </p:nvSpPr>
        <p:spPr>
          <a:xfrm>
            <a:off x="1104900" y="1600200"/>
            <a:ext cx="4914900" cy="439615"/>
          </a:xfrm>
        </p:spPr>
        <p:txBody>
          <a:bodyPr>
            <a:normAutofit/>
          </a:bodyPr>
          <a:lstStyle/>
          <a:p>
            <a:pPr>
              <a:buClr>
                <a:srgbClr val="514843"/>
              </a:buClr>
            </a:pPr>
            <a:r>
              <a:rPr lang="es-ES" dirty="0" smtClean="0"/>
              <a:t>Valoración</a:t>
            </a:r>
            <a:endParaRPr lang="es-ES" dirty="0"/>
          </a:p>
        </p:txBody>
      </p:sp>
      <p:sp>
        <p:nvSpPr>
          <p:cNvPr id="5" name="Rectángulo 4"/>
          <p:cNvSpPr/>
          <p:nvPr/>
        </p:nvSpPr>
        <p:spPr>
          <a:xfrm>
            <a:off x="456263" y="2039815"/>
            <a:ext cx="2335319" cy="369332"/>
          </a:xfrm>
          <a:prstGeom prst="rect">
            <a:avLst/>
          </a:prstGeom>
        </p:spPr>
        <p:txBody>
          <a:bodyPr wrap="none">
            <a:spAutoFit/>
          </a:bodyPr>
          <a:lstStyle/>
          <a:p>
            <a:pPr>
              <a:buClr>
                <a:srgbClr val="514843"/>
              </a:buClr>
            </a:pPr>
            <a:r>
              <a:rPr lang="es-ES" dirty="0" smtClean="0"/>
              <a:t>FCL Capital Humano</a:t>
            </a:r>
            <a:endParaRPr lang="es-ES" dirty="0"/>
          </a:p>
        </p:txBody>
      </p:sp>
      <p:sp>
        <p:nvSpPr>
          <p:cNvPr id="7" name="Rectángulo 6"/>
          <p:cNvSpPr/>
          <p:nvPr/>
        </p:nvSpPr>
        <p:spPr>
          <a:xfrm>
            <a:off x="6781490" y="2039815"/>
            <a:ext cx="1319592" cy="369332"/>
          </a:xfrm>
          <a:prstGeom prst="rect">
            <a:avLst/>
          </a:prstGeom>
        </p:spPr>
        <p:txBody>
          <a:bodyPr wrap="none">
            <a:spAutoFit/>
          </a:bodyPr>
          <a:lstStyle/>
          <a:p>
            <a:pPr>
              <a:buClr>
                <a:srgbClr val="514843"/>
              </a:buClr>
            </a:pPr>
            <a:r>
              <a:rPr lang="es-ES" dirty="0" smtClean="0"/>
              <a:t>Conceptos</a:t>
            </a:r>
            <a:endParaRPr lang="es-ES" dirty="0"/>
          </a:p>
        </p:txBody>
      </p:sp>
      <p:sp>
        <p:nvSpPr>
          <p:cNvPr id="8" name="Documento 7">
            <a:hlinkClick r:id="rId2" action="ppaction://hlinksldjump"/>
          </p:cNvPr>
          <p:cNvSpPr/>
          <p:nvPr/>
        </p:nvSpPr>
        <p:spPr>
          <a:xfrm>
            <a:off x="11264900" y="6197600"/>
            <a:ext cx="762000" cy="5334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Regresar</a:t>
            </a:r>
            <a:endParaRPr lang="es-CO" sz="1100" dirty="0"/>
          </a:p>
        </p:txBody>
      </p:sp>
      <p:graphicFrame>
        <p:nvGraphicFramePr>
          <p:cNvPr id="9" name="Tabla 8"/>
          <p:cNvGraphicFramePr>
            <a:graphicFrameLocks noGrp="1"/>
          </p:cNvGraphicFramePr>
          <p:nvPr>
            <p:extLst>
              <p:ext uri="{D42A27DB-BD31-4B8C-83A1-F6EECF244321}">
                <p14:modId xmlns:p14="http://schemas.microsoft.com/office/powerpoint/2010/main" val="2104118203"/>
              </p:ext>
            </p:extLst>
          </p:nvPr>
        </p:nvGraphicFramePr>
        <p:xfrm>
          <a:off x="347769" y="2534456"/>
          <a:ext cx="6184900" cy="3246120"/>
        </p:xfrm>
        <a:graphic>
          <a:graphicData uri="http://schemas.openxmlformats.org/drawingml/2006/table">
            <a:tbl>
              <a:tblPr firstRow="1" firstCol="1" bandRow="1">
                <a:tableStyleId>{5C22544A-7EE6-4342-B048-85BDC9FD1C3A}</a:tableStyleId>
              </a:tblPr>
              <a:tblGrid>
                <a:gridCol w="431800"/>
                <a:gridCol w="5753100"/>
              </a:tblGrid>
              <a:tr h="185865">
                <a:tc gridSpan="2">
                  <a:txBody>
                    <a:bodyPr/>
                    <a:lstStyle/>
                    <a:p>
                      <a:pPr algn="just">
                        <a:lnSpc>
                          <a:spcPct val="115000"/>
                        </a:lnSpc>
                        <a:spcAft>
                          <a:spcPts val="0"/>
                        </a:spcAft>
                      </a:pPr>
                      <a:r>
                        <a:rPr lang="es-CO" sz="1200" dirty="0">
                          <a:effectLst/>
                        </a:rPr>
                        <a:t>FCL CAPITAL HUMANO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r>
              <a:tr h="190500">
                <a:tc>
                  <a:txBody>
                    <a:bodyPr/>
                    <a:lstStyle/>
                    <a:p>
                      <a:pPr algn="just">
                        <a:lnSpc>
                          <a:spcPct val="115000"/>
                        </a:lnSpc>
                        <a:spcAft>
                          <a:spcPts val="0"/>
                        </a:spcAft>
                      </a:pPr>
                      <a:r>
                        <a:rPr lang="es-CO" sz="1200">
                          <a:effectLst/>
                        </a:rPr>
                        <a: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CO" sz="1200">
                          <a:effectLst/>
                        </a:rPr>
                        <a:t>Beneficios futuros esperados o ingresos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1000">
                <a:tc>
                  <a:txBody>
                    <a:bodyPr/>
                    <a:lstStyle/>
                    <a:p>
                      <a:pPr algn="just">
                        <a:lnSpc>
                          <a:spcPct val="115000"/>
                        </a:lnSpc>
                        <a:spcAft>
                          <a:spcPts val="0"/>
                        </a:spcAft>
                      </a:pPr>
                      <a:r>
                        <a:rPr lang="es-CO" sz="1200">
                          <a:effectLst/>
                        </a:rPr>
                        <a: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CO" sz="1200" dirty="0">
                          <a:effectLst/>
                        </a:rPr>
                        <a:t>Costos (Valor de las inversiones en Salario)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CO" sz="1200">
                          <a:effectLst/>
                        </a:rPr>
                        <a: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CO" sz="1200">
                          <a:effectLst/>
                        </a:rPr>
                        <a:t>Gastos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CO" sz="1200" dirty="0">
                          <a:effectLst/>
                        </a:rPr>
                        <a:t>(+)</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CO" sz="1200">
                          <a:effectLst/>
                        </a:rPr>
                        <a:t>Valor de adquisición del empleado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1000">
                <a:tc>
                  <a:txBody>
                    <a:bodyPr/>
                    <a:lstStyle/>
                    <a:p>
                      <a:pPr algn="just">
                        <a:lnSpc>
                          <a:spcPct val="115000"/>
                        </a:lnSpc>
                        <a:spcAft>
                          <a:spcPts val="0"/>
                        </a:spcAft>
                      </a:pPr>
                      <a:r>
                        <a:rPr lang="es-CO" sz="1200">
                          <a:effectLst/>
                        </a:rPr>
                        <a: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CO" sz="1200" dirty="0">
                          <a:effectLst/>
                        </a:rPr>
                        <a:t> las inversiones en materia de garantía directa de la capacidad de trabajo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CO" sz="1200">
                          <a:effectLst/>
                        </a:rPr>
                        <a: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CO" sz="1200" dirty="0">
                          <a:effectLst/>
                        </a:rPr>
                        <a:t>inversiones en la salud y el bienestar</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CO" sz="1200">
                          <a:effectLst/>
                        </a:rPr>
                        <a: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CO" sz="1200">
                          <a:effectLst/>
                        </a:rPr>
                        <a:t>las inversiones en la lealtad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CO" sz="1200">
                          <a:effectLst/>
                        </a:rPr>
                        <a: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CO" sz="1200">
                          <a:effectLst/>
                        </a:rPr>
                        <a:t>Reemplazabilidad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1000">
                <a:tc>
                  <a:txBody>
                    <a:bodyPr/>
                    <a:lstStyle/>
                    <a:p>
                      <a:pPr algn="just">
                        <a:lnSpc>
                          <a:spcPct val="115000"/>
                        </a:lnSpc>
                        <a:spcAft>
                          <a:spcPts val="0"/>
                        </a:spcAft>
                      </a:pPr>
                      <a:r>
                        <a:rPr lang="es-CO" sz="12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CO" sz="1200">
                          <a:effectLst/>
                        </a:rPr>
                        <a:t>Desarrollos significativos o el valor añadido a la compañía por el empleado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CO" sz="1200">
                          <a:effectLst/>
                        </a:rPr>
                        <a: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CO" sz="1200">
                          <a:effectLst/>
                        </a:rPr>
                        <a:t>Costo de perder al empleado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CO" sz="1200">
                          <a:effectLst/>
                        </a:rPr>
                        <a: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CO" sz="1200">
                          <a:effectLst/>
                        </a:rPr>
                        <a:t>Factor de corrección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CO" sz="1200">
                          <a:effectLst/>
                        </a:rPr>
                        <a: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CO" sz="1200" dirty="0">
                          <a:effectLst/>
                        </a:rPr>
                        <a:t>Flujo de caja Libre capital humano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10" name="Rectángulo 9"/>
          <p:cNvSpPr/>
          <p:nvPr/>
        </p:nvSpPr>
        <p:spPr>
          <a:xfrm>
            <a:off x="6642846" y="2568641"/>
            <a:ext cx="5384053" cy="3295518"/>
          </a:xfrm>
          <a:prstGeom prst="rect">
            <a:avLst/>
          </a:prstGeom>
        </p:spPr>
        <p:txBody>
          <a:bodyPr wrap="square">
            <a:spAutoFit/>
          </a:bodyPr>
          <a:lstStyle/>
          <a:p>
            <a:pPr marL="342900" lvl="0" indent="-342900" algn="just">
              <a:lnSpc>
                <a:spcPct val="115000"/>
              </a:lnSpc>
              <a:spcAft>
                <a:spcPts val="0"/>
              </a:spcAft>
              <a:buFont typeface="+mj-lt"/>
              <a:buAutoNum type="arabicPeriod"/>
            </a:pPr>
            <a:r>
              <a:rPr lang="es-CO" sz="800" dirty="0">
                <a:latin typeface="Times New Roman" panose="02020603050405020304" pitchFamily="18" charset="0"/>
                <a:ea typeface="Calibri" panose="020F0502020204030204" pitchFamily="34" charset="0"/>
                <a:cs typeface="Times New Roman" panose="02020603050405020304" pitchFamily="18" charset="0"/>
              </a:rPr>
              <a:t>Beneficios futuros esperados o </a:t>
            </a:r>
            <a:r>
              <a:rPr lang="es-CO" sz="800" dirty="0" smtClean="0">
                <a:latin typeface="Times New Roman" panose="02020603050405020304" pitchFamily="18" charset="0"/>
                <a:ea typeface="Calibri" panose="020F0502020204030204" pitchFamily="34" charset="0"/>
                <a:cs typeface="Times New Roman" panose="02020603050405020304" pitchFamily="18" charset="0"/>
              </a:rPr>
              <a:t>ingresos.</a:t>
            </a:r>
          </a:p>
          <a:p>
            <a:pPr marL="342900" lvl="0" indent="-342900" algn="just">
              <a:lnSpc>
                <a:spcPct val="115000"/>
              </a:lnSpc>
              <a:spcAft>
                <a:spcPts val="0"/>
              </a:spcAft>
              <a:buFont typeface="+mj-lt"/>
              <a:buAutoNum type="arabicPeriod"/>
            </a:pPr>
            <a:r>
              <a:rPr lang="es-CO" sz="800" dirty="0" smtClean="0">
                <a:latin typeface="Times New Roman" panose="02020603050405020304" pitchFamily="18" charset="0"/>
                <a:ea typeface="Calibri" panose="020F0502020204030204" pitchFamily="34" charset="0"/>
                <a:cs typeface="Times New Roman" panose="02020603050405020304" pitchFamily="18" charset="0"/>
              </a:rPr>
              <a:t>Costos </a:t>
            </a:r>
            <a:r>
              <a:rPr lang="es-CO" sz="800" dirty="0">
                <a:latin typeface="Times New Roman" panose="02020603050405020304" pitchFamily="18" charset="0"/>
                <a:ea typeface="Calibri" panose="020F0502020204030204" pitchFamily="34" charset="0"/>
                <a:cs typeface="Times New Roman" panose="02020603050405020304" pitchFamily="18" charset="0"/>
              </a:rPr>
              <a:t>(Valor de las inversiones en Salario): Son todas las erogaciones imputables al salario como contraprestación directa del servicio prestado dentro de la compañía</a:t>
            </a:r>
            <a:endParaRPr lang="es-CO" sz="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CO" sz="800" dirty="0">
                <a:latin typeface="Times New Roman" panose="02020603050405020304" pitchFamily="18" charset="0"/>
                <a:ea typeface="Calibri" panose="020F0502020204030204" pitchFamily="34" charset="0"/>
                <a:cs typeface="Times New Roman" panose="02020603050405020304" pitchFamily="18" charset="0"/>
              </a:rPr>
              <a:t>Gastos: Son todas aquellas erogaciones que no están directamente relacionas con el desarrollo normal de funciones dentro de la organización, pero que en un momento dado son necesarias para el desarrollo de sus </a:t>
            </a:r>
            <a:r>
              <a:rPr lang="es-CO" sz="800" dirty="0" smtClean="0">
                <a:latin typeface="Times New Roman" panose="02020603050405020304" pitchFamily="18" charset="0"/>
                <a:ea typeface="Calibri" panose="020F0502020204030204" pitchFamily="34" charset="0"/>
                <a:cs typeface="Times New Roman" panose="02020603050405020304" pitchFamily="18" charset="0"/>
              </a:rPr>
              <a:t>actividades.</a:t>
            </a:r>
          </a:p>
          <a:p>
            <a:pPr marL="342900" lvl="0" indent="-342900" algn="just">
              <a:lnSpc>
                <a:spcPct val="115000"/>
              </a:lnSpc>
              <a:spcAft>
                <a:spcPts val="0"/>
              </a:spcAft>
              <a:buFont typeface="+mj-lt"/>
              <a:buAutoNum type="arabicPeriod"/>
            </a:pPr>
            <a:r>
              <a:rPr lang="es-CO" sz="800" dirty="0" smtClean="0">
                <a:latin typeface="Times New Roman" panose="02020603050405020304" pitchFamily="18" charset="0"/>
                <a:ea typeface="Calibri" panose="020F0502020204030204" pitchFamily="34" charset="0"/>
                <a:cs typeface="Times New Roman" panose="02020603050405020304" pitchFamily="18" charset="0"/>
              </a:rPr>
              <a:t>Valor </a:t>
            </a:r>
            <a:r>
              <a:rPr lang="es-CO" sz="800" dirty="0">
                <a:latin typeface="Times New Roman" panose="02020603050405020304" pitchFamily="18" charset="0"/>
                <a:ea typeface="Calibri" panose="020F0502020204030204" pitchFamily="34" charset="0"/>
                <a:cs typeface="Times New Roman" panose="02020603050405020304" pitchFamily="18" charset="0"/>
              </a:rPr>
              <a:t>de adquisición del empleado: Son las erogaciones necesarias para reclutar al empleado y capacitarlo para el desarrollo de sus funciones cuando inicia </a:t>
            </a:r>
            <a:r>
              <a:rPr lang="es-CO" sz="800" dirty="0" smtClean="0">
                <a:latin typeface="Times New Roman" panose="02020603050405020304" pitchFamily="18" charset="0"/>
                <a:ea typeface="Calibri" panose="020F0502020204030204" pitchFamily="34" charset="0"/>
                <a:cs typeface="Times New Roman" panose="02020603050405020304" pitchFamily="18" charset="0"/>
              </a:rPr>
              <a:t>actividades </a:t>
            </a:r>
          </a:p>
          <a:p>
            <a:pPr marL="342900" lvl="0" indent="-342900" algn="just">
              <a:lnSpc>
                <a:spcPct val="115000"/>
              </a:lnSpc>
              <a:spcAft>
                <a:spcPts val="0"/>
              </a:spcAft>
              <a:buFont typeface="+mj-lt"/>
              <a:buAutoNum type="arabicPeriod"/>
            </a:pPr>
            <a:r>
              <a:rPr lang="es-CO" sz="800" dirty="0" smtClean="0">
                <a:latin typeface="Times New Roman" panose="02020603050405020304" pitchFamily="18" charset="0"/>
                <a:ea typeface="Calibri" panose="020F0502020204030204" pitchFamily="34" charset="0"/>
                <a:cs typeface="Times New Roman" panose="02020603050405020304" pitchFamily="18" charset="0"/>
              </a:rPr>
              <a:t>Inversiones </a:t>
            </a:r>
            <a:r>
              <a:rPr lang="es-CO" sz="800" dirty="0">
                <a:latin typeface="Times New Roman" panose="02020603050405020304" pitchFamily="18" charset="0"/>
                <a:ea typeface="Calibri" panose="020F0502020204030204" pitchFamily="34" charset="0"/>
                <a:cs typeface="Times New Roman" panose="02020603050405020304" pitchFamily="18" charset="0"/>
              </a:rPr>
              <a:t>en materia de garantía directa de la capacidad de trabajo: Son todas las erogaciones que realiza la empresa para capacitar a su empleado en el desarrollo de sus funciones</a:t>
            </a:r>
            <a:endParaRPr lang="es-CO" sz="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CO" sz="800" dirty="0">
                <a:latin typeface="Times New Roman" panose="02020603050405020304" pitchFamily="18" charset="0"/>
                <a:ea typeface="Calibri" panose="020F0502020204030204" pitchFamily="34" charset="0"/>
                <a:cs typeface="Times New Roman" panose="02020603050405020304" pitchFamily="18" charset="0"/>
              </a:rPr>
              <a:t>Inversiones en la salud y el bienestar: Son las erogaciones que se realizan sobre el empleado para mantener su salud y bienestar, tanto físicos como mentales, ya que garantiza un óptimo rendimiento en la empresa y mayor efectividad</a:t>
            </a:r>
            <a:endParaRPr lang="es-CO" sz="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CO" sz="800" dirty="0">
                <a:latin typeface="Times New Roman" panose="02020603050405020304" pitchFamily="18" charset="0"/>
                <a:ea typeface="Calibri" panose="020F0502020204030204" pitchFamily="34" charset="0"/>
                <a:cs typeface="Times New Roman" panose="02020603050405020304" pitchFamily="18" charset="0"/>
              </a:rPr>
              <a:t>las inversiones en la lealtad: Representa aquellas erogaciones que realiza la empresa al empleado para que la lealtad o sentido de pertenencia con la empresa aumente, ya que de esta se deriva un beneficio económico futuro</a:t>
            </a:r>
            <a:endParaRPr lang="es-CO" sz="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CO" sz="800" dirty="0" err="1">
                <a:latin typeface="Times New Roman" panose="02020603050405020304" pitchFamily="18" charset="0"/>
                <a:ea typeface="Calibri" panose="020F0502020204030204" pitchFamily="34" charset="0"/>
                <a:cs typeface="Times New Roman" panose="02020603050405020304" pitchFamily="18" charset="0"/>
              </a:rPr>
              <a:t>Reemplazabilidad</a:t>
            </a:r>
            <a:r>
              <a:rPr lang="es-CO" sz="800" dirty="0">
                <a:latin typeface="Times New Roman" panose="02020603050405020304" pitchFamily="18" charset="0"/>
                <a:ea typeface="Calibri" panose="020F0502020204030204" pitchFamily="34" charset="0"/>
                <a:cs typeface="Times New Roman" panose="02020603050405020304" pitchFamily="18" charset="0"/>
              </a:rPr>
              <a:t>: Representa el costo de sustituir al empleado dentro de la compañía, sea en términos del costo del proceso de selección o por la pérdida de beneficios que este genera.</a:t>
            </a:r>
            <a:endParaRPr lang="es-CO" sz="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CO" sz="800" dirty="0">
                <a:latin typeface="Times New Roman" panose="02020603050405020304" pitchFamily="18" charset="0"/>
                <a:ea typeface="Calibri" panose="020F0502020204030204" pitchFamily="34" charset="0"/>
                <a:cs typeface="Times New Roman" panose="02020603050405020304" pitchFamily="18" charset="0"/>
              </a:rPr>
              <a:t>Desarrollos significativos o el valor añadido a la compañía por el empleado: Son los aportes que ha tenido el empleado en la organización, medido como un incremento en los ingresos o como una disminución de los costos.</a:t>
            </a:r>
            <a:endParaRPr lang="es-CO" sz="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CO" sz="800" dirty="0">
                <a:latin typeface="Times New Roman" panose="02020603050405020304" pitchFamily="18" charset="0"/>
                <a:ea typeface="Calibri" panose="020F0502020204030204" pitchFamily="34" charset="0"/>
                <a:cs typeface="Times New Roman" panose="02020603050405020304" pitchFamily="18" charset="0"/>
              </a:rPr>
              <a:t>Costo de perder al empleado: Está constituido por el costo que representa para la empresa perder al empleado que realiza las actividades que constituyen capital humano. Se basa en una estimación que realiza la empresa en base a los beneficios que produce el empleado, su </a:t>
            </a:r>
            <a:r>
              <a:rPr lang="es-CO" sz="800" dirty="0" err="1">
                <a:latin typeface="Times New Roman" panose="02020603050405020304" pitchFamily="18" charset="0"/>
                <a:ea typeface="Calibri" panose="020F0502020204030204" pitchFamily="34" charset="0"/>
                <a:cs typeface="Times New Roman" panose="02020603050405020304" pitchFamily="18" charset="0"/>
              </a:rPr>
              <a:t>reemplazabilidad</a:t>
            </a:r>
            <a:r>
              <a:rPr lang="es-CO" sz="800" dirty="0">
                <a:latin typeface="Times New Roman" panose="02020603050405020304" pitchFamily="18" charset="0"/>
                <a:ea typeface="Calibri" panose="020F0502020204030204" pitchFamily="34" charset="0"/>
                <a:cs typeface="Times New Roman" panose="02020603050405020304" pitchFamily="18" charset="0"/>
              </a:rPr>
              <a:t> y lo que representa la capacitación.</a:t>
            </a:r>
            <a:endParaRPr lang="es-CO" sz="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CO" sz="800" dirty="0">
                <a:latin typeface="Times New Roman" panose="02020603050405020304" pitchFamily="18" charset="0"/>
                <a:ea typeface="Calibri" panose="020F0502020204030204" pitchFamily="34" charset="0"/>
                <a:cs typeface="Times New Roman" panose="02020603050405020304" pitchFamily="18" charset="0"/>
              </a:rPr>
              <a:t>Factor de corrección: Es el factor de corrección en el salario planteado en el </a:t>
            </a:r>
            <a:r>
              <a:rPr lang="es-CO" sz="800" dirty="0" err="1">
                <a:latin typeface="Times New Roman" panose="02020603050405020304" pitchFamily="18" charset="0"/>
                <a:ea typeface="Calibri" panose="020F0502020204030204" pitchFamily="34" charset="0"/>
                <a:cs typeface="Times New Roman" panose="02020603050405020304" pitchFamily="18" charset="0"/>
              </a:rPr>
              <a:t>Dynamic</a:t>
            </a:r>
            <a:r>
              <a:rPr lang="es-CO" sz="800" dirty="0">
                <a:latin typeface="Times New Roman" panose="02020603050405020304" pitchFamily="18" charset="0"/>
                <a:ea typeface="Calibri" panose="020F0502020204030204" pitchFamily="34" charset="0"/>
                <a:cs typeface="Times New Roman" panose="02020603050405020304" pitchFamily="18" charset="0"/>
              </a:rPr>
              <a:t> </a:t>
            </a:r>
            <a:r>
              <a:rPr lang="es-CO" sz="800" dirty="0" err="1">
                <a:latin typeface="Times New Roman" panose="02020603050405020304" pitchFamily="18" charset="0"/>
                <a:ea typeface="Calibri" panose="020F0502020204030204" pitchFamily="34" charset="0"/>
                <a:cs typeface="Times New Roman" panose="02020603050405020304" pitchFamily="18" charset="0"/>
              </a:rPr>
              <a:t>monetary</a:t>
            </a:r>
            <a:r>
              <a:rPr lang="es-CO" sz="800" dirty="0">
                <a:latin typeface="Times New Roman" panose="02020603050405020304" pitchFamily="18" charset="0"/>
                <a:ea typeface="Calibri" panose="020F0502020204030204" pitchFamily="34" charset="0"/>
                <a:cs typeface="Times New Roman" panose="02020603050405020304" pitchFamily="18" charset="0"/>
              </a:rPr>
              <a:t> </a:t>
            </a:r>
            <a:r>
              <a:rPr lang="es-CO" sz="800" dirty="0" err="1">
                <a:latin typeface="Times New Roman" panose="02020603050405020304" pitchFamily="18" charset="0"/>
                <a:ea typeface="Calibri" panose="020F0502020204030204" pitchFamily="34" charset="0"/>
                <a:cs typeface="Times New Roman" panose="02020603050405020304" pitchFamily="18" charset="0"/>
              </a:rPr>
              <a:t>model</a:t>
            </a:r>
            <a:r>
              <a:rPr lang="es-CO" sz="800" dirty="0">
                <a:latin typeface="Times New Roman" panose="02020603050405020304" pitchFamily="18" charset="0"/>
                <a:ea typeface="Calibri" panose="020F0502020204030204" pitchFamily="34" charset="0"/>
                <a:cs typeface="Times New Roman" panose="02020603050405020304" pitchFamily="18" charset="0"/>
              </a:rPr>
              <a:t>, y el cual se aplica al salario que actualmente devenga el empleado para </a:t>
            </a:r>
            <a:r>
              <a:rPr lang="es-CO" sz="800" dirty="0" smtClean="0">
                <a:latin typeface="Times New Roman" panose="02020603050405020304" pitchFamily="18" charset="0"/>
                <a:ea typeface="Calibri" panose="020F0502020204030204" pitchFamily="34" charset="0"/>
                <a:cs typeface="Times New Roman" panose="02020603050405020304" pitchFamily="18" charset="0"/>
              </a:rPr>
              <a:t>ajustarlo</a:t>
            </a:r>
            <a:r>
              <a:rPr lang="es-CO" sz="800" dirty="0">
                <a:latin typeface="Times New Roman" panose="02020603050405020304" pitchFamily="18" charset="0"/>
                <a:ea typeface="Calibri" panose="020F0502020204030204" pitchFamily="34" charset="0"/>
                <a:cs typeface="Times New Roman" panose="02020603050405020304" pitchFamily="18" charset="0"/>
              </a:rPr>
              <a:t>.</a:t>
            </a: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428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sz="2800" b="0" i="0" dirty="0" smtClean="0">
                <a:solidFill>
                  <a:srgbClr val="514843"/>
                </a:solidFill>
                <a:latin typeface="Plantagenet Cherokee"/>
                <a:ea typeface="+mj-ea"/>
                <a:cs typeface="+mj-cs"/>
              </a:rPr>
              <a:t>Análisis de los resultados: Modelo propuesto</a:t>
            </a:r>
            <a:endParaRPr lang="es-ES" sz="2800" b="0" i="0" dirty="0">
              <a:solidFill>
                <a:srgbClr val="514843"/>
              </a:solidFill>
              <a:latin typeface="Plantagenet Cherokee"/>
              <a:ea typeface="+mj-ea"/>
              <a:cs typeface="+mj-cs"/>
            </a:endParaRPr>
          </a:p>
        </p:txBody>
      </p:sp>
      <p:sp>
        <p:nvSpPr>
          <p:cNvPr id="3" name="Marcador de posición de contenido 2"/>
          <p:cNvSpPr>
            <a:spLocks noGrp="1"/>
          </p:cNvSpPr>
          <p:nvPr>
            <p:ph sz="half" idx="1"/>
          </p:nvPr>
        </p:nvSpPr>
        <p:spPr>
          <a:xfrm>
            <a:off x="1104899" y="1600200"/>
            <a:ext cx="10107051" cy="4571999"/>
          </a:xfrm>
        </p:spPr>
        <p:txBody>
          <a:bodyPr>
            <a:normAutofit fontScale="70000" lnSpcReduction="20000"/>
          </a:bodyPr>
          <a:lstStyle/>
          <a:p>
            <a:r>
              <a:rPr lang="es-CO" b="1" dirty="0" smtClean="0"/>
              <a:t>Limitaciones en el modelo</a:t>
            </a:r>
            <a:endParaRPr lang="es-CO" dirty="0" smtClean="0"/>
          </a:p>
          <a:p>
            <a:pPr marL="0" indent="0">
              <a:buNone/>
            </a:pPr>
            <a:r>
              <a:rPr lang="es-CO" b="1" dirty="0"/>
              <a:t> </a:t>
            </a:r>
            <a:endParaRPr lang="es-CO" dirty="0"/>
          </a:p>
          <a:p>
            <a:pPr lvl="0"/>
            <a:r>
              <a:rPr lang="es-CO" dirty="0"/>
              <a:t>No se ha realizado validación estadística y probabilística al porcentaje relativo asignado</a:t>
            </a:r>
          </a:p>
          <a:p>
            <a:pPr lvl="0"/>
            <a:r>
              <a:rPr lang="es-CO" dirty="0"/>
              <a:t>La relación entre los componentes no se determina mediante fórmula matemática, sino que se parte de la compasión y definiciones para asignarles el valor porcentual.</a:t>
            </a:r>
          </a:p>
          <a:p>
            <a:pPr lvl="0"/>
            <a:r>
              <a:rPr lang="es-CO" dirty="0"/>
              <a:t>El valor en libros podría ser el actualizado a valor de mercado o valor razonable, pero en este caso podría verse afectado por la especulación y las burbujas especulativas</a:t>
            </a:r>
          </a:p>
          <a:p>
            <a:pPr lvl="0"/>
            <a:r>
              <a:rPr lang="es-CO" dirty="0"/>
              <a:t>Las tasas de descuento dependen del valorador, sin embargo se requiere un análisis más detallado de estas para determinar cuáles son las más relacionadas con el capital intelectual.</a:t>
            </a:r>
          </a:p>
          <a:p>
            <a:pPr lvl="0"/>
            <a:r>
              <a:rPr lang="es-CO" dirty="0"/>
              <a:t>En este modelo se parte de la idea de que el capital intelectual no puede ser mayor al capital de mercado, ya que podría tratar sede una sobrevalorización de este.</a:t>
            </a:r>
          </a:p>
          <a:p>
            <a:pPr lvl="0"/>
            <a:r>
              <a:rPr lang="es-CO" dirty="0"/>
              <a:t>En el modelo la relación entre las variables siempre es recíproca, y el componente que preceda determina en gran forma el valor, ya que el modelo no determina la correlación de los componentes</a:t>
            </a:r>
          </a:p>
          <a:p>
            <a:pPr lvl="0"/>
            <a:r>
              <a:rPr lang="es-CO" dirty="0"/>
              <a:t>El capital humano no debe de superar la diferencia del valor de empresa en marcha y el valor en libros, en caso de que se dé no se puede afirmar pérdida de valor ya que podría tratarse del componente no explicado</a:t>
            </a:r>
          </a:p>
        </p:txBody>
      </p:sp>
    </p:spTree>
    <p:extLst>
      <p:ext uri="{BB962C8B-B14F-4D97-AF65-F5344CB8AC3E}">
        <p14:creationId xmlns:p14="http://schemas.microsoft.com/office/powerpoint/2010/main" val="8449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sz="2800" b="0" i="0" dirty="0" smtClean="0">
                <a:solidFill>
                  <a:srgbClr val="514843"/>
                </a:solidFill>
                <a:latin typeface="Plantagenet Cherokee"/>
                <a:ea typeface="+mj-ea"/>
                <a:cs typeface="+mj-cs"/>
              </a:rPr>
              <a:t>Análisis de los resultados: Modelo propuesto</a:t>
            </a:r>
            <a:endParaRPr lang="es-ES" sz="2800" b="0" i="0" dirty="0">
              <a:solidFill>
                <a:srgbClr val="514843"/>
              </a:solidFill>
              <a:latin typeface="Plantagenet Cherokee"/>
              <a:ea typeface="+mj-ea"/>
              <a:cs typeface="+mj-cs"/>
            </a:endParaRPr>
          </a:p>
        </p:txBody>
      </p:sp>
      <p:sp>
        <p:nvSpPr>
          <p:cNvPr id="5" name="Rectángulo 4"/>
          <p:cNvSpPr/>
          <p:nvPr/>
        </p:nvSpPr>
        <p:spPr>
          <a:xfrm>
            <a:off x="261258" y="1576403"/>
            <a:ext cx="11103428" cy="4552015"/>
          </a:xfrm>
          <a:prstGeom prst="rect">
            <a:avLst/>
          </a:prstGeom>
        </p:spPr>
        <p:txBody>
          <a:bodyPr wrap="square">
            <a:spAutoFit/>
          </a:bodyPr>
          <a:lstStyle/>
          <a:p>
            <a:pPr algn="just">
              <a:lnSpc>
                <a:spcPct val="115000"/>
              </a:lnSpc>
              <a:spcAft>
                <a:spcPts val="0"/>
              </a:spcAft>
            </a:pPr>
            <a:r>
              <a:rPr lang="es-CO" b="1" dirty="0">
                <a:latin typeface="Times New Roman" panose="02020603050405020304" pitchFamily="18" charset="0"/>
                <a:ea typeface="Times New Roman" panose="02020603050405020304" pitchFamily="18" charset="0"/>
                <a:cs typeface="Times New Roman" panose="02020603050405020304" pitchFamily="18" charset="0"/>
              </a:rPr>
              <a:t>Contabilización, gestión y control</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CO"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CO" dirty="0">
                <a:latin typeface="Times New Roman" panose="02020603050405020304" pitchFamily="18" charset="0"/>
                <a:ea typeface="Times New Roman" panose="02020603050405020304" pitchFamily="18" charset="0"/>
                <a:cs typeface="Times New Roman" panose="02020603050405020304" pitchFamily="18" charset="0"/>
              </a:rPr>
              <a:t>No basta con valorar el capital intelectual, es necesario que las empresas puedan incluirlo en su contabilidad, gestionarlo y controlarlo, por eso se plantea lo siguiente:</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CO" dirty="0">
                <a:latin typeface="Times New Roman" panose="02020603050405020304" pitchFamily="18" charset="0"/>
                <a:ea typeface="Times New Roman" panose="02020603050405020304" pitchFamily="18"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CO" dirty="0">
                <a:latin typeface="Times New Roman" panose="02020603050405020304" pitchFamily="18" charset="0"/>
                <a:ea typeface="Times New Roman" panose="02020603050405020304" pitchFamily="18" charset="0"/>
                <a:cs typeface="Times New Roman" panose="02020603050405020304" pitchFamily="18" charset="0"/>
              </a:rPr>
              <a:t>Para la </a:t>
            </a:r>
            <a:r>
              <a:rPr lang="es-CO" dirty="0" smtClean="0">
                <a:latin typeface="Times New Roman" panose="02020603050405020304" pitchFamily="18" charset="0"/>
                <a:ea typeface="Times New Roman" panose="02020603050405020304" pitchFamily="18" charset="0"/>
                <a:cs typeface="Times New Roman" panose="02020603050405020304" pitchFamily="18" charset="0"/>
              </a:rPr>
              <a:t>contabilización: Se </a:t>
            </a:r>
            <a:r>
              <a:rPr lang="es-CO" dirty="0">
                <a:latin typeface="Times New Roman" panose="02020603050405020304" pitchFamily="18" charset="0"/>
                <a:ea typeface="Times New Roman" panose="02020603050405020304" pitchFamily="18" charset="0"/>
                <a:cs typeface="Times New Roman" panose="02020603050405020304" pitchFamily="18" charset="0"/>
              </a:rPr>
              <a:t>reitera </a:t>
            </a:r>
            <a:r>
              <a:rPr lang="es-CO" dirty="0" smtClean="0">
                <a:latin typeface="Times New Roman" panose="02020603050405020304" pitchFamily="18" charset="0"/>
                <a:ea typeface="Times New Roman" panose="02020603050405020304" pitchFamily="18" charset="0"/>
                <a:cs typeface="Times New Roman" panose="02020603050405020304" pitchFamily="18" charset="0"/>
              </a:rPr>
              <a:t>que </a:t>
            </a:r>
            <a:r>
              <a:rPr lang="es-CO" dirty="0">
                <a:latin typeface="Times New Roman" panose="02020603050405020304" pitchFamily="18" charset="0"/>
                <a:ea typeface="Times New Roman" panose="02020603050405020304" pitchFamily="18" charset="0"/>
                <a:cs typeface="Times New Roman" panose="02020603050405020304" pitchFamily="18" charset="0"/>
              </a:rPr>
              <a:t>el capital intelectual es un </a:t>
            </a:r>
            <a:r>
              <a:rPr lang="es-CO" dirty="0" smtClean="0">
                <a:latin typeface="Times New Roman" panose="02020603050405020304" pitchFamily="18" charset="0"/>
                <a:ea typeface="Times New Roman" panose="02020603050405020304" pitchFamily="18" charset="0"/>
                <a:cs typeface="Times New Roman" panose="02020603050405020304" pitchFamily="18" charset="0"/>
              </a:rPr>
              <a:t>activo, </a:t>
            </a:r>
            <a:r>
              <a:rPr lang="es-CO" dirty="0">
                <a:latin typeface="Times New Roman" panose="02020603050405020304" pitchFamily="18" charset="0"/>
                <a:ea typeface="Times New Roman" panose="02020603050405020304" pitchFamily="18" charset="0"/>
                <a:cs typeface="Times New Roman" panose="02020603050405020304" pitchFamily="18" charset="0"/>
              </a:rPr>
              <a:t>no como han expuesto otros autores un pasivo, ya que si bien las personas no son posesión de las empresas, de ellas depende la generación de valor. </a:t>
            </a:r>
            <a:endParaRPr lang="es-CO"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s-CO" dirty="0">
                <a:latin typeface="Times New Roman" panose="02020603050405020304" pitchFamily="18" charset="0"/>
                <a:ea typeface="Times New Roman" panose="02020603050405020304" pitchFamily="18"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CO" dirty="0" smtClean="0">
                <a:latin typeface="Times New Roman" panose="02020603050405020304" pitchFamily="18" charset="0"/>
                <a:ea typeface="Times New Roman" panose="02020603050405020304" pitchFamily="18" charset="0"/>
                <a:cs typeface="Times New Roman" panose="02020603050405020304" pitchFamily="18" charset="0"/>
              </a:rPr>
              <a:t>Para la </a:t>
            </a:r>
            <a:r>
              <a:rPr lang="es-CO" dirty="0">
                <a:latin typeface="Times New Roman" panose="02020603050405020304" pitchFamily="18" charset="0"/>
                <a:ea typeface="Times New Roman" panose="02020603050405020304" pitchFamily="18" charset="0"/>
                <a:cs typeface="Times New Roman" panose="02020603050405020304" pitchFamily="18" charset="0"/>
              </a:rPr>
              <a:t>gestión y </a:t>
            </a:r>
            <a:r>
              <a:rPr lang="es-CO" dirty="0" smtClean="0">
                <a:latin typeface="Times New Roman" panose="02020603050405020304" pitchFamily="18" charset="0"/>
                <a:ea typeface="Times New Roman" panose="02020603050405020304" pitchFamily="18" charset="0"/>
                <a:cs typeface="Times New Roman" panose="02020603050405020304" pitchFamily="18" charset="0"/>
              </a:rPr>
              <a:t>control: La </a:t>
            </a:r>
            <a:r>
              <a:rPr lang="es-CO" dirty="0">
                <a:latin typeface="Times New Roman" panose="02020603050405020304" pitchFamily="18" charset="0"/>
                <a:ea typeface="Times New Roman" panose="02020603050405020304" pitchFamily="18" charset="0"/>
                <a:cs typeface="Times New Roman" panose="02020603050405020304" pitchFamily="18" charset="0"/>
              </a:rPr>
              <a:t>creación de indicadores para los componentes del capital </a:t>
            </a:r>
            <a:r>
              <a:rPr lang="es-CO" dirty="0" smtClean="0">
                <a:latin typeface="Times New Roman" panose="02020603050405020304" pitchFamily="18" charset="0"/>
                <a:ea typeface="Times New Roman" panose="02020603050405020304" pitchFamily="18" charset="0"/>
                <a:cs typeface="Times New Roman" panose="02020603050405020304" pitchFamily="18" charset="0"/>
              </a:rPr>
              <a:t>intelectual </a:t>
            </a:r>
            <a:r>
              <a:rPr lang="es-CO" dirty="0" smtClean="0">
                <a:latin typeface="Times New Roman" panose="02020603050405020304" pitchFamily="18" charset="0"/>
                <a:ea typeface="Calibri" panose="020F0502020204030204" pitchFamily="34" charset="0"/>
                <a:cs typeface="Times New Roman" panose="02020603050405020304" pitchFamily="18" charset="0"/>
              </a:rPr>
              <a:t>permite </a:t>
            </a:r>
            <a:r>
              <a:rPr lang="es-CO" dirty="0">
                <a:latin typeface="Times New Roman" panose="02020603050405020304" pitchFamily="18" charset="0"/>
                <a:ea typeface="Calibri" panose="020F0502020204030204" pitchFamily="34" charset="0"/>
                <a:cs typeface="Times New Roman" panose="02020603050405020304" pitchFamily="18" charset="0"/>
              </a:rPr>
              <a:t>describir las características, comportamientos o fenómenos </a:t>
            </a:r>
            <a:r>
              <a:rPr lang="es-CO" dirty="0" smtClean="0">
                <a:latin typeface="Times New Roman" panose="02020603050405020304" pitchFamily="18" charset="0"/>
                <a:ea typeface="Calibri" panose="020F0502020204030204" pitchFamily="34" charset="0"/>
                <a:cs typeface="Times New Roman" panose="02020603050405020304" pitchFamily="18" charset="0"/>
              </a:rPr>
              <a:t>a </a:t>
            </a:r>
            <a:r>
              <a:rPr lang="es-CO" dirty="0">
                <a:latin typeface="Times New Roman" panose="02020603050405020304" pitchFamily="18" charset="0"/>
                <a:ea typeface="Calibri" panose="020F0502020204030204" pitchFamily="34" charset="0"/>
                <a:cs typeface="Times New Roman" panose="02020603050405020304" pitchFamily="18" charset="0"/>
              </a:rPr>
              <a:t>través de la evolución de </a:t>
            </a:r>
            <a:r>
              <a:rPr lang="es-CO" dirty="0" smtClean="0">
                <a:latin typeface="Times New Roman" panose="02020603050405020304" pitchFamily="18" charset="0"/>
                <a:ea typeface="Calibri" panose="020F0502020204030204" pitchFamily="34" charset="0"/>
                <a:cs typeface="Times New Roman" panose="02020603050405020304" pitchFamily="18" charset="0"/>
              </a:rPr>
              <a:t>las </a:t>
            </a:r>
            <a:r>
              <a:rPr lang="es-CO" dirty="0">
                <a:latin typeface="Times New Roman" panose="02020603050405020304" pitchFamily="18" charset="0"/>
                <a:ea typeface="Calibri" panose="020F0502020204030204" pitchFamily="34" charset="0"/>
                <a:cs typeface="Times New Roman" panose="02020603050405020304" pitchFamily="18" charset="0"/>
              </a:rPr>
              <a:t>variable o el establecimiento de una relación entre </a:t>
            </a:r>
            <a:r>
              <a:rPr lang="es-CO" dirty="0" smtClean="0">
                <a:latin typeface="Times New Roman" panose="02020603050405020304" pitchFamily="18" charset="0"/>
                <a:ea typeface="Calibri" panose="020F0502020204030204" pitchFamily="34" charset="0"/>
                <a:cs typeface="Times New Roman" panose="02020603050405020304" pitchFamily="18" charset="0"/>
              </a:rPr>
              <a:t>estas.</a:t>
            </a:r>
          </a:p>
          <a:p>
            <a:pPr algn="just">
              <a:lnSpc>
                <a:spcPct val="115000"/>
              </a:lnSpc>
              <a:spcAft>
                <a:spcPts val="0"/>
              </a:spcAft>
            </a:pPr>
            <a:endParaRPr lang="es-CO"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s-CO" dirty="0" smtClean="0">
                <a:latin typeface="Times New Roman" panose="02020603050405020304" pitchFamily="18" charset="0"/>
                <a:ea typeface="Calibri" panose="020F0502020204030204" pitchFamily="34" charset="0"/>
                <a:cs typeface="Times New Roman" panose="02020603050405020304" pitchFamily="18" charset="0"/>
              </a:rPr>
              <a:t> </a:t>
            </a:r>
            <a:r>
              <a:rPr lang="es-CO" dirty="0">
                <a:latin typeface="Times New Roman" panose="02020603050405020304" pitchFamily="18" charset="0"/>
                <a:ea typeface="Calibri" panose="020F0502020204030204" pitchFamily="34" charset="0"/>
                <a:cs typeface="Times New Roman" panose="02020603050405020304" pitchFamily="18" charset="0"/>
              </a:rPr>
              <a:t>Para este trabajo no se desarrollan indicadores, sin embargo se recomienda que se observe los generados en el Modelo </a:t>
            </a:r>
            <a:r>
              <a:rPr lang="es-CO" dirty="0" err="1">
                <a:latin typeface="Times New Roman" panose="02020603050405020304" pitchFamily="18" charset="0"/>
                <a:ea typeface="Calibri" panose="020F0502020204030204" pitchFamily="34" charset="0"/>
                <a:cs typeface="Times New Roman" panose="02020603050405020304" pitchFamily="18" charset="0"/>
              </a:rPr>
              <a:t>Intellectus</a:t>
            </a:r>
            <a:r>
              <a:rPr lang="es-CO" dirty="0">
                <a:latin typeface="Times New Roman" panose="02020603050405020304" pitchFamily="18" charset="0"/>
                <a:ea typeface="Calibri" panose="020F0502020204030204" pitchFamily="34" charset="0"/>
                <a:cs typeface="Times New Roman" panose="02020603050405020304" pitchFamily="18" charset="0"/>
              </a:rPr>
              <a:t>, ya que este </a:t>
            </a:r>
            <a:r>
              <a:rPr lang="es-CO" dirty="0" smtClean="0">
                <a:latin typeface="Times New Roman" panose="02020603050405020304" pitchFamily="18" charset="0"/>
                <a:ea typeface="Calibri" panose="020F0502020204030204" pitchFamily="34" charset="0"/>
                <a:cs typeface="Times New Roman" panose="02020603050405020304" pitchFamily="18" charset="0"/>
              </a:rPr>
              <a:t>genera </a:t>
            </a:r>
            <a:r>
              <a:rPr lang="es-CO" dirty="0">
                <a:latin typeface="Times New Roman" panose="02020603050405020304" pitchFamily="18" charset="0"/>
                <a:ea typeface="Calibri" panose="020F0502020204030204" pitchFamily="34" charset="0"/>
                <a:cs typeface="Times New Roman" panose="02020603050405020304" pitchFamily="18" charset="0"/>
              </a:rPr>
              <a:t>un amplio grupo de indicadores que la empresa podría usar de referencia.</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45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sz="3200" b="0" i="0" dirty="0" smtClean="0">
                <a:solidFill>
                  <a:srgbClr val="514843"/>
                </a:solidFill>
                <a:latin typeface="Plantagenet Cherokee"/>
                <a:ea typeface="+mj-ea"/>
                <a:cs typeface="+mj-cs"/>
              </a:rPr>
              <a:t>Conclusiones</a:t>
            </a:r>
            <a:endParaRPr lang="es-ES" sz="3200" b="0" i="0" dirty="0">
              <a:solidFill>
                <a:srgbClr val="514843"/>
              </a:solidFill>
              <a:latin typeface="Plantagenet Cherokee"/>
              <a:ea typeface="+mj-ea"/>
              <a:cs typeface="+mj-cs"/>
            </a:endParaRPr>
          </a:p>
        </p:txBody>
      </p:sp>
      <p:pic>
        <p:nvPicPr>
          <p:cNvPr id="5" name="Marcador de posición de imagen 4" descr="Primer plano de libros en estanterías con más libros borrosos en primer plano y en el fondo" title="Imagen de muestra"/>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p:pic>
      <p:sp>
        <p:nvSpPr>
          <p:cNvPr id="4" name="Marcador de posición de texto 3"/>
          <p:cNvSpPr>
            <a:spLocks noGrp="1"/>
          </p:cNvSpPr>
          <p:nvPr>
            <p:ph type="body" sz="half" idx="2"/>
          </p:nvPr>
        </p:nvSpPr>
        <p:spPr/>
        <p:txBody>
          <a:bodyPr/>
          <a:lstStyle/>
          <a:p>
            <a:pPr marL="285750" indent="-285750" algn="l" defTabSz="914400">
              <a:lnSpc>
                <a:spcPct val="90000"/>
              </a:lnSpc>
              <a:spcBef>
                <a:spcPts val="1800"/>
              </a:spcBef>
              <a:buFont typeface="Arial" panose="020B0604020202020204" pitchFamily="34" charset="0"/>
              <a:buChar char="•"/>
            </a:pPr>
            <a:r>
              <a:rPr lang="es-ES" sz="1800" b="0" i="0" dirty="0" smtClean="0">
                <a:solidFill>
                  <a:srgbClr val="514843"/>
                </a:solidFill>
                <a:latin typeface="Euphemia"/>
                <a:ea typeface="+mn-ea"/>
                <a:cs typeface="+mn-cs"/>
              </a:rPr>
              <a:t>La plena identificación de los componentes del Capital Intelectual permitirá una medición y valoración más acertada de estos conceptos, reconociendo que siempre existirá un componente no explicable que hac</a:t>
            </a:r>
            <a:r>
              <a:rPr lang="es-ES" dirty="0" smtClean="0">
                <a:solidFill>
                  <a:srgbClr val="514843"/>
                </a:solidFill>
                <a:latin typeface="Euphemia"/>
              </a:rPr>
              <a:t>e parte de  este tipo de Intangibles.</a:t>
            </a: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HJ7WzQ2QGhc/UNUAFLRD0FI/AAAAAAAACUo/NpZL1vnsiws/s1600/grac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2547717"/>
            <a:ext cx="5219700" cy="309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98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90000"/>
              </a:lnSpc>
              <a:spcBef>
                <a:spcPts val="0"/>
              </a:spcBef>
              <a:buNone/>
            </a:pPr>
            <a:r>
              <a:rPr lang="es-ES" sz="2800" b="0" i="0" dirty="0" smtClean="0">
                <a:solidFill>
                  <a:srgbClr val="514843"/>
                </a:solidFill>
                <a:latin typeface="Plantagenet Cherokee"/>
                <a:ea typeface="+mj-ea"/>
                <a:cs typeface="+mj-cs"/>
              </a:rPr>
              <a:t>Contenido</a:t>
            </a:r>
            <a:endParaRPr lang="es-ES" sz="2800" b="0" i="0" dirty="0">
              <a:solidFill>
                <a:srgbClr val="514843"/>
              </a:solidFill>
              <a:latin typeface="Plantagenet Cherokee"/>
              <a:ea typeface="+mj-ea"/>
              <a:cs typeface="+mj-cs"/>
            </a:endParaRPr>
          </a:p>
        </p:txBody>
      </p:sp>
      <p:sp>
        <p:nvSpPr>
          <p:cNvPr id="14" name="Marcador de posición de contenido 13"/>
          <p:cNvSpPr>
            <a:spLocks noGrp="1"/>
          </p:cNvSpPr>
          <p:nvPr>
            <p:ph idx="1"/>
          </p:nvPr>
        </p:nvSpPr>
        <p:spPr/>
        <p:txBody>
          <a:bodyPr>
            <a:normAutofit/>
          </a:bodyPr>
          <a:lstStyle/>
          <a:p>
            <a:pPr>
              <a:buClr>
                <a:srgbClr val="514843"/>
              </a:buClr>
            </a:pPr>
            <a:r>
              <a:rPr lang="es-ES" dirty="0"/>
              <a:t>J</a:t>
            </a:r>
            <a:r>
              <a:rPr lang="es-ES" dirty="0" smtClean="0"/>
              <a:t>ustificación </a:t>
            </a:r>
            <a:r>
              <a:rPr lang="es-ES" dirty="0"/>
              <a:t>del </a:t>
            </a:r>
            <a:r>
              <a:rPr lang="es-ES" dirty="0" smtClean="0"/>
              <a:t>problema</a:t>
            </a:r>
          </a:p>
          <a:p>
            <a:pPr>
              <a:buClr>
                <a:srgbClr val="514843"/>
              </a:buClr>
            </a:pPr>
            <a:r>
              <a:rPr lang="es-ES" dirty="0" smtClean="0"/>
              <a:t>Objetivos</a:t>
            </a:r>
            <a:endParaRPr lang="es-ES" dirty="0"/>
          </a:p>
          <a:p>
            <a:pPr>
              <a:buClr>
                <a:srgbClr val="514843"/>
              </a:buClr>
            </a:pPr>
            <a:r>
              <a:rPr lang="es-ES" dirty="0" smtClean="0"/>
              <a:t>Marco Teórico y Conceptual</a:t>
            </a:r>
            <a:endParaRPr lang="es-ES" dirty="0"/>
          </a:p>
          <a:p>
            <a:pPr>
              <a:buClr>
                <a:srgbClr val="514843"/>
              </a:buClr>
            </a:pPr>
            <a:r>
              <a:rPr lang="es-ES" dirty="0" smtClean="0"/>
              <a:t>Metodología aplicada</a:t>
            </a:r>
          </a:p>
          <a:p>
            <a:pPr>
              <a:buClr>
                <a:srgbClr val="514843"/>
              </a:buClr>
            </a:pPr>
            <a:r>
              <a:rPr lang="es-ES" dirty="0" smtClean="0"/>
              <a:t>Análisis de los resultados: Modelo propuesto</a:t>
            </a:r>
          </a:p>
          <a:p>
            <a:pPr>
              <a:buClr>
                <a:srgbClr val="514843"/>
              </a:buClr>
            </a:pPr>
            <a:r>
              <a:rPr lang="es-ES" dirty="0" smtClean="0"/>
              <a:t>Conclusiones</a:t>
            </a:r>
            <a:endParaRPr lang="es-E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noProof="1" smtClean="0"/>
              <a:t>Justificación del problema</a:t>
            </a:r>
            <a:endParaRPr lang="es-ES" noProof="1"/>
          </a:p>
        </p:txBody>
      </p:sp>
      <p:sp>
        <p:nvSpPr>
          <p:cNvPr id="3" name="Rectángulo 2"/>
          <p:cNvSpPr/>
          <p:nvPr/>
        </p:nvSpPr>
        <p:spPr>
          <a:xfrm>
            <a:off x="429458" y="1446135"/>
            <a:ext cx="6096000" cy="4524315"/>
          </a:xfrm>
          <a:prstGeom prst="rect">
            <a:avLst/>
          </a:prstGeom>
        </p:spPr>
        <p:txBody>
          <a:bodyPr>
            <a:spAutoFit/>
          </a:bodyPr>
          <a:lstStyle/>
          <a:p>
            <a:pPr algn="just"/>
            <a:r>
              <a:rPr lang="es-CO" dirty="0"/>
              <a:t>La problemática radica en la dificultad de valorar los activos intangibles, aunque es una necesidad latente que hay en el medio, la insatisfacción de poseer recursos y no poder gestionarlos adecuadamente por el desconocimiento de su valor o de no poder incluirlos en las cuentas del balance está generándole a la contabilidad una posición crítica frente a los desafíos de la sociedad del conocimiento. </a:t>
            </a:r>
          </a:p>
          <a:p>
            <a:pPr algn="just"/>
            <a:r>
              <a:rPr lang="es-CO" dirty="0"/>
              <a:t> </a:t>
            </a:r>
          </a:p>
          <a:p>
            <a:pPr algn="just"/>
            <a:r>
              <a:rPr lang="es-CO" dirty="0"/>
              <a:t>Con lo anterior se ratifica la necesidad de realizar una investigación en torno a la valoración de activos intangibles. Considerando que el recurso humano es uno de los principales aspectos en la organización, se orienta la pregunta de esta investigación a: ¿Qué variables y estructuras permiten configurar un modelo de valoración del capital intelectual?</a:t>
            </a:r>
          </a:p>
        </p:txBody>
      </p:sp>
      <p:sp>
        <p:nvSpPr>
          <p:cNvPr id="5" name="Rectángulo 4"/>
          <p:cNvSpPr/>
          <p:nvPr/>
        </p:nvSpPr>
        <p:spPr>
          <a:xfrm>
            <a:off x="6976719" y="1467231"/>
            <a:ext cx="4221711" cy="4832092"/>
          </a:xfrm>
          <a:prstGeom prst="rect">
            <a:avLst/>
          </a:prstGeom>
        </p:spPr>
        <p:txBody>
          <a:bodyPr wrap="square">
            <a:spAutoFit/>
          </a:bodyPr>
          <a:lstStyle/>
          <a:p>
            <a:pPr algn="just"/>
            <a:r>
              <a:rPr lang="es-CO" sz="1400" dirty="0" smtClean="0"/>
              <a:t>La investigación proporcionará </a:t>
            </a:r>
            <a:r>
              <a:rPr lang="es-CO" sz="1400" dirty="0"/>
              <a:t>un modelo para valorar el capital intelectual, siendo este uno de los activos más </a:t>
            </a:r>
          </a:p>
          <a:p>
            <a:pPr algn="just"/>
            <a:r>
              <a:rPr lang="es-CO" sz="1400" dirty="0"/>
              <a:t>importantes para las empresas, pero es difícil </a:t>
            </a:r>
            <a:r>
              <a:rPr lang="es-CO" sz="1400" dirty="0" smtClean="0"/>
              <a:t>realizar su </a:t>
            </a:r>
            <a:r>
              <a:rPr lang="es-CO" sz="1400" dirty="0"/>
              <a:t>identificación, valoración y gestión debido a que </a:t>
            </a:r>
            <a:r>
              <a:rPr lang="es-CO" sz="1400" dirty="0" smtClean="0"/>
              <a:t>estos </a:t>
            </a:r>
            <a:r>
              <a:rPr lang="es-CO" sz="1400" dirty="0"/>
              <a:t>activos no son corpóreos. </a:t>
            </a:r>
          </a:p>
          <a:p>
            <a:pPr algn="just"/>
            <a:r>
              <a:rPr lang="es-CO" sz="1400" dirty="0"/>
              <a:t> </a:t>
            </a:r>
          </a:p>
          <a:p>
            <a:pPr algn="just"/>
            <a:r>
              <a:rPr lang="es-CO" sz="1400" dirty="0"/>
              <a:t>Además, </a:t>
            </a:r>
            <a:r>
              <a:rPr lang="es-CO" sz="1400" dirty="0" smtClean="0"/>
              <a:t>se contará con una </a:t>
            </a:r>
            <a:r>
              <a:rPr lang="es-CO" sz="1400" dirty="0"/>
              <a:t>conceptualización para el tema de activos intangibles y capital intelectual, </a:t>
            </a:r>
          </a:p>
          <a:p>
            <a:pPr algn="just"/>
            <a:r>
              <a:rPr lang="es-CO" sz="1400" dirty="0"/>
              <a:t>posturas ideológicas y </a:t>
            </a:r>
            <a:r>
              <a:rPr lang="es-CO" sz="1400" dirty="0" smtClean="0"/>
              <a:t>agrupaciones sobre los tratamientos realizados a la medición, valoración y gestión de estos por diferentes autores. </a:t>
            </a:r>
            <a:endParaRPr lang="es-CO" sz="1400" dirty="0"/>
          </a:p>
          <a:p>
            <a:pPr algn="just"/>
            <a:r>
              <a:rPr lang="es-CO" sz="1400" dirty="0"/>
              <a:t> </a:t>
            </a:r>
          </a:p>
          <a:p>
            <a:pPr algn="just"/>
            <a:r>
              <a:rPr lang="es-CO" sz="1400" dirty="0"/>
              <a:t>También se </a:t>
            </a:r>
            <a:r>
              <a:rPr lang="es-CO" sz="1400" dirty="0" smtClean="0"/>
              <a:t>desarrolla, </a:t>
            </a:r>
            <a:r>
              <a:rPr lang="es-CO" sz="1400" dirty="0"/>
              <a:t>de modo muy genérico, el tema de la valoración contable, donde se pretende </a:t>
            </a:r>
          </a:p>
          <a:p>
            <a:pPr algn="just"/>
            <a:r>
              <a:rPr lang="es-CO" sz="1400" dirty="0"/>
              <a:t>mostrar que valorar no solo es dar una medida cuantitativa y lineal como se tiende a creer en la profesión </a:t>
            </a:r>
            <a:r>
              <a:rPr lang="es-CO" sz="1400" dirty="0" smtClean="0"/>
              <a:t>contable</a:t>
            </a:r>
            <a:r>
              <a:rPr lang="es-CO" sz="1400" dirty="0"/>
              <a:t>, sino que el concepto va más allá, dependiendo de los intereses de quien y para que se realiza la </a:t>
            </a:r>
            <a:r>
              <a:rPr lang="es-CO" sz="1400" dirty="0" smtClean="0"/>
              <a:t>valoración</a:t>
            </a:r>
            <a:r>
              <a:rPr lang="es-CO" sz="1400" dirty="0"/>
              <a:t>. </a:t>
            </a:r>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noProof="1" smtClean="0"/>
              <a:t>Objetivos</a:t>
            </a:r>
            <a:endParaRPr lang="es-ES" noProof="1"/>
          </a:p>
        </p:txBody>
      </p:sp>
      <p:sp>
        <p:nvSpPr>
          <p:cNvPr id="4" name="Rectángulo 3"/>
          <p:cNvSpPr/>
          <p:nvPr/>
        </p:nvSpPr>
        <p:spPr>
          <a:xfrm>
            <a:off x="4466342" y="1655093"/>
            <a:ext cx="3257797" cy="3693319"/>
          </a:xfrm>
          <a:prstGeom prst="rect">
            <a:avLst/>
          </a:prstGeom>
        </p:spPr>
        <p:txBody>
          <a:bodyPr wrap="square">
            <a:spAutoFit/>
          </a:bodyPr>
          <a:lstStyle/>
          <a:p>
            <a:pPr algn="r"/>
            <a:r>
              <a:rPr lang="es-CO" b="1" dirty="0" smtClean="0"/>
              <a:t>Específicos</a:t>
            </a:r>
            <a:r>
              <a:rPr lang="es-CO" dirty="0" smtClean="0"/>
              <a:t> </a:t>
            </a:r>
            <a:endParaRPr lang="es-CO" dirty="0"/>
          </a:p>
          <a:p>
            <a:r>
              <a:rPr lang="es-CO" dirty="0"/>
              <a:t> </a:t>
            </a:r>
          </a:p>
          <a:p>
            <a:r>
              <a:rPr lang="es-CO" dirty="0"/>
              <a:t>1 Describir los componentes y atributos del capital intelectual. </a:t>
            </a:r>
          </a:p>
          <a:p>
            <a:r>
              <a:rPr lang="es-CO" dirty="0"/>
              <a:t> </a:t>
            </a:r>
          </a:p>
          <a:p>
            <a:r>
              <a:rPr lang="es-CO" dirty="0"/>
              <a:t>2 Caracterizar metodologías, métodos, formas y modelos que se utilizan para valorar el capital </a:t>
            </a:r>
          </a:p>
          <a:p>
            <a:r>
              <a:rPr lang="es-CO" dirty="0"/>
              <a:t>intelectual desde la teoría. </a:t>
            </a:r>
          </a:p>
          <a:p>
            <a:r>
              <a:rPr lang="es-CO" dirty="0"/>
              <a:t> </a:t>
            </a:r>
          </a:p>
          <a:p>
            <a:r>
              <a:rPr lang="es-CO" dirty="0"/>
              <a:t> </a:t>
            </a:r>
          </a:p>
        </p:txBody>
      </p:sp>
      <p:sp>
        <p:nvSpPr>
          <p:cNvPr id="5" name="Rectángulo 4"/>
          <p:cNvSpPr/>
          <p:nvPr/>
        </p:nvSpPr>
        <p:spPr>
          <a:xfrm>
            <a:off x="8022533" y="1655093"/>
            <a:ext cx="3778469" cy="3970318"/>
          </a:xfrm>
          <a:prstGeom prst="rect">
            <a:avLst/>
          </a:prstGeom>
        </p:spPr>
        <p:txBody>
          <a:bodyPr wrap="square">
            <a:spAutoFit/>
          </a:bodyPr>
          <a:lstStyle/>
          <a:p>
            <a:r>
              <a:rPr lang="es-CO" dirty="0"/>
              <a:t>3 Caracterizar las prácticas de información sobre valoración del capital intelectual que se aplican </a:t>
            </a:r>
          </a:p>
          <a:p>
            <a:r>
              <a:rPr lang="es-CO" dirty="0"/>
              <a:t>en las empresas. </a:t>
            </a:r>
          </a:p>
          <a:p>
            <a:r>
              <a:rPr lang="es-CO" dirty="0"/>
              <a:t> </a:t>
            </a:r>
          </a:p>
          <a:p>
            <a:r>
              <a:rPr lang="es-CO" dirty="0"/>
              <a:t>4 Sistematizar criterios de valoración de capital intelectual, por medio de la integración de </a:t>
            </a:r>
          </a:p>
          <a:p>
            <a:r>
              <a:rPr lang="es-CO" dirty="0"/>
              <a:t>metodologías ya propuesta, prácticas empresariales y la creación de conceptos propios </a:t>
            </a:r>
          </a:p>
          <a:p>
            <a:r>
              <a:rPr lang="es-CO" dirty="0"/>
              <a:t>compilados en la producción de un modelo de valoración de capital intelectual.</a:t>
            </a:r>
          </a:p>
        </p:txBody>
      </p:sp>
      <p:sp>
        <p:nvSpPr>
          <p:cNvPr id="6" name="Rectángulo 5"/>
          <p:cNvSpPr/>
          <p:nvPr/>
        </p:nvSpPr>
        <p:spPr>
          <a:xfrm>
            <a:off x="362538" y="1655093"/>
            <a:ext cx="3603530" cy="3139321"/>
          </a:xfrm>
          <a:prstGeom prst="rect">
            <a:avLst/>
          </a:prstGeom>
        </p:spPr>
        <p:txBody>
          <a:bodyPr wrap="square">
            <a:spAutoFit/>
          </a:bodyPr>
          <a:lstStyle/>
          <a:p>
            <a:pPr algn="ctr"/>
            <a:r>
              <a:rPr lang="es-CO" b="1" dirty="0" smtClean="0"/>
              <a:t>General</a:t>
            </a:r>
            <a:endParaRPr lang="es-CO" b="1" dirty="0"/>
          </a:p>
          <a:p>
            <a:r>
              <a:rPr lang="es-CO" dirty="0"/>
              <a:t> </a:t>
            </a:r>
          </a:p>
          <a:p>
            <a:r>
              <a:rPr lang="es-CO" dirty="0"/>
              <a:t>Proponer un modelo para la valoración de capital intelectual que refleje las variables y estructuras que </a:t>
            </a:r>
          </a:p>
          <a:p>
            <a:r>
              <a:rPr lang="es-CO" dirty="0"/>
              <a:t>permiten valorar este recurso, creando criterios a partir de las fuentes primarias y secundarias de </a:t>
            </a:r>
          </a:p>
          <a:p>
            <a:r>
              <a:rPr lang="es-CO" dirty="0"/>
              <a:t>información.</a:t>
            </a:r>
          </a:p>
        </p:txBody>
      </p:sp>
    </p:spTree>
    <p:extLst>
      <p:ext uri="{BB962C8B-B14F-4D97-AF65-F5344CB8AC3E}">
        <p14:creationId xmlns:p14="http://schemas.microsoft.com/office/powerpoint/2010/main" val="334228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noProof="1" smtClean="0"/>
              <a:t>Marco Teorico y Conceptual</a:t>
            </a:r>
            <a:endParaRPr lang="es-ES" noProof="1"/>
          </a:p>
        </p:txBody>
      </p:sp>
      <p:graphicFrame>
        <p:nvGraphicFramePr>
          <p:cNvPr id="4" name="Diagrama 3"/>
          <p:cNvGraphicFramePr/>
          <p:nvPr>
            <p:extLst>
              <p:ext uri="{D42A27DB-BD31-4B8C-83A1-F6EECF244321}">
                <p14:modId xmlns:p14="http://schemas.microsoft.com/office/powerpoint/2010/main" val="3138179928"/>
              </p:ext>
            </p:extLst>
          </p:nvPr>
        </p:nvGraphicFramePr>
        <p:xfrm>
          <a:off x="336791" y="1467851"/>
          <a:ext cx="11309777" cy="517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538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noProof="1" smtClean="0"/>
              <a:t>Cont. Marco </a:t>
            </a:r>
            <a:r>
              <a:rPr lang="es-ES" noProof="1"/>
              <a:t>Teorico y Conceptual</a:t>
            </a:r>
          </a:p>
        </p:txBody>
      </p:sp>
      <p:sp>
        <p:nvSpPr>
          <p:cNvPr id="3" name="Rectángulo 2"/>
          <p:cNvSpPr/>
          <p:nvPr/>
        </p:nvSpPr>
        <p:spPr>
          <a:xfrm>
            <a:off x="360317" y="1607258"/>
            <a:ext cx="5596346" cy="2585323"/>
          </a:xfrm>
          <a:prstGeom prst="rect">
            <a:avLst/>
          </a:prstGeom>
        </p:spPr>
        <p:txBody>
          <a:bodyPr wrap="square">
            <a:spAutoFit/>
          </a:bodyPr>
          <a:lstStyle/>
          <a:p>
            <a:pPr algn="just"/>
            <a:r>
              <a:rPr lang="es-CO" dirty="0"/>
              <a:t>Activos Intangibles: El conjunto de bienes inmateriales, es decir, carecen de corporalidad, que representan derechos, privilegios o ventajas competitivas de cuyo ejercicio u explotación pueden obtenerse beneficios económicos, son oponibles a terceros, tienen altos costos de imitación, se consideran bienes públicos, dependen de la cultura y tienen temporalidad. (Construcción propia)</a:t>
            </a:r>
          </a:p>
        </p:txBody>
      </p:sp>
      <p:sp>
        <p:nvSpPr>
          <p:cNvPr id="4" name="Rectángulo 3"/>
          <p:cNvSpPr/>
          <p:nvPr/>
        </p:nvSpPr>
        <p:spPr>
          <a:xfrm>
            <a:off x="6622869" y="1593408"/>
            <a:ext cx="5003074" cy="2322174"/>
          </a:xfrm>
          <a:prstGeom prst="rect">
            <a:avLst/>
          </a:prstGeom>
        </p:spPr>
        <p:txBody>
          <a:bodyPr wrap="square">
            <a:spAutoFit/>
          </a:bodyPr>
          <a:lstStyle/>
          <a:p>
            <a:pPr lvl="0">
              <a:lnSpc>
                <a:spcPct val="115000"/>
              </a:lnSpc>
              <a:spcAft>
                <a:spcPts val="0"/>
              </a:spcAft>
            </a:pPr>
            <a:r>
              <a:rPr lang="es-ES" dirty="0"/>
              <a:t>Capital intelectual: Es entendido como el conjunto de conocimientos de las personas que trabajan en la organización y el conocimiento como parte integrante de la empresa. Se compone de capital humano, capital estructural, capital relacional y componente inexplicable.</a:t>
            </a:r>
            <a:endParaRPr lang="es-CO" dirty="0"/>
          </a:p>
        </p:txBody>
      </p:sp>
      <p:sp>
        <p:nvSpPr>
          <p:cNvPr id="6" name="Rectángulo 5"/>
          <p:cNvSpPr/>
          <p:nvPr/>
        </p:nvSpPr>
        <p:spPr>
          <a:xfrm>
            <a:off x="462428" y="4594136"/>
            <a:ext cx="11265625" cy="2003625"/>
          </a:xfrm>
          <a:prstGeom prst="rect">
            <a:avLst/>
          </a:prstGeom>
        </p:spPr>
        <p:txBody>
          <a:bodyPr wrap="square">
            <a:spAutoFit/>
          </a:bodyPr>
          <a:lstStyle/>
          <a:p>
            <a:pPr marL="342900" lvl="0" indent="-342900" algn="just">
              <a:lnSpc>
                <a:spcPct val="115000"/>
              </a:lnSpc>
              <a:spcAft>
                <a:spcPts val="0"/>
              </a:spcAft>
              <a:buFont typeface="+mj-lt"/>
              <a:buAutoNum type="arabicPeriod"/>
            </a:pPr>
            <a:r>
              <a:rPr lang="es-ES" dirty="0"/>
              <a:t>Capital humano: Conjunto de conocimientos, habilidades, aptitudes que le pertenecen a los trabajadores de una empresa</a:t>
            </a:r>
          </a:p>
          <a:p>
            <a:pPr marL="342900" lvl="0" indent="-342900" algn="just">
              <a:lnSpc>
                <a:spcPct val="115000"/>
              </a:lnSpc>
              <a:spcAft>
                <a:spcPts val="0"/>
              </a:spcAft>
              <a:buFont typeface="+mj-lt"/>
              <a:buAutoNum type="arabicPeriod"/>
            </a:pPr>
            <a:r>
              <a:rPr lang="es-ES" dirty="0"/>
              <a:t>Capital estructural: Le pertenece a la empresa como tal, y se divide en organizativo y tecnológico. </a:t>
            </a:r>
          </a:p>
          <a:p>
            <a:pPr marL="342900" lvl="0" indent="-342900" algn="just">
              <a:lnSpc>
                <a:spcPct val="115000"/>
              </a:lnSpc>
              <a:spcAft>
                <a:spcPts val="0"/>
              </a:spcAft>
              <a:buFont typeface="+mj-lt"/>
              <a:buAutoNum type="arabicPeriod"/>
            </a:pPr>
            <a:r>
              <a:rPr lang="es-ES" dirty="0"/>
              <a:t>Capital relacional: Surge de las relaciones que le empresa tiene con los agentes externos a esta.</a:t>
            </a:r>
            <a:endParaRPr lang="es-CO" dirty="0"/>
          </a:p>
          <a:p>
            <a:pPr marL="342900" lvl="0" indent="-342900" algn="just">
              <a:lnSpc>
                <a:spcPct val="115000"/>
              </a:lnSpc>
              <a:spcAft>
                <a:spcPts val="0"/>
              </a:spcAft>
              <a:buFont typeface="+mj-lt"/>
              <a:buAutoNum type="arabicPeriod"/>
            </a:pPr>
            <a:r>
              <a:rPr lang="es-ES" dirty="0"/>
              <a:t>Componente no explicable: Es un valor que no se puede cuantificar debido a que es subjetivo, interior al capital intelectual.</a:t>
            </a:r>
            <a:endParaRPr lang="es-CO" dirty="0"/>
          </a:p>
        </p:txBody>
      </p:sp>
    </p:spTree>
    <p:extLst>
      <p:ext uri="{BB962C8B-B14F-4D97-AF65-F5344CB8AC3E}">
        <p14:creationId xmlns:p14="http://schemas.microsoft.com/office/powerpoint/2010/main" val="280610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defTabSz="914400">
              <a:lnSpc>
                <a:spcPct val="90000"/>
              </a:lnSpc>
              <a:spcBef>
                <a:spcPts val="0"/>
              </a:spcBef>
              <a:buNone/>
            </a:pPr>
            <a:r>
              <a:rPr lang="es-ES" dirty="0" smtClean="0"/>
              <a:t>Metodología Aplicada</a:t>
            </a:r>
            <a:endParaRPr lang="es-ES" dirty="0"/>
          </a:p>
        </p:txBody>
      </p:sp>
      <p:sp>
        <p:nvSpPr>
          <p:cNvPr id="5" name="Rectángulo 4"/>
          <p:cNvSpPr/>
          <p:nvPr/>
        </p:nvSpPr>
        <p:spPr>
          <a:xfrm>
            <a:off x="380241" y="1642168"/>
            <a:ext cx="11430000" cy="3592778"/>
          </a:xfrm>
          <a:prstGeom prst="rect">
            <a:avLst/>
          </a:prstGeom>
        </p:spPr>
        <p:txBody>
          <a:bodyPr wrap="square">
            <a:spAutoFit/>
          </a:bodyPr>
          <a:lstStyle/>
          <a:p>
            <a:pPr algn="just">
              <a:lnSpc>
                <a:spcPct val="115000"/>
              </a:lnSpc>
              <a:spcAft>
                <a:spcPts val="800"/>
              </a:spcAft>
            </a:pPr>
            <a:r>
              <a:rPr lang="es-CO" sz="2400" dirty="0">
                <a:latin typeface="Times New Roman" panose="02020603050405020304" pitchFamily="18" charset="0"/>
                <a:ea typeface="Calibri" panose="020F0502020204030204" pitchFamily="34" charset="0"/>
                <a:cs typeface="Times New Roman" panose="02020603050405020304" pitchFamily="18" charset="0"/>
              </a:rPr>
              <a:t>Para la recolección de la información de planteamientos teóricos y conceptuales presentes en medios académicos sobre la valoración de capital intelectual se empleó la investigación documental, ya que permitía el pleno conocimiento de las estrategias ya implantadas y ampliarla visibilidad hacia el camino que se debía afrontar. Como dice </a:t>
            </a:r>
            <a:r>
              <a:rPr lang="es-CO" sz="2400" dirty="0" err="1">
                <a:latin typeface="Times New Roman" panose="02020603050405020304" pitchFamily="18" charset="0"/>
                <a:ea typeface="Calibri" panose="020F0502020204030204" pitchFamily="34" charset="0"/>
                <a:cs typeface="Times New Roman" panose="02020603050405020304" pitchFamily="18" charset="0"/>
              </a:rPr>
              <a:t>Eumelia</a:t>
            </a:r>
            <a:r>
              <a:rPr lang="es-CO" sz="2400" dirty="0">
                <a:latin typeface="Times New Roman" panose="02020603050405020304" pitchFamily="18" charset="0"/>
                <a:ea typeface="Calibri" panose="020F0502020204030204" pitchFamily="34" charset="0"/>
                <a:cs typeface="Times New Roman" panose="02020603050405020304" pitchFamily="18" charset="0"/>
              </a:rPr>
              <a:t> Galeano, este instrumento permite al investigador conocer y proponer:</a:t>
            </a: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800"/>
              </a:spcAft>
            </a:pPr>
            <a:r>
              <a:rPr lang="es-CO" dirty="0">
                <a:latin typeface="Times New Roman" panose="02020603050405020304" pitchFamily="18" charset="0"/>
                <a:ea typeface="Calibri" panose="020F0502020204030204" pitchFamily="34" charset="0"/>
                <a:cs typeface="Times New Roman" panose="02020603050405020304" pitchFamily="18" charset="0"/>
              </a:rPr>
              <a:t>Para la investigación cualitativa, la investigación documental no solo es una técnica de recolección y validación de información, sino que constituye una de sus estrategias, la cual cuenta con particularidades propias del diseño del proyecto, la obtención de la información, el análisis y la interpretación; y como estrategia cualitativa, también combina diversas fuentes (primarias y secundarias). </a:t>
            </a:r>
            <a:r>
              <a:rPr lang="es-CO" dirty="0" smtClean="0">
                <a:latin typeface="Times New Roman" panose="02020603050405020304" pitchFamily="18" charset="0"/>
                <a:ea typeface="Calibri" panose="020F0502020204030204" pitchFamily="34" charset="0"/>
                <a:cs typeface="Times New Roman" panose="02020603050405020304" pitchFamily="18" charset="0"/>
              </a:rPr>
              <a:t>(Estrategias </a:t>
            </a:r>
            <a:r>
              <a:rPr lang="es-CO" dirty="0">
                <a:latin typeface="Times New Roman" panose="02020603050405020304" pitchFamily="18" charset="0"/>
                <a:ea typeface="Calibri" panose="020F0502020204030204" pitchFamily="34" charset="0"/>
                <a:cs typeface="Times New Roman" panose="02020603050405020304" pitchFamily="18" charset="0"/>
              </a:rPr>
              <a:t>de </a:t>
            </a:r>
            <a:r>
              <a:rPr lang="es-CO" dirty="0" smtClean="0">
                <a:latin typeface="Times New Roman" panose="02020603050405020304" pitchFamily="18" charset="0"/>
                <a:ea typeface="Calibri" panose="020F0502020204030204" pitchFamily="34" charset="0"/>
                <a:cs typeface="Times New Roman" panose="02020603050405020304" pitchFamily="18" charset="0"/>
              </a:rPr>
              <a:t>investigación </a:t>
            </a:r>
            <a:r>
              <a:rPr lang="es-CO" dirty="0">
                <a:latin typeface="Times New Roman" panose="02020603050405020304" pitchFamily="18" charset="0"/>
                <a:ea typeface="Calibri" panose="020F0502020204030204" pitchFamily="34" charset="0"/>
                <a:cs typeface="Times New Roman" panose="02020603050405020304" pitchFamily="18" charset="0"/>
              </a:rPr>
              <a:t>social cualitativa, 2009)</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sz="2800" b="0" i="0" dirty="0" smtClean="0">
                <a:solidFill>
                  <a:srgbClr val="514843"/>
                </a:solidFill>
                <a:latin typeface="Plantagenet Cherokee"/>
                <a:ea typeface="+mj-ea"/>
                <a:cs typeface="+mj-cs"/>
              </a:rPr>
              <a:t>Análisis de los resultados: Modelo propuesto</a:t>
            </a:r>
            <a:endParaRPr lang="es-ES" sz="2800" b="0" i="0" dirty="0">
              <a:solidFill>
                <a:srgbClr val="514843"/>
              </a:solidFill>
              <a:latin typeface="Plantagenet Cherokee"/>
              <a:ea typeface="+mj-ea"/>
              <a:cs typeface="+mj-cs"/>
            </a:endParaRPr>
          </a:p>
        </p:txBody>
      </p:sp>
      <p:graphicFrame>
        <p:nvGraphicFramePr>
          <p:cNvPr id="7" name="Diagrama 6"/>
          <p:cNvGraphicFramePr/>
          <p:nvPr>
            <p:extLst>
              <p:ext uri="{D42A27DB-BD31-4B8C-83A1-F6EECF244321}">
                <p14:modId xmlns:p14="http://schemas.microsoft.com/office/powerpoint/2010/main" val="1160055950"/>
              </p:ext>
            </p:extLst>
          </p:nvPr>
        </p:nvGraphicFramePr>
        <p:xfrm>
          <a:off x="365761" y="1589649"/>
          <a:ext cx="11211950" cy="4135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sz="2800" b="0" i="0" dirty="0" smtClean="0">
                <a:solidFill>
                  <a:srgbClr val="514843"/>
                </a:solidFill>
                <a:latin typeface="Plantagenet Cherokee"/>
                <a:ea typeface="+mj-ea"/>
                <a:cs typeface="+mj-cs"/>
              </a:rPr>
              <a:t>Cont. Análisis de los resultados: Modelo propuesto</a:t>
            </a:r>
            <a:endParaRPr lang="es-ES" sz="2800" b="0" i="0" dirty="0">
              <a:solidFill>
                <a:srgbClr val="514843"/>
              </a:solidFill>
              <a:latin typeface="Plantagenet Cherokee"/>
              <a:ea typeface="+mj-ea"/>
              <a:cs typeface="+mj-cs"/>
            </a:endParaRPr>
          </a:p>
        </p:txBody>
      </p:sp>
      <p:sp>
        <p:nvSpPr>
          <p:cNvPr id="3" name="Marcador de posición de contenido 2"/>
          <p:cNvSpPr>
            <a:spLocks noGrp="1"/>
          </p:cNvSpPr>
          <p:nvPr>
            <p:ph sz="half" idx="1"/>
          </p:nvPr>
        </p:nvSpPr>
        <p:spPr>
          <a:xfrm>
            <a:off x="1104900" y="1600200"/>
            <a:ext cx="4914900" cy="439615"/>
          </a:xfrm>
        </p:spPr>
        <p:txBody>
          <a:bodyPr>
            <a:normAutofit/>
          </a:bodyPr>
          <a:lstStyle/>
          <a:p>
            <a:pPr>
              <a:buClr>
                <a:srgbClr val="514843"/>
              </a:buClr>
            </a:pPr>
            <a:r>
              <a:rPr lang="es-ES" dirty="0" smtClean="0"/>
              <a:t>Resultados de la medición</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3263096576"/>
              </p:ext>
            </p:extLst>
          </p:nvPr>
        </p:nvGraphicFramePr>
        <p:xfrm>
          <a:off x="1955411" y="2954975"/>
          <a:ext cx="5695652" cy="1317381"/>
        </p:xfrm>
        <a:graphic>
          <a:graphicData uri="http://schemas.openxmlformats.org/drawingml/2006/table">
            <a:tbl>
              <a:tblPr>
                <a:tableStyleId>{5C22544A-7EE6-4342-B048-85BDC9FD1C3A}</a:tableStyleId>
              </a:tblPr>
              <a:tblGrid>
                <a:gridCol w="232658"/>
                <a:gridCol w="1114076"/>
                <a:gridCol w="250555"/>
                <a:gridCol w="214761"/>
                <a:gridCol w="232658"/>
                <a:gridCol w="304245"/>
                <a:gridCol w="286348"/>
                <a:gridCol w="286348"/>
                <a:gridCol w="286348"/>
                <a:gridCol w="286348"/>
                <a:gridCol w="2201307"/>
              </a:tblGrid>
              <a:tr h="496823">
                <a:tc>
                  <a:txBody>
                    <a:bodyPr/>
                    <a:lstStyle/>
                    <a:p>
                      <a:pPr algn="ctr" fontAlgn="ctr"/>
                      <a:r>
                        <a:rPr lang="es-CO" sz="800" u="none" strike="noStrike" dirty="0">
                          <a:effectLst/>
                        </a:rPr>
                        <a:t> </a:t>
                      </a:r>
                      <a:endParaRPr lang="es-CO" sz="8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s-CO" sz="800" u="none" strike="noStrike">
                          <a:effectLst/>
                        </a:rPr>
                        <a:t>Funciones desempeñadas</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l-GR" sz="800" u="none" strike="noStrike">
                          <a:effectLst/>
                        </a:rPr>
                        <a:t>π</a:t>
                      </a:r>
                      <a:endParaRPr lang="el-GR" sz="8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l-GR" sz="800" u="none" strike="noStrike">
                          <a:effectLst/>
                        </a:rPr>
                        <a:t>Ὡ</a:t>
                      </a:r>
                      <a:endParaRPr lang="el-GR"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az-Cyrl-AZ" sz="800" u="none" strike="noStrike">
                          <a:effectLst/>
                        </a:rPr>
                        <a:t>Ѱ</a:t>
                      </a:r>
                      <a:endParaRPr lang="az-Cyrl-AZ" sz="8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s-CO" sz="800" u="none" strike="noStrike">
                          <a:effectLst/>
                        </a:rPr>
                        <a:t>ᶘᶘᶘ</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s-CO" sz="800" u="none" strike="noStrike">
                          <a:effectLst/>
                        </a:rPr>
                        <a:t>ʗ</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Ƃ</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s-CO" sz="800" u="none" strike="noStrike">
                          <a:effectLst/>
                        </a:rPr>
                        <a:t>ᵵ</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s-CO" sz="800" u="none" strike="noStrike">
                          <a:effectLst/>
                        </a:rPr>
                        <a:t>₲</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s-CO" sz="800" u="none" strike="noStrike">
                          <a:effectLst/>
                        </a:rPr>
                        <a:t>Capital Humano</a:t>
                      </a:r>
                      <a:endParaRPr lang="es-CO" sz="800" b="0" i="0" u="none" strike="noStrike">
                        <a:solidFill>
                          <a:srgbClr val="000000"/>
                        </a:solidFill>
                        <a:effectLst/>
                        <a:latin typeface="Times New Roman" panose="02020603050405020304" pitchFamily="18" charset="0"/>
                      </a:endParaRPr>
                    </a:p>
                  </a:txBody>
                  <a:tcPr marL="0" marR="0" marT="0" marB="0" anchor="ctr"/>
                </a:tc>
              </a:tr>
              <a:tr h="410279">
                <a:tc>
                  <a:txBody>
                    <a:bodyPr/>
                    <a:lstStyle/>
                    <a:p>
                      <a:pPr algn="r" fontAlgn="ctr"/>
                      <a:r>
                        <a:rPr lang="es-CO" sz="800" u="none" strike="noStrike">
                          <a:effectLst/>
                        </a:rPr>
                        <a:t>1</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Hacer registros</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dirty="0">
                          <a:effectLst/>
                        </a:rPr>
                        <a:t>No</a:t>
                      </a:r>
                      <a:endParaRPr lang="es-CO" sz="8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Si</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No</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No</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No</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No</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No</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No</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La función no es Capital Humano</a:t>
                      </a:r>
                      <a:endParaRPr lang="es-CO" sz="800" b="0" i="0" u="none" strike="noStrike">
                        <a:solidFill>
                          <a:srgbClr val="000000"/>
                        </a:solidFill>
                        <a:effectLst/>
                        <a:latin typeface="Times New Roman" panose="02020603050405020304" pitchFamily="18" charset="0"/>
                      </a:endParaRPr>
                    </a:p>
                  </a:txBody>
                  <a:tcPr marL="0" marR="0" marT="0" marB="0" anchor="ctr"/>
                </a:tc>
              </a:tr>
              <a:tr h="410279">
                <a:tc>
                  <a:txBody>
                    <a:bodyPr/>
                    <a:lstStyle/>
                    <a:p>
                      <a:pPr algn="r" fontAlgn="ctr"/>
                      <a:r>
                        <a:rPr lang="es-CO" sz="800" u="none" strike="noStrike">
                          <a:effectLst/>
                        </a:rPr>
                        <a:t>2</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dirty="0">
                          <a:effectLst/>
                        </a:rPr>
                        <a:t>Crear estrategias</a:t>
                      </a:r>
                      <a:endParaRPr lang="es-CO" sz="8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Si</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Si</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Si</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Si</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Si</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Si</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Si</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a:effectLst/>
                        </a:rPr>
                        <a:t>Si</a:t>
                      </a:r>
                      <a:endParaRPr lang="es-CO" sz="8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ctr"/>
                      <a:r>
                        <a:rPr lang="es-CO" sz="800" u="none" strike="noStrike" dirty="0">
                          <a:effectLst/>
                        </a:rPr>
                        <a:t>La función es Capital Humano</a:t>
                      </a:r>
                      <a:endParaRPr lang="es-CO" sz="800" b="0" i="0" u="none" strike="noStrike" dirty="0">
                        <a:solidFill>
                          <a:srgbClr val="000000"/>
                        </a:solidFill>
                        <a:effectLst/>
                        <a:latin typeface="Times New Roman" panose="02020603050405020304" pitchFamily="18" charset="0"/>
                      </a:endParaRPr>
                    </a:p>
                  </a:txBody>
                  <a:tcPr marL="0" marR="0" marT="0"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226844547"/>
              </p:ext>
            </p:extLst>
          </p:nvPr>
        </p:nvGraphicFramePr>
        <p:xfrm>
          <a:off x="2030749" y="5023657"/>
          <a:ext cx="6896100" cy="975360"/>
        </p:xfrm>
        <a:graphic>
          <a:graphicData uri="http://schemas.openxmlformats.org/drawingml/2006/table">
            <a:tbl>
              <a:tblPr>
                <a:tableStyleId>{5C22544A-7EE6-4342-B048-85BDC9FD1C3A}</a:tableStyleId>
              </a:tblPr>
              <a:tblGrid>
                <a:gridCol w="519982"/>
                <a:gridCol w="558029"/>
                <a:gridCol w="294868"/>
                <a:gridCol w="405839"/>
                <a:gridCol w="532664"/>
                <a:gridCol w="599247"/>
                <a:gridCol w="279015"/>
                <a:gridCol w="380474"/>
                <a:gridCol w="672172"/>
                <a:gridCol w="659489"/>
                <a:gridCol w="659489"/>
                <a:gridCol w="713390"/>
                <a:gridCol w="621442"/>
              </a:tblGrid>
              <a:tr h="600075">
                <a:tc>
                  <a:txBody>
                    <a:bodyPr/>
                    <a:lstStyle/>
                    <a:p>
                      <a:pPr algn="ctr" fontAlgn="ctr"/>
                      <a:r>
                        <a:rPr lang="es-CO" sz="800" u="none" strike="noStrike" dirty="0">
                          <a:effectLst/>
                        </a:rPr>
                        <a:t>Tipo de persona</a:t>
                      </a:r>
                      <a:endParaRPr lang="es-CO" sz="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800" u="none" strike="noStrike">
                          <a:effectLst/>
                        </a:rPr>
                        <a:t>%</a:t>
                      </a:r>
                      <a:br>
                        <a:rPr lang="es-CO" sz="800" u="none" strike="noStrike">
                          <a:effectLst/>
                        </a:rPr>
                      </a:br>
                      <a:r>
                        <a:rPr lang="es-CO" sz="800" u="none" strike="noStrike">
                          <a:effectLst/>
                        </a:rPr>
                        <a:t>Tipo de persona</a:t>
                      </a:r>
                      <a:endParaRPr lang="es-CO"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800" u="none" strike="noStrike" dirty="0" err="1">
                          <a:effectLst/>
                        </a:rPr>
                        <a:t>Area</a:t>
                      </a:r>
                      <a:endParaRPr lang="es-CO" sz="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800" u="none" strike="noStrike">
                          <a:effectLst/>
                        </a:rPr>
                        <a:t>%</a:t>
                      </a:r>
                      <a:br>
                        <a:rPr lang="es-CO" sz="800" u="none" strike="noStrike">
                          <a:effectLst/>
                        </a:rPr>
                      </a:br>
                      <a:r>
                        <a:rPr lang="es-CO" sz="800" u="none" strike="noStrike">
                          <a:effectLst/>
                        </a:rPr>
                        <a:t>Area</a:t>
                      </a:r>
                      <a:endParaRPr lang="es-CO"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800" u="none" strike="noStrike">
                          <a:effectLst/>
                        </a:rPr>
                        <a:t>%Tipo persona</a:t>
                      </a:r>
                      <a:br>
                        <a:rPr lang="es-CO" sz="800" u="none" strike="noStrike">
                          <a:effectLst/>
                        </a:rPr>
                      </a:br>
                      <a:r>
                        <a:rPr lang="es-CO" sz="800" u="none" strike="noStrike">
                          <a:effectLst/>
                        </a:rPr>
                        <a:t>*area = PA</a:t>
                      </a:r>
                      <a:endParaRPr lang="es-CO"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800" u="none" strike="noStrike">
                          <a:effectLst/>
                        </a:rPr>
                        <a:t>Trabajador 24H</a:t>
                      </a:r>
                      <a:endParaRPr lang="es-CO"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800" u="none" strike="noStrike">
                          <a:effectLst/>
                        </a:rPr>
                        <a:t>%</a:t>
                      </a:r>
                      <a:br>
                        <a:rPr lang="es-CO" sz="800" u="none" strike="noStrike">
                          <a:effectLst/>
                        </a:rPr>
                      </a:br>
                      <a:r>
                        <a:rPr lang="es-CO" sz="800" u="none" strike="noStrike">
                          <a:effectLst/>
                        </a:rPr>
                        <a:t>de add</a:t>
                      </a:r>
                      <a:endParaRPr lang="es-CO"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800" u="none" strike="noStrike">
                          <a:effectLst/>
                        </a:rPr>
                        <a:t>%PA+%24h= PA24</a:t>
                      </a:r>
                      <a:endParaRPr lang="es-CO"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800" u="none" strike="noStrike">
                          <a:effectLst/>
                        </a:rPr>
                        <a:t>Desempeño</a:t>
                      </a:r>
                      <a:endParaRPr lang="es-CO"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800" u="none" strike="noStrike">
                          <a:effectLst/>
                        </a:rPr>
                        <a:t>%</a:t>
                      </a:r>
                      <a:br>
                        <a:rPr lang="es-CO" sz="800" u="none" strike="noStrike">
                          <a:effectLst/>
                        </a:rPr>
                      </a:br>
                      <a:r>
                        <a:rPr lang="es-CO" sz="800" u="none" strike="noStrike">
                          <a:effectLst/>
                        </a:rPr>
                        <a:t>Desempeño</a:t>
                      </a:r>
                      <a:endParaRPr lang="es-CO"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800" u="none" strike="noStrike">
                          <a:effectLst/>
                        </a:rPr>
                        <a:t>Experiencia</a:t>
                      </a:r>
                      <a:endParaRPr lang="es-CO"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800" u="none" strike="noStrike">
                          <a:effectLst/>
                        </a:rPr>
                        <a:t>%</a:t>
                      </a:r>
                      <a:br>
                        <a:rPr lang="es-CO" sz="800" u="none" strike="noStrike">
                          <a:effectLst/>
                        </a:rPr>
                      </a:br>
                      <a:r>
                        <a:rPr lang="es-CO" sz="800" u="none" strike="noStrike">
                          <a:effectLst/>
                        </a:rPr>
                        <a:t>Experiencia</a:t>
                      </a:r>
                      <a:endParaRPr lang="es-CO"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800" u="none" strike="noStrike">
                          <a:effectLst/>
                        </a:rPr>
                        <a:t>%</a:t>
                      </a:r>
                      <a:br>
                        <a:rPr lang="es-CO" sz="800" u="none" strike="noStrike">
                          <a:effectLst/>
                        </a:rPr>
                      </a:br>
                      <a:r>
                        <a:rPr lang="es-CO" sz="800" u="none" strike="noStrike">
                          <a:effectLst/>
                        </a:rPr>
                        <a:t>desempeño*PA24=</a:t>
                      </a:r>
                      <a:br>
                        <a:rPr lang="es-CO" sz="800" u="none" strike="noStrike">
                          <a:effectLst/>
                        </a:rPr>
                      </a:br>
                      <a:r>
                        <a:rPr lang="es-CO" sz="800" u="none" strike="noStrike">
                          <a:effectLst/>
                        </a:rPr>
                        <a:t>MpA</a:t>
                      </a:r>
                      <a:endParaRPr lang="es-CO" sz="800" b="0" i="0" u="none" strike="noStrike">
                        <a:solidFill>
                          <a:srgbClr val="000000"/>
                        </a:solidFill>
                        <a:effectLst/>
                        <a:latin typeface="Calibri" panose="020F0502020204030204" pitchFamily="34" charset="0"/>
                      </a:endParaRPr>
                    </a:p>
                  </a:txBody>
                  <a:tcPr marL="9525" marR="9525" marT="9525" marB="0" anchor="ctr"/>
                </a:tc>
              </a:tr>
              <a:tr h="152400">
                <a:tc>
                  <a:txBody>
                    <a:bodyPr/>
                    <a:lstStyle/>
                    <a:p>
                      <a:pPr algn="l" fontAlgn="b"/>
                      <a:r>
                        <a:rPr lang="es-CO" sz="800" u="none" strike="noStrike">
                          <a:effectLst/>
                        </a:rPr>
                        <a:t>Experto</a:t>
                      </a:r>
                      <a:endParaRPr lang="es-C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800" u="none" strike="noStrike">
                          <a:effectLst/>
                        </a:rPr>
                        <a:t>35%</a:t>
                      </a:r>
                      <a:endParaRPr lang="es-CO"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800" u="none" strike="noStrike">
                          <a:effectLst/>
                        </a:rPr>
                        <a:t>Operacional</a:t>
                      </a:r>
                      <a:endParaRPr lang="es-C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800" u="none" strike="noStrike">
                          <a:effectLst/>
                        </a:rPr>
                        <a:t>50%</a:t>
                      </a:r>
                      <a:endParaRPr lang="es-C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800" u="none" strike="noStrike">
                          <a:effectLst/>
                        </a:rPr>
                        <a:t>18%</a:t>
                      </a:r>
                      <a:endParaRPr lang="es-CO"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800" u="none" strike="noStrike" dirty="0">
                          <a:effectLst/>
                        </a:rPr>
                        <a:t>Si</a:t>
                      </a:r>
                      <a:endParaRPr lang="es-CO"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800" u="none" strike="noStrike">
                          <a:effectLst/>
                        </a:rPr>
                        <a:t>0%</a:t>
                      </a:r>
                      <a:endParaRPr lang="es-C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800" u="none" strike="noStrike">
                          <a:effectLst/>
                        </a:rPr>
                        <a:t>18%</a:t>
                      </a:r>
                      <a:endParaRPr lang="es-CO"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800" u="none" strike="noStrike">
                          <a:effectLst/>
                        </a:rPr>
                        <a:t>Alto</a:t>
                      </a:r>
                      <a:endParaRPr lang="es-C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800" u="none" strike="noStrike">
                          <a:effectLst/>
                        </a:rPr>
                        <a:t>0,75</a:t>
                      </a:r>
                      <a:endParaRPr lang="es-CO"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800" u="none" strike="noStrike">
                          <a:effectLst/>
                        </a:rPr>
                        <a:t>Alto</a:t>
                      </a:r>
                      <a:endParaRPr lang="es-C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800" u="none" strike="noStrike">
                          <a:effectLst/>
                        </a:rPr>
                        <a:t>0,75</a:t>
                      </a:r>
                      <a:endParaRPr lang="es-C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s-CO" sz="800" u="none" strike="noStrike" dirty="0">
                          <a:effectLst/>
                        </a:rPr>
                        <a:t>0,13125</a:t>
                      </a:r>
                      <a:endParaRPr lang="es-CO" sz="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5" name="Rectángulo 4"/>
          <p:cNvSpPr/>
          <p:nvPr/>
        </p:nvSpPr>
        <p:spPr>
          <a:xfrm>
            <a:off x="1471990" y="2466853"/>
            <a:ext cx="2805640" cy="369332"/>
          </a:xfrm>
          <a:prstGeom prst="rect">
            <a:avLst/>
          </a:prstGeom>
        </p:spPr>
        <p:txBody>
          <a:bodyPr wrap="none">
            <a:spAutoFit/>
          </a:bodyPr>
          <a:lstStyle/>
          <a:p>
            <a:pPr>
              <a:buClr>
                <a:srgbClr val="514843"/>
              </a:buClr>
            </a:pPr>
            <a:r>
              <a:rPr lang="es-ES" dirty="0" smtClean="0"/>
              <a:t>Filtro de Capital Humano</a:t>
            </a:r>
            <a:endParaRPr lang="es-ES" dirty="0"/>
          </a:p>
        </p:txBody>
      </p:sp>
      <p:sp>
        <p:nvSpPr>
          <p:cNvPr id="7" name="Rectángulo 6"/>
          <p:cNvSpPr/>
          <p:nvPr/>
        </p:nvSpPr>
        <p:spPr>
          <a:xfrm>
            <a:off x="1471990" y="4490256"/>
            <a:ext cx="3230308" cy="369332"/>
          </a:xfrm>
          <a:prstGeom prst="rect">
            <a:avLst/>
          </a:prstGeom>
        </p:spPr>
        <p:txBody>
          <a:bodyPr wrap="none">
            <a:spAutoFit/>
          </a:bodyPr>
          <a:lstStyle/>
          <a:p>
            <a:pPr>
              <a:buClr>
                <a:srgbClr val="514843"/>
              </a:buClr>
            </a:pPr>
            <a:r>
              <a:rPr lang="es-ES" dirty="0" smtClean="0"/>
              <a:t>Medición de Capital Humano</a:t>
            </a:r>
            <a:endParaRPr lang="es-ES" dirty="0"/>
          </a:p>
        </p:txBody>
      </p:sp>
      <p:sp>
        <p:nvSpPr>
          <p:cNvPr id="8" name="Documento 7">
            <a:hlinkClick r:id="rId2" action="ppaction://hlinksldjump"/>
          </p:cNvPr>
          <p:cNvSpPr/>
          <p:nvPr/>
        </p:nvSpPr>
        <p:spPr>
          <a:xfrm>
            <a:off x="11264900" y="6197600"/>
            <a:ext cx="762000" cy="5334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Regresar</a:t>
            </a:r>
            <a:endParaRPr lang="es-CO" sz="1100" dirty="0"/>
          </a:p>
        </p:txBody>
      </p:sp>
    </p:spTree>
    <p:extLst>
      <p:ext uri="{BB962C8B-B14F-4D97-AF65-F5344CB8AC3E}">
        <p14:creationId xmlns:p14="http://schemas.microsoft.com/office/powerpoint/2010/main" val="418931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cademicLiterature_16x9_TP103431361" id="{5F96931E-AB0C-4596-BACB-72E4435FDDAD}" vid="{89BC7A8E-9260-4268-AED0-21C1F479CF45}"/>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académica, rayas finas y diseño de la cinta (pantalla panorámica)</Template>
  <TotalTime>0</TotalTime>
  <Words>1609</Words>
  <Application>Microsoft Office PowerPoint</Application>
  <PresentationFormat>Panorámica</PresentationFormat>
  <Paragraphs>216</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Calibri</vt:lpstr>
      <vt:lpstr>Euphemia</vt:lpstr>
      <vt:lpstr>Plantagenet Cherokee</vt:lpstr>
      <vt:lpstr>Times New Roman</vt:lpstr>
      <vt:lpstr>Wingdings</vt:lpstr>
      <vt:lpstr>Academic Literature 16x9</vt:lpstr>
      <vt:lpstr>Propuesta: Modelo de valoración de capital intelectual</vt:lpstr>
      <vt:lpstr>Contenido</vt:lpstr>
      <vt:lpstr>Justificación del problema</vt:lpstr>
      <vt:lpstr>Objetivos</vt:lpstr>
      <vt:lpstr>Marco Teorico y Conceptual</vt:lpstr>
      <vt:lpstr>Cont. Marco Teorico y Conceptual</vt:lpstr>
      <vt:lpstr>Metodología Aplicada</vt:lpstr>
      <vt:lpstr>Análisis de los resultados: Modelo propuesto</vt:lpstr>
      <vt:lpstr>Cont. Análisis de los resultados: Modelo propuesto</vt:lpstr>
      <vt:lpstr>Cont.. Análisis de los resultados: Modelo propuesto</vt:lpstr>
      <vt:lpstr>Análisis de los resultados: Modelo propuesto</vt:lpstr>
      <vt:lpstr>Análisis de los resultados: Modelo propuesto</vt:lpstr>
      <vt:lpstr>Conclusiones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2014-05-07T22:27:46Z</dcterms:created>
  <dcterms:modified xsi:type="dcterms:W3CDTF">2014-05-08T14:47:59Z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