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0" r:id="rId7"/>
    <p:sldId id="261" r:id="rId8"/>
    <p:sldId id="263" r:id="rId9"/>
    <p:sldId id="262" r:id="rId10"/>
    <p:sldId id="265" r:id="rId11"/>
    <p:sldId id="266" r:id="rId12"/>
    <p:sldId id="268" r:id="rId13"/>
    <p:sldId id="269" r:id="rId14"/>
    <p:sldId id="267"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72"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22A2EB-B9B2-4B0E-A92A-05EC300C45D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s-ES"/>
        </a:p>
      </dgm:t>
    </dgm:pt>
    <dgm:pt modelId="{7EB34781-8E4A-47BF-BB42-8E227F4143E9}">
      <dgm:prSet phldrT="[Texto]"/>
      <dgm:spPr/>
      <dgm:t>
        <a:bodyPr/>
        <a:lstStyle/>
        <a:p>
          <a:r>
            <a:rPr lang="es-ES" dirty="0" smtClean="0"/>
            <a:t>Identificar</a:t>
          </a:r>
          <a:endParaRPr lang="es-ES" dirty="0"/>
        </a:p>
      </dgm:t>
    </dgm:pt>
    <dgm:pt modelId="{BCF6AD91-A825-4959-868D-138579EB0A81}" type="parTrans" cxnId="{DCAB68E0-1B92-46E7-B886-9610C221A33A}">
      <dgm:prSet/>
      <dgm:spPr/>
      <dgm:t>
        <a:bodyPr/>
        <a:lstStyle/>
        <a:p>
          <a:endParaRPr lang="es-ES"/>
        </a:p>
      </dgm:t>
    </dgm:pt>
    <dgm:pt modelId="{E29581E9-860C-4E4F-BAAF-D970A912964C}" type="sibTrans" cxnId="{DCAB68E0-1B92-46E7-B886-9610C221A33A}">
      <dgm:prSet/>
      <dgm:spPr/>
      <dgm:t>
        <a:bodyPr/>
        <a:lstStyle/>
        <a:p>
          <a:endParaRPr lang="es-ES"/>
        </a:p>
      </dgm:t>
    </dgm:pt>
    <dgm:pt modelId="{397D9D85-60AF-413F-93C5-4A2E409196BE}">
      <dgm:prSet phldrT="[Texto]"/>
      <dgm:spPr/>
      <dgm:t>
        <a:bodyPr/>
        <a:lstStyle/>
        <a:p>
          <a:r>
            <a:rPr lang="es-ES" dirty="0" smtClean="0"/>
            <a:t>Medir</a:t>
          </a:r>
          <a:endParaRPr lang="es-ES" dirty="0"/>
        </a:p>
      </dgm:t>
    </dgm:pt>
    <dgm:pt modelId="{CB95CFD4-D2F7-4FAE-9662-030FB4CF99F6}" type="parTrans" cxnId="{CD096025-CDCE-4AB6-A20E-2732FED84A14}">
      <dgm:prSet/>
      <dgm:spPr/>
      <dgm:t>
        <a:bodyPr/>
        <a:lstStyle/>
        <a:p>
          <a:endParaRPr lang="es-ES"/>
        </a:p>
      </dgm:t>
    </dgm:pt>
    <dgm:pt modelId="{654B48AC-71E2-4DEA-AF9F-CEA0ADB452B6}" type="sibTrans" cxnId="{CD096025-CDCE-4AB6-A20E-2732FED84A14}">
      <dgm:prSet/>
      <dgm:spPr/>
      <dgm:t>
        <a:bodyPr/>
        <a:lstStyle/>
        <a:p>
          <a:endParaRPr lang="es-ES"/>
        </a:p>
      </dgm:t>
    </dgm:pt>
    <dgm:pt modelId="{F5759C92-F0DE-473F-A480-DB5C8DF92566}">
      <dgm:prSet phldrT="[Texto]"/>
      <dgm:spPr/>
      <dgm:t>
        <a:bodyPr/>
        <a:lstStyle/>
        <a:p>
          <a:r>
            <a:rPr lang="es-ES" dirty="0" smtClean="0"/>
            <a:t>Gestionar</a:t>
          </a:r>
          <a:endParaRPr lang="es-ES" dirty="0"/>
        </a:p>
      </dgm:t>
    </dgm:pt>
    <dgm:pt modelId="{9FCCC135-E8C5-417F-A3DF-71C9A505DE49}" type="parTrans" cxnId="{53D1D72B-889A-463A-824F-D230F19EF22F}">
      <dgm:prSet/>
      <dgm:spPr/>
      <dgm:t>
        <a:bodyPr/>
        <a:lstStyle/>
        <a:p>
          <a:endParaRPr lang="es-ES"/>
        </a:p>
      </dgm:t>
    </dgm:pt>
    <dgm:pt modelId="{9A2B38C3-0A1A-41C0-A9F5-55872BF33E69}" type="sibTrans" cxnId="{53D1D72B-889A-463A-824F-D230F19EF22F}">
      <dgm:prSet/>
      <dgm:spPr/>
      <dgm:t>
        <a:bodyPr/>
        <a:lstStyle/>
        <a:p>
          <a:endParaRPr lang="es-ES"/>
        </a:p>
      </dgm:t>
    </dgm:pt>
    <dgm:pt modelId="{09A39EFB-EA68-4AEF-A4C9-5EBF2C79C367}" type="pres">
      <dgm:prSet presAssocID="{7822A2EB-B9B2-4B0E-A92A-05EC300C45DF}" presName="cycle" presStyleCnt="0">
        <dgm:presLayoutVars>
          <dgm:dir/>
          <dgm:resizeHandles val="exact"/>
        </dgm:presLayoutVars>
      </dgm:prSet>
      <dgm:spPr/>
      <dgm:t>
        <a:bodyPr/>
        <a:lstStyle/>
        <a:p>
          <a:endParaRPr lang="es-ES"/>
        </a:p>
      </dgm:t>
    </dgm:pt>
    <dgm:pt modelId="{F5C956A3-1923-44EE-B198-E3759825EE9A}" type="pres">
      <dgm:prSet presAssocID="{7EB34781-8E4A-47BF-BB42-8E227F4143E9}" presName="node" presStyleLbl="node1" presStyleIdx="0" presStyleCnt="3">
        <dgm:presLayoutVars>
          <dgm:bulletEnabled val="1"/>
        </dgm:presLayoutVars>
      </dgm:prSet>
      <dgm:spPr/>
      <dgm:t>
        <a:bodyPr/>
        <a:lstStyle/>
        <a:p>
          <a:endParaRPr lang="es-ES"/>
        </a:p>
      </dgm:t>
    </dgm:pt>
    <dgm:pt modelId="{0D84DBCD-3DBC-4C60-B26A-6C39A5EF341E}" type="pres">
      <dgm:prSet presAssocID="{E29581E9-860C-4E4F-BAAF-D970A912964C}" presName="sibTrans" presStyleLbl="sibTrans2D1" presStyleIdx="0" presStyleCnt="3"/>
      <dgm:spPr/>
      <dgm:t>
        <a:bodyPr/>
        <a:lstStyle/>
        <a:p>
          <a:endParaRPr lang="es-ES"/>
        </a:p>
      </dgm:t>
    </dgm:pt>
    <dgm:pt modelId="{E1371FC4-DB0F-4019-B74B-04652B54562C}" type="pres">
      <dgm:prSet presAssocID="{E29581E9-860C-4E4F-BAAF-D970A912964C}" presName="connectorText" presStyleLbl="sibTrans2D1" presStyleIdx="0" presStyleCnt="3"/>
      <dgm:spPr/>
      <dgm:t>
        <a:bodyPr/>
        <a:lstStyle/>
        <a:p>
          <a:endParaRPr lang="es-ES"/>
        </a:p>
      </dgm:t>
    </dgm:pt>
    <dgm:pt modelId="{F98FE1EA-ACC1-48AA-9C2C-9D38C2191CA8}" type="pres">
      <dgm:prSet presAssocID="{397D9D85-60AF-413F-93C5-4A2E409196BE}" presName="node" presStyleLbl="node1" presStyleIdx="1" presStyleCnt="3">
        <dgm:presLayoutVars>
          <dgm:bulletEnabled val="1"/>
        </dgm:presLayoutVars>
      </dgm:prSet>
      <dgm:spPr/>
      <dgm:t>
        <a:bodyPr/>
        <a:lstStyle/>
        <a:p>
          <a:endParaRPr lang="es-ES"/>
        </a:p>
      </dgm:t>
    </dgm:pt>
    <dgm:pt modelId="{7BD6F17E-ABFB-472C-9F11-BDA69E1ED46A}" type="pres">
      <dgm:prSet presAssocID="{654B48AC-71E2-4DEA-AF9F-CEA0ADB452B6}" presName="sibTrans" presStyleLbl="sibTrans2D1" presStyleIdx="1" presStyleCnt="3"/>
      <dgm:spPr/>
      <dgm:t>
        <a:bodyPr/>
        <a:lstStyle/>
        <a:p>
          <a:endParaRPr lang="es-ES"/>
        </a:p>
      </dgm:t>
    </dgm:pt>
    <dgm:pt modelId="{121F604D-3FE1-4011-A76C-E1ADC470929E}" type="pres">
      <dgm:prSet presAssocID="{654B48AC-71E2-4DEA-AF9F-CEA0ADB452B6}" presName="connectorText" presStyleLbl="sibTrans2D1" presStyleIdx="1" presStyleCnt="3"/>
      <dgm:spPr/>
      <dgm:t>
        <a:bodyPr/>
        <a:lstStyle/>
        <a:p>
          <a:endParaRPr lang="es-ES"/>
        </a:p>
      </dgm:t>
    </dgm:pt>
    <dgm:pt modelId="{785E4E85-1BF2-4F9A-A33A-35F1A5201702}" type="pres">
      <dgm:prSet presAssocID="{F5759C92-F0DE-473F-A480-DB5C8DF92566}" presName="node" presStyleLbl="node1" presStyleIdx="2" presStyleCnt="3">
        <dgm:presLayoutVars>
          <dgm:bulletEnabled val="1"/>
        </dgm:presLayoutVars>
      </dgm:prSet>
      <dgm:spPr/>
      <dgm:t>
        <a:bodyPr/>
        <a:lstStyle/>
        <a:p>
          <a:endParaRPr lang="es-ES"/>
        </a:p>
      </dgm:t>
    </dgm:pt>
    <dgm:pt modelId="{C45EDE3B-7CD8-4475-A936-0FEC356AA665}" type="pres">
      <dgm:prSet presAssocID="{9A2B38C3-0A1A-41C0-A9F5-55872BF33E69}" presName="sibTrans" presStyleLbl="sibTrans2D1" presStyleIdx="2" presStyleCnt="3"/>
      <dgm:spPr/>
      <dgm:t>
        <a:bodyPr/>
        <a:lstStyle/>
        <a:p>
          <a:endParaRPr lang="es-ES"/>
        </a:p>
      </dgm:t>
    </dgm:pt>
    <dgm:pt modelId="{31478FF6-D4F9-474A-87CB-DC5CCFB8EBC3}" type="pres">
      <dgm:prSet presAssocID="{9A2B38C3-0A1A-41C0-A9F5-55872BF33E69}" presName="connectorText" presStyleLbl="sibTrans2D1" presStyleIdx="2" presStyleCnt="3"/>
      <dgm:spPr/>
      <dgm:t>
        <a:bodyPr/>
        <a:lstStyle/>
        <a:p>
          <a:endParaRPr lang="es-ES"/>
        </a:p>
      </dgm:t>
    </dgm:pt>
  </dgm:ptLst>
  <dgm:cxnLst>
    <dgm:cxn modelId="{53D1D72B-889A-463A-824F-D230F19EF22F}" srcId="{7822A2EB-B9B2-4B0E-A92A-05EC300C45DF}" destId="{F5759C92-F0DE-473F-A480-DB5C8DF92566}" srcOrd="2" destOrd="0" parTransId="{9FCCC135-E8C5-417F-A3DF-71C9A505DE49}" sibTransId="{9A2B38C3-0A1A-41C0-A9F5-55872BF33E69}"/>
    <dgm:cxn modelId="{CD096025-CDCE-4AB6-A20E-2732FED84A14}" srcId="{7822A2EB-B9B2-4B0E-A92A-05EC300C45DF}" destId="{397D9D85-60AF-413F-93C5-4A2E409196BE}" srcOrd="1" destOrd="0" parTransId="{CB95CFD4-D2F7-4FAE-9662-030FB4CF99F6}" sibTransId="{654B48AC-71E2-4DEA-AF9F-CEA0ADB452B6}"/>
    <dgm:cxn modelId="{05D7A7AA-627E-4C64-8A0D-744EB5A50A35}" type="presOf" srcId="{E29581E9-860C-4E4F-BAAF-D970A912964C}" destId="{0D84DBCD-3DBC-4C60-B26A-6C39A5EF341E}" srcOrd="0" destOrd="0" presId="urn:microsoft.com/office/officeart/2005/8/layout/cycle2"/>
    <dgm:cxn modelId="{DCAB68E0-1B92-46E7-B886-9610C221A33A}" srcId="{7822A2EB-B9B2-4B0E-A92A-05EC300C45DF}" destId="{7EB34781-8E4A-47BF-BB42-8E227F4143E9}" srcOrd="0" destOrd="0" parTransId="{BCF6AD91-A825-4959-868D-138579EB0A81}" sibTransId="{E29581E9-860C-4E4F-BAAF-D970A912964C}"/>
    <dgm:cxn modelId="{0BD67F6F-66D5-467B-90E1-47062B28874F}" type="presOf" srcId="{654B48AC-71E2-4DEA-AF9F-CEA0ADB452B6}" destId="{7BD6F17E-ABFB-472C-9F11-BDA69E1ED46A}" srcOrd="0" destOrd="0" presId="urn:microsoft.com/office/officeart/2005/8/layout/cycle2"/>
    <dgm:cxn modelId="{A1F2FAF2-8F9E-4EE4-B762-21EB8CC8A69C}" type="presOf" srcId="{7EB34781-8E4A-47BF-BB42-8E227F4143E9}" destId="{F5C956A3-1923-44EE-B198-E3759825EE9A}" srcOrd="0" destOrd="0" presId="urn:microsoft.com/office/officeart/2005/8/layout/cycle2"/>
    <dgm:cxn modelId="{C2C6479B-4352-408E-A843-354355DA6865}" type="presOf" srcId="{397D9D85-60AF-413F-93C5-4A2E409196BE}" destId="{F98FE1EA-ACC1-48AA-9C2C-9D38C2191CA8}" srcOrd="0" destOrd="0" presId="urn:microsoft.com/office/officeart/2005/8/layout/cycle2"/>
    <dgm:cxn modelId="{5BB452F3-DDB6-4735-A338-DD9DA84D23AE}" type="presOf" srcId="{654B48AC-71E2-4DEA-AF9F-CEA0ADB452B6}" destId="{121F604D-3FE1-4011-A76C-E1ADC470929E}" srcOrd="1" destOrd="0" presId="urn:microsoft.com/office/officeart/2005/8/layout/cycle2"/>
    <dgm:cxn modelId="{8361DA5F-6C2E-4E12-9739-29789D33CC92}" type="presOf" srcId="{E29581E9-860C-4E4F-BAAF-D970A912964C}" destId="{E1371FC4-DB0F-4019-B74B-04652B54562C}" srcOrd="1" destOrd="0" presId="urn:microsoft.com/office/officeart/2005/8/layout/cycle2"/>
    <dgm:cxn modelId="{F4445172-0B55-4BBA-A8C7-C6A062BC251E}" type="presOf" srcId="{9A2B38C3-0A1A-41C0-A9F5-55872BF33E69}" destId="{C45EDE3B-7CD8-4475-A936-0FEC356AA665}" srcOrd="0" destOrd="0" presId="urn:microsoft.com/office/officeart/2005/8/layout/cycle2"/>
    <dgm:cxn modelId="{57F60F7A-D2B1-4448-BAF8-C1F0322B99DA}" type="presOf" srcId="{F5759C92-F0DE-473F-A480-DB5C8DF92566}" destId="{785E4E85-1BF2-4F9A-A33A-35F1A5201702}" srcOrd="0" destOrd="0" presId="urn:microsoft.com/office/officeart/2005/8/layout/cycle2"/>
    <dgm:cxn modelId="{7BCEF1FD-D3DE-44D7-B408-A03E1FBA113F}" type="presOf" srcId="{7822A2EB-B9B2-4B0E-A92A-05EC300C45DF}" destId="{09A39EFB-EA68-4AEF-A4C9-5EBF2C79C367}" srcOrd="0" destOrd="0" presId="urn:microsoft.com/office/officeart/2005/8/layout/cycle2"/>
    <dgm:cxn modelId="{EBBD3442-F830-476A-9CA0-FCB393736382}" type="presOf" srcId="{9A2B38C3-0A1A-41C0-A9F5-55872BF33E69}" destId="{31478FF6-D4F9-474A-87CB-DC5CCFB8EBC3}" srcOrd="1" destOrd="0" presId="urn:microsoft.com/office/officeart/2005/8/layout/cycle2"/>
    <dgm:cxn modelId="{E10CBE82-081B-4B4E-A686-1F0FEDDBA184}" type="presParOf" srcId="{09A39EFB-EA68-4AEF-A4C9-5EBF2C79C367}" destId="{F5C956A3-1923-44EE-B198-E3759825EE9A}" srcOrd="0" destOrd="0" presId="urn:microsoft.com/office/officeart/2005/8/layout/cycle2"/>
    <dgm:cxn modelId="{9F0E07DB-D7E7-47A1-81A4-C3205D0B803B}" type="presParOf" srcId="{09A39EFB-EA68-4AEF-A4C9-5EBF2C79C367}" destId="{0D84DBCD-3DBC-4C60-B26A-6C39A5EF341E}" srcOrd="1" destOrd="0" presId="urn:microsoft.com/office/officeart/2005/8/layout/cycle2"/>
    <dgm:cxn modelId="{9A9753DC-50FE-40D5-A6CB-47B22A1B3BA3}" type="presParOf" srcId="{0D84DBCD-3DBC-4C60-B26A-6C39A5EF341E}" destId="{E1371FC4-DB0F-4019-B74B-04652B54562C}" srcOrd="0" destOrd="0" presId="urn:microsoft.com/office/officeart/2005/8/layout/cycle2"/>
    <dgm:cxn modelId="{8D34FBCA-CD1B-4F0A-999E-D6A2C7F4B2AD}" type="presParOf" srcId="{09A39EFB-EA68-4AEF-A4C9-5EBF2C79C367}" destId="{F98FE1EA-ACC1-48AA-9C2C-9D38C2191CA8}" srcOrd="2" destOrd="0" presId="urn:microsoft.com/office/officeart/2005/8/layout/cycle2"/>
    <dgm:cxn modelId="{C30A6D44-EDC2-4C79-84DE-DC1A9FC600E4}" type="presParOf" srcId="{09A39EFB-EA68-4AEF-A4C9-5EBF2C79C367}" destId="{7BD6F17E-ABFB-472C-9F11-BDA69E1ED46A}" srcOrd="3" destOrd="0" presId="urn:microsoft.com/office/officeart/2005/8/layout/cycle2"/>
    <dgm:cxn modelId="{0639E850-1847-432D-BA56-CBB6AF2D0D1C}" type="presParOf" srcId="{7BD6F17E-ABFB-472C-9F11-BDA69E1ED46A}" destId="{121F604D-3FE1-4011-A76C-E1ADC470929E}" srcOrd="0" destOrd="0" presId="urn:microsoft.com/office/officeart/2005/8/layout/cycle2"/>
    <dgm:cxn modelId="{E209F3FD-F529-41F6-9123-A9957C41C972}" type="presParOf" srcId="{09A39EFB-EA68-4AEF-A4C9-5EBF2C79C367}" destId="{785E4E85-1BF2-4F9A-A33A-35F1A5201702}" srcOrd="4" destOrd="0" presId="urn:microsoft.com/office/officeart/2005/8/layout/cycle2"/>
    <dgm:cxn modelId="{744F1554-6AB6-4202-94DE-3291DA6F6B9C}" type="presParOf" srcId="{09A39EFB-EA68-4AEF-A4C9-5EBF2C79C367}" destId="{C45EDE3B-7CD8-4475-A936-0FEC356AA665}" srcOrd="5" destOrd="0" presId="urn:microsoft.com/office/officeart/2005/8/layout/cycle2"/>
    <dgm:cxn modelId="{B3113B2E-1469-4071-A49F-6D19EEE55A51}" type="presParOf" srcId="{C45EDE3B-7CD8-4475-A936-0FEC356AA665}" destId="{31478FF6-D4F9-474A-87CB-DC5CCFB8EBC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B3CD1E-0242-46A7-B9CB-7B9613CED5D0}"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s-ES"/>
        </a:p>
      </dgm:t>
    </dgm:pt>
    <dgm:pt modelId="{9960D0D2-456B-405F-9BF1-9532F22EDC61}">
      <dgm:prSet phldrT="[Texto]"/>
      <dgm:spPr/>
      <dgm:t>
        <a:bodyPr/>
        <a:lstStyle/>
        <a:p>
          <a:r>
            <a:rPr lang="es-ES" dirty="0" smtClean="0"/>
            <a:t>Reconocimiento.</a:t>
          </a:r>
        </a:p>
        <a:p>
          <a:r>
            <a:rPr lang="es-ES" dirty="0" smtClean="0"/>
            <a:t>A valores claramente identificables con el activo, se deben  amortizar.</a:t>
          </a:r>
          <a:endParaRPr lang="es-ES" dirty="0"/>
        </a:p>
      </dgm:t>
    </dgm:pt>
    <dgm:pt modelId="{03F4F7A7-00E3-4CFE-802A-A1A442DF2D4D}" type="parTrans" cxnId="{4A58D93A-F56F-496E-91DF-F0416A66AC3F}">
      <dgm:prSet/>
      <dgm:spPr/>
      <dgm:t>
        <a:bodyPr/>
        <a:lstStyle/>
        <a:p>
          <a:endParaRPr lang="es-ES"/>
        </a:p>
      </dgm:t>
    </dgm:pt>
    <dgm:pt modelId="{C4B7845E-A52A-4CB2-90A7-9798DB2BA259}" type="sibTrans" cxnId="{4A58D93A-F56F-496E-91DF-F0416A66AC3F}">
      <dgm:prSet/>
      <dgm:spPr/>
      <dgm:t>
        <a:bodyPr/>
        <a:lstStyle/>
        <a:p>
          <a:endParaRPr lang="es-ES"/>
        </a:p>
      </dgm:t>
    </dgm:pt>
    <dgm:pt modelId="{7AFB6667-3CD9-4ABA-8926-F447845AB2E1}">
      <dgm:prSet phldrT="[Texto]"/>
      <dgm:spPr/>
      <dgm:t>
        <a:bodyPr/>
        <a:lstStyle/>
        <a:p>
          <a:r>
            <a:rPr lang="es-ES" dirty="0" smtClean="0"/>
            <a:t>Revelación.</a:t>
          </a:r>
        </a:p>
        <a:p>
          <a:r>
            <a:rPr lang="es-ES" dirty="0" smtClean="0"/>
            <a:t>En Colombia la norma trata sobre las amortizaciones aceleradas, internacionalmente solo se debe revelar si esta identificado, controlado y se conocen sus beneficios en la empresa.</a:t>
          </a:r>
          <a:endParaRPr lang="es-ES" dirty="0"/>
        </a:p>
      </dgm:t>
    </dgm:pt>
    <dgm:pt modelId="{594F9B2D-A16E-43F1-ACBF-B8FA3AA70173}" type="parTrans" cxnId="{55BC3D7F-9F1C-41BD-83E3-480F0726B9AB}">
      <dgm:prSet/>
      <dgm:spPr/>
      <dgm:t>
        <a:bodyPr/>
        <a:lstStyle/>
        <a:p>
          <a:endParaRPr lang="es-ES"/>
        </a:p>
      </dgm:t>
    </dgm:pt>
    <dgm:pt modelId="{C242FBA1-BDE5-4A95-AE7A-7B921CC3D4FC}" type="sibTrans" cxnId="{55BC3D7F-9F1C-41BD-83E3-480F0726B9AB}">
      <dgm:prSet/>
      <dgm:spPr/>
      <dgm:t>
        <a:bodyPr/>
        <a:lstStyle/>
        <a:p>
          <a:endParaRPr lang="es-ES"/>
        </a:p>
      </dgm:t>
    </dgm:pt>
    <dgm:pt modelId="{C66E78B6-008A-49AA-8D21-0EEC623E7DD1}">
      <dgm:prSet phldrT="[Texto]"/>
      <dgm:spPr/>
      <dgm:t>
        <a:bodyPr/>
        <a:lstStyle/>
        <a:p>
          <a:r>
            <a:rPr lang="es-ES" dirty="0" smtClean="0"/>
            <a:t>Control.</a:t>
          </a:r>
        </a:p>
        <a:p>
          <a:r>
            <a:rPr lang="es-ES" dirty="0" smtClean="0"/>
            <a:t>En Colombia no hay normas que regulen el control, pero internacionalmente, los controlan quienes reciben beneficios por los intangibles.</a:t>
          </a:r>
          <a:endParaRPr lang="es-ES" dirty="0"/>
        </a:p>
      </dgm:t>
    </dgm:pt>
    <dgm:pt modelId="{FA7C95B9-09F3-44B6-A3AA-49BEA45C4B76}" type="parTrans" cxnId="{8952F98E-7FE7-45DE-BC0D-9505D17AEFF7}">
      <dgm:prSet/>
      <dgm:spPr/>
      <dgm:t>
        <a:bodyPr/>
        <a:lstStyle/>
        <a:p>
          <a:endParaRPr lang="es-ES"/>
        </a:p>
      </dgm:t>
    </dgm:pt>
    <dgm:pt modelId="{2165367B-1F68-46BF-BC14-64A15260369B}" type="sibTrans" cxnId="{8952F98E-7FE7-45DE-BC0D-9505D17AEFF7}">
      <dgm:prSet/>
      <dgm:spPr/>
      <dgm:t>
        <a:bodyPr/>
        <a:lstStyle/>
        <a:p>
          <a:endParaRPr lang="es-ES"/>
        </a:p>
      </dgm:t>
    </dgm:pt>
    <dgm:pt modelId="{CE930953-280D-4BC5-9AC3-4096D32C5267}" type="pres">
      <dgm:prSet presAssocID="{14B3CD1E-0242-46A7-B9CB-7B9613CED5D0}" presName="cycle" presStyleCnt="0">
        <dgm:presLayoutVars>
          <dgm:dir/>
          <dgm:resizeHandles val="exact"/>
        </dgm:presLayoutVars>
      </dgm:prSet>
      <dgm:spPr/>
      <dgm:t>
        <a:bodyPr/>
        <a:lstStyle/>
        <a:p>
          <a:endParaRPr lang="es-ES"/>
        </a:p>
      </dgm:t>
    </dgm:pt>
    <dgm:pt modelId="{709761E9-28E4-4EEF-B898-4E2BE76C087D}" type="pres">
      <dgm:prSet presAssocID="{9960D0D2-456B-405F-9BF1-9532F22EDC61}" presName="node" presStyleLbl="node1" presStyleIdx="0" presStyleCnt="3" custScaleX="173305" custRadScaleRad="97013" custRadScaleInc="5601">
        <dgm:presLayoutVars>
          <dgm:bulletEnabled val="1"/>
        </dgm:presLayoutVars>
      </dgm:prSet>
      <dgm:spPr/>
      <dgm:t>
        <a:bodyPr/>
        <a:lstStyle/>
        <a:p>
          <a:endParaRPr lang="es-ES"/>
        </a:p>
      </dgm:t>
    </dgm:pt>
    <dgm:pt modelId="{D87A6C35-7B61-4D43-889D-5D53E1255296}" type="pres">
      <dgm:prSet presAssocID="{9960D0D2-456B-405F-9BF1-9532F22EDC61}" presName="spNode" presStyleCnt="0"/>
      <dgm:spPr/>
    </dgm:pt>
    <dgm:pt modelId="{89B93560-EF75-41F7-9C18-4D0FF4F8E6C3}" type="pres">
      <dgm:prSet presAssocID="{C4B7845E-A52A-4CB2-90A7-9798DB2BA259}" presName="sibTrans" presStyleLbl="sibTrans1D1" presStyleIdx="0" presStyleCnt="3"/>
      <dgm:spPr/>
      <dgm:t>
        <a:bodyPr/>
        <a:lstStyle/>
        <a:p>
          <a:endParaRPr lang="es-ES"/>
        </a:p>
      </dgm:t>
    </dgm:pt>
    <dgm:pt modelId="{B5DFD6E5-5318-46E1-9298-B5717D4AE07F}" type="pres">
      <dgm:prSet presAssocID="{7AFB6667-3CD9-4ABA-8926-F447845AB2E1}" presName="node" presStyleLbl="node1" presStyleIdx="1" presStyleCnt="3" custScaleX="210669" custRadScaleRad="110119" custRadScaleInc="19254">
        <dgm:presLayoutVars>
          <dgm:bulletEnabled val="1"/>
        </dgm:presLayoutVars>
      </dgm:prSet>
      <dgm:spPr/>
      <dgm:t>
        <a:bodyPr/>
        <a:lstStyle/>
        <a:p>
          <a:endParaRPr lang="es-ES"/>
        </a:p>
      </dgm:t>
    </dgm:pt>
    <dgm:pt modelId="{873190DF-B6EC-4C85-97CB-F20A9DB07844}" type="pres">
      <dgm:prSet presAssocID="{7AFB6667-3CD9-4ABA-8926-F447845AB2E1}" presName="spNode" presStyleCnt="0"/>
      <dgm:spPr/>
    </dgm:pt>
    <dgm:pt modelId="{3473BC24-C9BF-4AD0-9F26-7F3A8D329B82}" type="pres">
      <dgm:prSet presAssocID="{C242FBA1-BDE5-4A95-AE7A-7B921CC3D4FC}" presName="sibTrans" presStyleLbl="sibTrans1D1" presStyleIdx="1" presStyleCnt="3"/>
      <dgm:spPr/>
      <dgm:t>
        <a:bodyPr/>
        <a:lstStyle/>
        <a:p>
          <a:endParaRPr lang="es-ES"/>
        </a:p>
      </dgm:t>
    </dgm:pt>
    <dgm:pt modelId="{D4094763-47BE-4A09-91A0-08EE2B2E31E1}" type="pres">
      <dgm:prSet presAssocID="{C66E78B6-008A-49AA-8D21-0EEC623E7DD1}" presName="node" presStyleLbl="node1" presStyleIdx="2" presStyleCnt="3" custScaleX="182693" custRadScaleRad="87538" custRadScaleInc="88897">
        <dgm:presLayoutVars>
          <dgm:bulletEnabled val="1"/>
        </dgm:presLayoutVars>
      </dgm:prSet>
      <dgm:spPr/>
      <dgm:t>
        <a:bodyPr/>
        <a:lstStyle/>
        <a:p>
          <a:endParaRPr lang="es-ES"/>
        </a:p>
      </dgm:t>
    </dgm:pt>
    <dgm:pt modelId="{5CD38578-C2CC-4437-BC96-30B5053FA2FA}" type="pres">
      <dgm:prSet presAssocID="{C66E78B6-008A-49AA-8D21-0EEC623E7DD1}" presName="spNode" presStyleCnt="0"/>
      <dgm:spPr/>
    </dgm:pt>
    <dgm:pt modelId="{1E0ABD6D-2AD5-4146-990F-8F7FE1E4F5D8}" type="pres">
      <dgm:prSet presAssocID="{2165367B-1F68-46BF-BC14-64A15260369B}" presName="sibTrans" presStyleLbl="sibTrans1D1" presStyleIdx="2" presStyleCnt="3"/>
      <dgm:spPr/>
      <dgm:t>
        <a:bodyPr/>
        <a:lstStyle/>
        <a:p>
          <a:endParaRPr lang="es-ES"/>
        </a:p>
      </dgm:t>
    </dgm:pt>
  </dgm:ptLst>
  <dgm:cxnLst>
    <dgm:cxn modelId="{5FA96B60-C666-450F-8CE1-E8FB20EB76B8}" type="presOf" srcId="{7AFB6667-3CD9-4ABA-8926-F447845AB2E1}" destId="{B5DFD6E5-5318-46E1-9298-B5717D4AE07F}" srcOrd="0" destOrd="0" presId="urn:microsoft.com/office/officeart/2005/8/layout/cycle6"/>
    <dgm:cxn modelId="{8952F98E-7FE7-45DE-BC0D-9505D17AEFF7}" srcId="{14B3CD1E-0242-46A7-B9CB-7B9613CED5D0}" destId="{C66E78B6-008A-49AA-8D21-0EEC623E7DD1}" srcOrd="2" destOrd="0" parTransId="{FA7C95B9-09F3-44B6-A3AA-49BEA45C4B76}" sibTransId="{2165367B-1F68-46BF-BC14-64A15260369B}"/>
    <dgm:cxn modelId="{4E0417AC-ED2A-4AF8-843D-C5DF37E319AC}" type="presOf" srcId="{C242FBA1-BDE5-4A95-AE7A-7B921CC3D4FC}" destId="{3473BC24-C9BF-4AD0-9F26-7F3A8D329B82}" srcOrd="0" destOrd="0" presId="urn:microsoft.com/office/officeart/2005/8/layout/cycle6"/>
    <dgm:cxn modelId="{26B782A7-2CC2-4B4D-A026-C5AF708186F6}" type="presOf" srcId="{2165367B-1F68-46BF-BC14-64A15260369B}" destId="{1E0ABD6D-2AD5-4146-990F-8F7FE1E4F5D8}" srcOrd="0" destOrd="0" presId="urn:microsoft.com/office/officeart/2005/8/layout/cycle6"/>
    <dgm:cxn modelId="{4A58D93A-F56F-496E-91DF-F0416A66AC3F}" srcId="{14B3CD1E-0242-46A7-B9CB-7B9613CED5D0}" destId="{9960D0D2-456B-405F-9BF1-9532F22EDC61}" srcOrd="0" destOrd="0" parTransId="{03F4F7A7-00E3-4CFE-802A-A1A442DF2D4D}" sibTransId="{C4B7845E-A52A-4CB2-90A7-9798DB2BA259}"/>
    <dgm:cxn modelId="{55BC3D7F-9F1C-41BD-83E3-480F0726B9AB}" srcId="{14B3CD1E-0242-46A7-B9CB-7B9613CED5D0}" destId="{7AFB6667-3CD9-4ABA-8926-F447845AB2E1}" srcOrd="1" destOrd="0" parTransId="{594F9B2D-A16E-43F1-ACBF-B8FA3AA70173}" sibTransId="{C242FBA1-BDE5-4A95-AE7A-7B921CC3D4FC}"/>
    <dgm:cxn modelId="{C436A3E7-F214-4122-B476-1DC754156CA2}" type="presOf" srcId="{9960D0D2-456B-405F-9BF1-9532F22EDC61}" destId="{709761E9-28E4-4EEF-B898-4E2BE76C087D}" srcOrd="0" destOrd="0" presId="urn:microsoft.com/office/officeart/2005/8/layout/cycle6"/>
    <dgm:cxn modelId="{E3D121C0-1E24-47B2-BE2D-75E1E0C74D5B}" type="presOf" srcId="{14B3CD1E-0242-46A7-B9CB-7B9613CED5D0}" destId="{CE930953-280D-4BC5-9AC3-4096D32C5267}" srcOrd="0" destOrd="0" presId="urn:microsoft.com/office/officeart/2005/8/layout/cycle6"/>
    <dgm:cxn modelId="{EEA2D3D7-A300-45BD-A124-E119DE68CB78}" type="presOf" srcId="{C4B7845E-A52A-4CB2-90A7-9798DB2BA259}" destId="{89B93560-EF75-41F7-9C18-4D0FF4F8E6C3}" srcOrd="0" destOrd="0" presId="urn:microsoft.com/office/officeart/2005/8/layout/cycle6"/>
    <dgm:cxn modelId="{117A22C8-F458-4A29-8D66-49498BB8DF56}" type="presOf" srcId="{C66E78B6-008A-49AA-8D21-0EEC623E7DD1}" destId="{D4094763-47BE-4A09-91A0-08EE2B2E31E1}" srcOrd="0" destOrd="0" presId="urn:microsoft.com/office/officeart/2005/8/layout/cycle6"/>
    <dgm:cxn modelId="{806AA84A-1319-4E7F-AD9A-F3B60F09B358}" type="presParOf" srcId="{CE930953-280D-4BC5-9AC3-4096D32C5267}" destId="{709761E9-28E4-4EEF-B898-4E2BE76C087D}" srcOrd="0" destOrd="0" presId="urn:microsoft.com/office/officeart/2005/8/layout/cycle6"/>
    <dgm:cxn modelId="{3B0BC060-3274-4DF9-8F64-3347047F1B22}" type="presParOf" srcId="{CE930953-280D-4BC5-9AC3-4096D32C5267}" destId="{D87A6C35-7B61-4D43-889D-5D53E1255296}" srcOrd="1" destOrd="0" presId="urn:microsoft.com/office/officeart/2005/8/layout/cycle6"/>
    <dgm:cxn modelId="{73A9C438-CB85-46BF-9E84-88C0DB209E55}" type="presParOf" srcId="{CE930953-280D-4BC5-9AC3-4096D32C5267}" destId="{89B93560-EF75-41F7-9C18-4D0FF4F8E6C3}" srcOrd="2" destOrd="0" presId="urn:microsoft.com/office/officeart/2005/8/layout/cycle6"/>
    <dgm:cxn modelId="{B316EEA6-BBA8-44A9-A89D-0D47AF2AD575}" type="presParOf" srcId="{CE930953-280D-4BC5-9AC3-4096D32C5267}" destId="{B5DFD6E5-5318-46E1-9298-B5717D4AE07F}" srcOrd="3" destOrd="0" presId="urn:microsoft.com/office/officeart/2005/8/layout/cycle6"/>
    <dgm:cxn modelId="{5B919EEB-1EAF-4BA1-B366-F465CF2D8EDB}" type="presParOf" srcId="{CE930953-280D-4BC5-9AC3-4096D32C5267}" destId="{873190DF-B6EC-4C85-97CB-F20A9DB07844}" srcOrd="4" destOrd="0" presId="urn:microsoft.com/office/officeart/2005/8/layout/cycle6"/>
    <dgm:cxn modelId="{27ED78E6-362E-4260-87E8-7921DDF59467}" type="presParOf" srcId="{CE930953-280D-4BC5-9AC3-4096D32C5267}" destId="{3473BC24-C9BF-4AD0-9F26-7F3A8D329B82}" srcOrd="5" destOrd="0" presId="urn:microsoft.com/office/officeart/2005/8/layout/cycle6"/>
    <dgm:cxn modelId="{0E34F77A-21FB-4079-9B61-F01592125A0B}" type="presParOf" srcId="{CE930953-280D-4BC5-9AC3-4096D32C5267}" destId="{D4094763-47BE-4A09-91A0-08EE2B2E31E1}" srcOrd="6" destOrd="0" presId="urn:microsoft.com/office/officeart/2005/8/layout/cycle6"/>
    <dgm:cxn modelId="{26E30F51-82FF-4247-AA58-29DDD4DA39FF}" type="presParOf" srcId="{CE930953-280D-4BC5-9AC3-4096D32C5267}" destId="{5CD38578-C2CC-4437-BC96-30B5053FA2FA}" srcOrd="7" destOrd="0" presId="urn:microsoft.com/office/officeart/2005/8/layout/cycle6"/>
    <dgm:cxn modelId="{6A9A635C-8A1E-4279-8C79-D2EBF4CEA7A7}" type="presParOf" srcId="{CE930953-280D-4BC5-9AC3-4096D32C5267}" destId="{1E0ABD6D-2AD5-4146-990F-8F7FE1E4F5D8}"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C956A3-1923-44EE-B198-E3759825EE9A}">
      <dsp:nvSpPr>
        <dsp:cNvPr id="0" name=""/>
        <dsp:cNvSpPr/>
      </dsp:nvSpPr>
      <dsp:spPr>
        <a:xfrm>
          <a:off x="3131306" y="1390"/>
          <a:ext cx="1966986" cy="196698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s-ES" sz="2500" kern="1200" dirty="0" smtClean="0"/>
            <a:t>Identificar</a:t>
          </a:r>
          <a:endParaRPr lang="es-ES" sz="2500" kern="1200" dirty="0"/>
        </a:p>
      </dsp:txBody>
      <dsp:txXfrm>
        <a:off x="3419364" y="289448"/>
        <a:ext cx="1390870" cy="1390870"/>
      </dsp:txXfrm>
    </dsp:sp>
    <dsp:sp modelId="{0D84DBCD-3DBC-4C60-B26A-6C39A5EF341E}">
      <dsp:nvSpPr>
        <dsp:cNvPr id="0" name=""/>
        <dsp:cNvSpPr/>
      </dsp:nvSpPr>
      <dsp:spPr>
        <a:xfrm rot="3600000">
          <a:off x="4584392" y="1918261"/>
          <a:ext cx="521866" cy="663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s-ES" sz="2000" kern="1200"/>
        </a:p>
      </dsp:txBody>
      <dsp:txXfrm>
        <a:off x="4623532" y="1983241"/>
        <a:ext cx="365306" cy="398314"/>
      </dsp:txXfrm>
    </dsp:sp>
    <dsp:sp modelId="{F98FE1EA-ACC1-48AA-9C2C-9D38C2191CA8}">
      <dsp:nvSpPr>
        <dsp:cNvPr id="0" name=""/>
        <dsp:cNvSpPr/>
      </dsp:nvSpPr>
      <dsp:spPr>
        <a:xfrm>
          <a:off x="4607126" y="2557585"/>
          <a:ext cx="1966986" cy="196698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s-ES" sz="2500" kern="1200" dirty="0" smtClean="0"/>
            <a:t>Medir</a:t>
          </a:r>
          <a:endParaRPr lang="es-ES" sz="2500" kern="1200" dirty="0"/>
        </a:p>
      </dsp:txBody>
      <dsp:txXfrm>
        <a:off x="4895184" y="2845643"/>
        <a:ext cx="1390870" cy="1390870"/>
      </dsp:txXfrm>
    </dsp:sp>
    <dsp:sp modelId="{7BD6F17E-ABFB-472C-9F11-BDA69E1ED46A}">
      <dsp:nvSpPr>
        <dsp:cNvPr id="0" name=""/>
        <dsp:cNvSpPr/>
      </dsp:nvSpPr>
      <dsp:spPr>
        <a:xfrm rot="10800000">
          <a:off x="3868636" y="3209150"/>
          <a:ext cx="521866" cy="663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s-ES" sz="2000" kern="1200"/>
        </a:p>
      </dsp:txBody>
      <dsp:txXfrm rot="10800000">
        <a:off x="4025196" y="3341922"/>
        <a:ext cx="365306" cy="398314"/>
      </dsp:txXfrm>
    </dsp:sp>
    <dsp:sp modelId="{785E4E85-1BF2-4F9A-A33A-35F1A5201702}">
      <dsp:nvSpPr>
        <dsp:cNvPr id="0" name=""/>
        <dsp:cNvSpPr/>
      </dsp:nvSpPr>
      <dsp:spPr>
        <a:xfrm>
          <a:off x="1655486" y="2557585"/>
          <a:ext cx="1966986" cy="196698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s-ES" sz="2500" kern="1200" dirty="0" smtClean="0"/>
            <a:t>Gestionar</a:t>
          </a:r>
          <a:endParaRPr lang="es-ES" sz="2500" kern="1200" dirty="0"/>
        </a:p>
      </dsp:txBody>
      <dsp:txXfrm>
        <a:off x="1943544" y="2845643"/>
        <a:ext cx="1390870" cy="1390870"/>
      </dsp:txXfrm>
    </dsp:sp>
    <dsp:sp modelId="{C45EDE3B-7CD8-4475-A936-0FEC356AA665}">
      <dsp:nvSpPr>
        <dsp:cNvPr id="0" name=""/>
        <dsp:cNvSpPr/>
      </dsp:nvSpPr>
      <dsp:spPr>
        <a:xfrm rot="18000000">
          <a:off x="3108571" y="1943843"/>
          <a:ext cx="521866" cy="663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s-ES" sz="2000" kern="1200"/>
        </a:p>
      </dsp:txBody>
      <dsp:txXfrm>
        <a:off x="3147711" y="2144407"/>
        <a:ext cx="365306" cy="3983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9761E9-28E4-4EEF-B898-4E2BE76C087D}">
      <dsp:nvSpPr>
        <dsp:cNvPr id="0" name=""/>
        <dsp:cNvSpPr/>
      </dsp:nvSpPr>
      <dsp:spPr>
        <a:xfrm>
          <a:off x="2195731" y="72003"/>
          <a:ext cx="4557562" cy="17093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kern="1200" dirty="0" smtClean="0"/>
            <a:t>Reconocimiento.</a:t>
          </a:r>
        </a:p>
        <a:p>
          <a:pPr lvl="0" algn="ctr" defTabSz="800100">
            <a:lnSpc>
              <a:spcPct val="90000"/>
            </a:lnSpc>
            <a:spcBef>
              <a:spcPct val="0"/>
            </a:spcBef>
            <a:spcAft>
              <a:spcPct val="35000"/>
            </a:spcAft>
          </a:pPr>
          <a:r>
            <a:rPr lang="es-ES" sz="1800" kern="1200" dirty="0" smtClean="0"/>
            <a:t>A valores claramente identificables con el activo, se deben  amortizar.</a:t>
          </a:r>
          <a:endParaRPr lang="es-ES" sz="1800" kern="1200" dirty="0"/>
        </a:p>
      </dsp:txBody>
      <dsp:txXfrm>
        <a:off x="2279175" y="155447"/>
        <a:ext cx="4390674" cy="1542477"/>
      </dsp:txXfrm>
    </dsp:sp>
    <dsp:sp modelId="{89B93560-EF75-41F7-9C18-4D0FF4F8E6C3}">
      <dsp:nvSpPr>
        <dsp:cNvPr id="0" name=""/>
        <dsp:cNvSpPr/>
      </dsp:nvSpPr>
      <dsp:spPr>
        <a:xfrm>
          <a:off x="1385262" y="1412255"/>
          <a:ext cx="4558534" cy="4558534"/>
        </a:xfrm>
        <a:custGeom>
          <a:avLst/>
          <a:gdLst/>
          <a:ahLst/>
          <a:cxnLst/>
          <a:rect l="0" t="0" r="0" b="0"/>
          <a:pathLst>
            <a:path>
              <a:moveTo>
                <a:pt x="3541859" y="381658"/>
              </a:moveTo>
              <a:arcTo wR="2279267" hR="2279267" stAng="18218292" swAng="353577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5DFD6E5-5318-46E1-9298-B5717D4AE07F}">
      <dsp:nvSpPr>
        <dsp:cNvPr id="0" name=""/>
        <dsp:cNvSpPr/>
      </dsp:nvSpPr>
      <dsp:spPr>
        <a:xfrm>
          <a:off x="3603841" y="3816430"/>
          <a:ext cx="5540158" cy="17093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kern="1200" dirty="0" smtClean="0"/>
            <a:t>Revelación.</a:t>
          </a:r>
        </a:p>
        <a:p>
          <a:pPr lvl="0" algn="ctr" defTabSz="800100">
            <a:lnSpc>
              <a:spcPct val="90000"/>
            </a:lnSpc>
            <a:spcBef>
              <a:spcPct val="0"/>
            </a:spcBef>
            <a:spcAft>
              <a:spcPct val="35000"/>
            </a:spcAft>
          </a:pPr>
          <a:r>
            <a:rPr lang="es-ES" sz="1800" kern="1200" dirty="0" smtClean="0"/>
            <a:t>En Colombia la norma trata sobre las amortizaciones aceleradas, internacionalmente solo se debe revelar si esta identificado, controlado y se conocen sus beneficios en la empresa.</a:t>
          </a:r>
          <a:endParaRPr lang="es-ES" sz="1800" kern="1200" dirty="0"/>
        </a:p>
      </dsp:txBody>
      <dsp:txXfrm>
        <a:off x="3687285" y="3899874"/>
        <a:ext cx="5373270" cy="1542477"/>
      </dsp:txXfrm>
    </dsp:sp>
    <dsp:sp modelId="{3473BC24-C9BF-4AD0-9F26-7F3A8D329B82}">
      <dsp:nvSpPr>
        <dsp:cNvPr id="0" name=""/>
        <dsp:cNvSpPr/>
      </dsp:nvSpPr>
      <dsp:spPr>
        <a:xfrm>
          <a:off x="2493643" y="1284538"/>
          <a:ext cx="4558534" cy="4558534"/>
        </a:xfrm>
        <a:custGeom>
          <a:avLst/>
          <a:gdLst/>
          <a:ahLst/>
          <a:cxnLst/>
          <a:rect l="0" t="0" r="0" b="0"/>
          <a:pathLst>
            <a:path>
              <a:moveTo>
                <a:pt x="1092707" y="4225323"/>
              </a:moveTo>
              <a:arcTo wR="2279267" hR="2279267" stAng="7282304" swAng="3133647"/>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4094763-47BE-4A09-91A0-08EE2B2E31E1}">
      <dsp:nvSpPr>
        <dsp:cNvPr id="0" name=""/>
        <dsp:cNvSpPr/>
      </dsp:nvSpPr>
      <dsp:spPr>
        <a:xfrm>
          <a:off x="6" y="2088227"/>
          <a:ext cx="4804447" cy="17093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kern="1200" dirty="0" smtClean="0"/>
            <a:t>Control.</a:t>
          </a:r>
        </a:p>
        <a:p>
          <a:pPr lvl="0" algn="ctr" defTabSz="800100">
            <a:lnSpc>
              <a:spcPct val="90000"/>
            </a:lnSpc>
            <a:spcBef>
              <a:spcPct val="0"/>
            </a:spcBef>
            <a:spcAft>
              <a:spcPct val="35000"/>
            </a:spcAft>
          </a:pPr>
          <a:r>
            <a:rPr lang="es-ES" sz="1800" kern="1200" dirty="0" smtClean="0"/>
            <a:t>En Colombia no hay normas que regulen el control, pero internacionalmente, los controlan quienes reciben beneficios por los intangibles.</a:t>
          </a:r>
          <a:endParaRPr lang="es-ES" sz="1800" kern="1200" dirty="0"/>
        </a:p>
      </dsp:txBody>
      <dsp:txXfrm>
        <a:off x="83450" y="2171671"/>
        <a:ext cx="4637559" cy="1542477"/>
      </dsp:txXfrm>
    </dsp:sp>
    <dsp:sp modelId="{1E0ABD6D-2AD5-4146-990F-8F7FE1E4F5D8}">
      <dsp:nvSpPr>
        <dsp:cNvPr id="0" name=""/>
        <dsp:cNvSpPr/>
      </dsp:nvSpPr>
      <dsp:spPr>
        <a:xfrm>
          <a:off x="2741119" y="1281532"/>
          <a:ext cx="4558534" cy="4558534"/>
        </a:xfrm>
        <a:custGeom>
          <a:avLst/>
          <a:gdLst/>
          <a:ahLst/>
          <a:cxnLst/>
          <a:rect l="0" t="0" r="0" b="0"/>
          <a:pathLst>
            <a:path>
              <a:moveTo>
                <a:pt x="542403" y="803339"/>
              </a:moveTo>
              <a:arcTo wR="2279267" hR="2279267" stAng="13221406" swAng="65145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1174237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1864202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1075950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144857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727490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59967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2730026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2335147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3480936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1241631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529E8F9-4615-42A8-81C0-504720C44336}" type="datetimeFigureOut">
              <a:rPr lang="es-ES" smtClean="0"/>
              <a:t>19/04/2012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718E9B6-87AE-4952-A2B6-766CA1F123EE}" type="slidenum">
              <a:rPr lang="es-ES" smtClean="0"/>
              <a:t>‹Nº›</a:t>
            </a:fld>
            <a:endParaRPr lang="es-ES"/>
          </a:p>
        </p:txBody>
      </p:sp>
    </p:spTree>
    <p:extLst>
      <p:ext uri="{BB962C8B-B14F-4D97-AF65-F5344CB8AC3E}">
        <p14:creationId xmlns:p14="http://schemas.microsoft.com/office/powerpoint/2010/main" val="271195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9E8F9-4615-42A8-81C0-504720C44336}" type="datetimeFigureOut">
              <a:rPr lang="es-ES" smtClean="0"/>
              <a:t>19/04/2012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18E9B6-87AE-4952-A2B6-766CA1F123EE}" type="slidenum">
              <a:rPr lang="es-ES" smtClean="0"/>
              <a:t>‹Nº›</a:t>
            </a:fld>
            <a:endParaRPr lang="es-ES"/>
          </a:p>
        </p:txBody>
      </p:sp>
    </p:spTree>
    <p:extLst>
      <p:ext uri="{BB962C8B-B14F-4D97-AF65-F5344CB8AC3E}">
        <p14:creationId xmlns:p14="http://schemas.microsoft.com/office/powerpoint/2010/main" val="2016405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Valoración </a:t>
            </a:r>
            <a:r>
              <a:rPr lang="es-ES" dirty="0" smtClean="0"/>
              <a:t>de activos intangibles.</a:t>
            </a:r>
            <a:endParaRPr lang="es-ES" dirty="0"/>
          </a:p>
        </p:txBody>
      </p:sp>
      <p:sp>
        <p:nvSpPr>
          <p:cNvPr id="3" name="2 Subtítulo"/>
          <p:cNvSpPr>
            <a:spLocks noGrp="1"/>
          </p:cNvSpPr>
          <p:nvPr>
            <p:ph type="subTitle" idx="1"/>
          </p:nvPr>
        </p:nvSpPr>
        <p:spPr/>
        <p:txBody>
          <a:bodyPr/>
          <a:lstStyle/>
          <a:p>
            <a:r>
              <a:rPr lang="es-ES" dirty="0" smtClean="0"/>
              <a:t>Jovana Jaramillo.</a:t>
            </a:r>
          </a:p>
          <a:p>
            <a:r>
              <a:rPr lang="es-ES" dirty="0" smtClean="0"/>
              <a:t>José </a:t>
            </a:r>
            <a:r>
              <a:rPr lang="es-ES" dirty="0" smtClean="0"/>
              <a:t>Cadavid.</a:t>
            </a:r>
          </a:p>
          <a:p>
            <a:r>
              <a:rPr lang="es-ES" dirty="0" smtClean="0"/>
              <a:t>Andrea Vanegas.</a:t>
            </a:r>
            <a:endParaRPr lang="es-ES" dirty="0"/>
          </a:p>
        </p:txBody>
      </p:sp>
    </p:spTree>
    <p:extLst>
      <p:ext uri="{BB962C8B-B14F-4D97-AF65-F5344CB8AC3E}">
        <p14:creationId xmlns:p14="http://schemas.microsoft.com/office/powerpoint/2010/main" val="3351926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0016"/>
            <a:ext cx="5266928" cy="1143000"/>
          </a:xfrm>
        </p:spPr>
        <p:txBody>
          <a:bodyPr/>
          <a:lstStyle/>
          <a:p>
            <a:r>
              <a:rPr lang="es-ES" dirty="0" smtClean="0"/>
              <a:t>Objetivos.</a:t>
            </a:r>
            <a:endParaRPr lang="es-ES" dirty="0"/>
          </a:p>
        </p:txBody>
      </p:sp>
      <p:sp>
        <p:nvSpPr>
          <p:cNvPr id="3" name="2 Marcador de contenido"/>
          <p:cNvSpPr>
            <a:spLocks noGrp="1"/>
          </p:cNvSpPr>
          <p:nvPr>
            <p:ph idx="1"/>
          </p:nvPr>
        </p:nvSpPr>
        <p:spPr>
          <a:xfrm>
            <a:off x="179512" y="1268760"/>
            <a:ext cx="4176464" cy="5400600"/>
          </a:xfrm>
        </p:spPr>
        <p:txBody>
          <a:bodyPr>
            <a:noAutofit/>
          </a:bodyPr>
          <a:lstStyle/>
          <a:p>
            <a:pPr marL="0" indent="0">
              <a:buNone/>
            </a:pPr>
            <a:r>
              <a:rPr lang="es-CO" sz="1600" dirty="0" smtClean="0"/>
              <a:t>General</a:t>
            </a:r>
            <a:endParaRPr lang="es-ES" sz="1600" dirty="0"/>
          </a:p>
          <a:p>
            <a:pPr marL="0" indent="0">
              <a:buNone/>
            </a:pPr>
            <a:endParaRPr lang="es-ES" sz="1600" dirty="0"/>
          </a:p>
          <a:p>
            <a:pPr marL="0" indent="0">
              <a:buNone/>
            </a:pPr>
            <a:r>
              <a:rPr lang="es-CO" sz="1600" dirty="0"/>
              <a:t>Proponer un modelo genérico contable para la  valoración de activos intangibles integrando criterios propios y existentes de forma coherente, permitiendo que las empresas colombianas reflejen contablemente su realidad </a:t>
            </a:r>
            <a:r>
              <a:rPr lang="es-CO" sz="1600" dirty="0" smtClean="0"/>
              <a:t>inmaterial.</a:t>
            </a:r>
            <a:endParaRPr lang="es-ES" sz="1600" dirty="0" smtClean="0"/>
          </a:p>
          <a:p>
            <a:pPr marL="0" indent="0">
              <a:buNone/>
            </a:pPr>
            <a:endParaRPr lang="es-ES" sz="1600" dirty="0"/>
          </a:p>
        </p:txBody>
      </p:sp>
      <p:sp>
        <p:nvSpPr>
          <p:cNvPr id="4" name="3 CuadroTexto"/>
          <p:cNvSpPr txBox="1"/>
          <p:nvPr/>
        </p:nvSpPr>
        <p:spPr>
          <a:xfrm>
            <a:off x="4499992" y="764704"/>
            <a:ext cx="4248472" cy="5176802"/>
          </a:xfrm>
          <a:prstGeom prst="rect">
            <a:avLst/>
          </a:prstGeom>
          <a:noFill/>
        </p:spPr>
        <p:txBody>
          <a:bodyPr wrap="square" rtlCol="0">
            <a:spAutoFit/>
          </a:bodyPr>
          <a:lstStyle/>
          <a:p>
            <a:pPr lvl="0">
              <a:spcBef>
                <a:spcPct val="20000"/>
              </a:spcBef>
            </a:pPr>
            <a:r>
              <a:rPr lang="es-CO" sz="1400" dirty="0" smtClean="0">
                <a:solidFill>
                  <a:prstClr val="black"/>
                </a:solidFill>
              </a:rPr>
              <a:t>Específicos</a:t>
            </a:r>
            <a:endParaRPr lang="es-ES" sz="1400" dirty="0">
              <a:solidFill>
                <a:prstClr val="black"/>
              </a:solidFill>
            </a:endParaRPr>
          </a:p>
          <a:p>
            <a:pPr lvl="0">
              <a:spcBef>
                <a:spcPct val="20000"/>
              </a:spcBef>
            </a:pPr>
            <a:endParaRPr lang="es-ES" sz="1400" dirty="0">
              <a:solidFill>
                <a:prstClr val="black"/>
              </a:solidFill>
            </a:endParaRPr>
          </a:p>
          <a:p>
            <a:pPr lvl="0">
              <a:spcBef>
                <a:spcPct val="20000"/>
              </a:spcBef>
            </a:pPr>
            <a:r>
              <a:rPr lang="es-CO" sz="1400" dirty="0">
                <a:solidFill>
                  <a:prstClr val="black"/>
                </a:solidFill>
              </a:rPr>
              <a:t>Caracterizar prácticas de información sobre valoración acerca de los activos intangibles estudiando metodologías, métodos, formas y modelos que se aplican en el contexto colombiano e internacional.</a:t>
            </a:r>
            <a:endParaRPr lang="es-ES" sz="1400" dirty="0">
              <a:solidFill>
                <a:prstClr val="black"/>
              </a:solidFill>
            </a:endParaRPr>
          </a:p>
          <a:p>
            <a:pPr lvl="0">
              <a:spcBef>
                <a:spcPct val="20000"/>
              </a:spcBef>
            </a:pPr>
            <a:endParaRPr lang="es-ES" sz="1400" dirty="0">
              <a:solidFill>
                <a:prstClr val="black"/>
              </a:solidFill>
            </a:endParaRPr>
          </a:p>
          <a:p>
            <a:pPr lvl="0">
              <a:spcBef>
                <a:spcPct val="20000"/>
              </a:spcBef>
            </a:pPr>
            <a:r>
              <a:rPr lang="es-CO" sz="1400" dirty="0">
                <a:solidFill>
                  <a:prstClr val="black"/>
                </a:solidFill>
              </a:rPr>
              <a:t>Normalizar criterios de medición y valoración de activos intangibles, por medio de la integración de metodologías ya propuestas y la creación de conceptos propios compilados en la producción de un modelo de valoración de activos intangibles.</a:t>
            </a:r>
            <a:endParaRPr lang="es-ES" sz="1400" dirty="0">
              <a:solidFill>
                <a:prstClr val="black"/>
              </a:solidFill>
            </a:endParaRPr>
          </a:p>
          <a:p>
            <a:pPr lvl="0">
              <a:spcBef>
                <a:spcPct val="20000"/>
              </a:spcBef>
            </a:pPr>
            <a:endParaRPr lang="es-ES" sz="1400" dirty="0">
              <a:solidFill>
                <a:prstClr val="black"/>
              </a:solidFill>
            </a:endParaRPr>
          </a:p>
          <a:p>
            <a:pPr lvl="0">
              <a:spcBef>
                <a:spcPct val="20000"/>
              </a:spcBef>
            </a:pPr>
            <a:r>
              <a:rPr lang="es-CO" sz="1400" dirty="0">
                <a:solidFill>
                  <a:prstClr val="black"/>
                </a:solidFill>
              </a:rPr>
              <a:t>Integrar el modelo desarrollado a la contabilidad de las empresas teniendo en cuenta la normatividad colombiana e internacional evitando incompatibilidades entre la información modelada y la información contable</a:t>
            </a:r>
            <a:endParaRPr lang="es-ES" sz="1400" dirty="0">
              <a:solidFill>
                <a:prstClr val="black"/>
              </a:solidFill>
            </a:endParaRPr>
          </a:p>
          <a:p>
            <a:pPr lvl="0">
              <a:spcBef>
                <a:spcPct val="20000"/>
              </a:spcBef>
            </a:pPr>
            <a:endParaRPr lang="es-ES" sz="1400" dirty="0">
              <a:solidFill>
                <a:prstClr val="black"/>
              </a:solidFill>
            </a:endParaRPr>
          </a:p>
          <a:p>
            <a:pPr lvl="0">
              <a:spcBef>
                <a:spcPct val="20000"/>
              </a:spcBef>
            </a:pPr>
            <a:r>
              <a:rPr lang="es-CO" sz="1400" dirty="0">
                <a:solidFill>
                  <a:prstClr val="black"/>
                </a:solidFill>
              </a:rPr>
              <a:t>Detallar la construcción y gestión del modelo de valoración de activos intangibles materializándose en un manual de uso del mismo.</a:t>
            </a:r>
            <a:endParaRPr lang="es-ES" sz="1400" dirty="0">
              <a:solidFill>
                <a:prstClr val="black"/>
              </a:solidFill>
            </a:endParaRPr>
          </a:p>
        </p:txBody>
      </p:sp>
    </p:spTree>
    <p:extLst>
      <p:ext uri="{BB962C8B-B14F-4D97-AF65-F5344CB8AC3E}">
        <p14:creationId xmlns:p14="http://schemas.microsoft.com/office/powerpoint/2010/main" val="24384057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Pregunta de investigación.</a:t>
            </a:r>
            <a:endParaRPr lang="es-ES" dirty="0"/>
          </a:p>
        </p:txBody>
      </p:sp>
      <p:sp>
        <p:nvSpPr>
          <p:cNvPr id="3" name="2 Marcador de contenido"/>
          <p:cNvSpPr>
            <a:spLocks noGrp="1"/>
          </p:cNvSpPr>
          <p:nvPr>
            <p:ph idx="1"/>
          </p:nvPr>
        </p:nvSpPr>
        <p:spPr/>
        <p:txBody>
          <a:bodyPr>
            <a:normAutofit fontScale="92500"/>
          </a:bodyPr>
          <a:lstStyle/>
          <a:p>
            <a:pPr marL="0" lvl="0" indent="0">
              <a:buNone/>
            </a:pPr>
            <a:r>
              <a:rPr lang="es-CO" dirty="0"/>
              <a:t>¿Cómo valorar activos intangibles contablemente que reflejen la realidad económica de las empresas Colombianas?</a:t>
            </a:r>
            <a:endParaRPr lang="es-ES" dirty="0"/>
          </a:p>
          <a:p>
            <a:pPr marL="0" lvl="0" indent="0">
              <a:buNone/>
            </a:pPr>
            <a:r>
              <a:rPr lang="es-CO" dirty="0"/>
              <a:t>¿Qué métodos, metodologías, formas y modelos existen para valorar activos intangibles en Colombia y el mundo?</a:t>
            </a:r>
            <a:endParaRPr lang="es-ES" dirty="0"/>
          </a:p>
          <a:p>
            <a:pPr marL="0" lvl="0" indent="0">
              <a:buNone/>
            </a:pPr>
            <a:r>
              <a:rPr lang="es-CO" dirty="0"/>
              <a:t>¿Qué criterios permiten valorar activos intangibles?</a:t>
            </a:r>
            <a:endParaRPr lang="es-ES" dirty="0"/>
          </a:p>
          <a:p>
            <a:pPr marL="0" lvl="0" indent="0">
              <a:buNone/>
            </a:pPr>
            <a:r>
              <a:rPr lang="es-CO" dirty="0"/>
              <a:t>¿Cómo se construye un  modelo de medición de activos intangibles?</a:t>
            </a:r>
            <a:endParaRPr lang="es-ES" dirty="0"/>
          </a:p>
          <a:p>
            <a:endParaRPr lang="es-ES" dirty="0"/>
          </a:p>
        </p:txBody>
      </p:sp>
    </p:spTree>
    <p:extLst>
      <p:ext uri="{BB962C8B-B14F-4D97-AF65-F5344CB8AC3E}">
        <p14:creationId xmlns:p14="http://schemas.microsoft.com/office/powerpoint/2010/main" val="1063210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p:txBody>
          <a:bodyPr/>
          <a:lstStyle/>
          <a:p>
            <a:r>
              <a:rPr lang="es-MX" smtClean="0"/>
              <a:t>Diseño metodológico</a:t>
            </a:r>
          </a:p>
        </p:txBody>
      </p:sp>
      <p:graphicFrame>
        <p:nvGraphicFramePr>
          <p:cNvPr id="4" name="3 Marcador de contenido"/>
          <p:cNvGraphicFramePr>
            <a:graphicFrameLocks noGrp="1"/>
          </p:cNvGraphicFramePr>
          <p:nvPr>
            <p:ph idx="1"/>
          </p:nvPr>
        </p:nvGraphicFramePr>
        <p:xfrm>
          <a:off x="539750" y="1268413"/>
          <a:ext cx="7786689" cy="4640425"/>
        </p:xfrm>
        <a:graphic>
          <a:graphicData uri="http://schemas.openxmlformats.org/drawingml/2006/table">
            <a:tbl>
              <a:tblPr firstRow="1" bandRow="1">
                <a:tableStyleId>{5940675A-B579-460E-94D1-54222C63F5DA}</a:tableStyleId>
              </a:tblPr>
              <a:tblGrid>
                <a:gridCol w="2595563"/>
                <a:gridCol w="2595563"/>
                <a:gridCol w="2595563"/>
              </a:tblGrid>
              <a:tr h="455696">
                <a:tc>
                  <a:txBody>
                    <a:bodyPr/>
                    <a:lstStyle/>
                    <a:p>
                      <a:pPr marL="63500" algn="just">
                        <a:spcAft>
                          <a:spcPts val="0"/>
                        </a:spcAft>
                      </a:pPr>
                      <a:r>
                        <a:rPr lang="es-CO" sz="1400" dirty="0"/>
                        <a:t>Profesional</a:t>
                      </a:r>
                      <a:endParaRPr lang="es-MX" sz="1400" dirty="0">
                        <a:latin typeface="Calibri"/>
                        <a:ea typeface="Times New Roman"/>
                        <a:cs typeface="Times New Roman"/>
                      </a:endParaRPr>
                    </a:p>
                  </a:txBody>
                  <a:tcPr marL="66671" marR="66671" marT="66671" marB="66671"/>
                </a:tc>
                <a:tc>
                  <a:txBody>
                    <a:bodyPr/>
                    <a:lstStyle/>
                    <a:p>
                      <a:pPr marL="63500" algn="just">
                        <a:spcAft>
                          <a:spcPts val="0"/>
                        </a:spcAft>
                      </a:pPr>
                      <a:r>
                        <a:rPr lang="es-CO" sz="1400"/>
                        <a:t>Tema a tratar</a:t>
                      </a:r>
                      <a:endParaRPr lang="es-MX" sz="1400">
                        <a:latin typeface="Calibri"/>
                        <a:ea typeface="Times New Roman"/>
                        <a:cs typeface="Times New Roman"/>
                      </a:endParaRPr>
                    </a:p>
                  </a:txBody>
                  <a:tcPr marL="66671" marR="66671" marT="66671" marB="66671"/>
                </a:tc>
                <a:tc>
                  <a:txBody>
                    <a:bodyPr/>
                    <a:lstStyle/>
                    <a:p>
                      <a:pPr marL="63500" algn="just">
                        <a:spcAft>
                          <a:spcPts val="0"/>
                        </a:spcAft>
                      </a:pPr>
                      <a:r>
                        <a:rPr lang="es-CO" sz="1400"/>
                        <a:t>Medio</a:t>
                      </a:r>
                      <a:endParaRPr lang="es-MX" sz="1400">
                        <a:latin typeface="Calibri"/>
                        <a:ea typeface="Times New Roman"/>
                        <a:cs typeface="Times New Roman"/>
                      </a:endParaRPr>
                    </a:p>
                  </a:txBody>
                  <a:tcPr marL="66671" marR="66671" marT="66671" marB="66671"/>
                </a:tc>
              </a:tr>
              <a:tr h="1626767">
                <a:tc>
                  <a:txBody>
                    <a:bodyPr/>
                    <a:lstStyle/>
                    <a:p>
                      <a:pPr marL="63500" algn="just">
                        <a:spcAft>
                          <a:spcPts val="0"/>
                        </a:spcAft>
                      </a:pPr>
                      <a:r>
                        <a:rPr lang="es-CO" sz="1400" dirty="0"/>
                        <a:t>Profesores contables (4)</a:t>
                      </a:r>
                      <a:endParaRPr lang="es-MX" sz="1400" dirty="0">
                        <a:latin typeface="Calibri"/>
                        <a:ea typeface="Times New Roman"/>
                        <a:cs typeface="Times New Roman"/>
                      </a:endParaRPr>
                    </a:p>
                  </a:txBody>
                  <a:tcPr marL="66671" marR="66671" marT="66671" marB="66671"/>
                </a:tc>
                <a:tc>
                  <a:txBody>
                    <a:bodyPr/>
                    <a:lstStyle/>
                    <a:p>
                      <a:pPr marL="63500" algn="just">
                        <a:spcAft>
                          <a:spcPts val="0"/>
                        </a:spcAft>
                      </a:pPr>
                      <a:r>
                        <a:rPr lang="es-CO" sz="1400"/>
                        <a:t>Desarrollo histórico de la valoración de intangibles.</a:t>
                      </a:r>
                      <a:endParaRPr lang="es-MX" sz="1400"/>
                    </a:p>
                    <a:p>
                      <a:pPr marL="63500" algn="just">
                        <a:spcAft>
                          <a:spcPts val="0"/>
                        </a:spcAft>
                      </a:pPr>
                      <a:r>
                        <a:rPr lang="es-CO" sz="1400"/>
                        <a:t>Tendencias actuales de valoración.</a:t>
                      </a:r>
                      <a:endParaRPr lang="es-MX" sz="1400"/>
                    </a:p>
                    <a:p>
                      <a:pPr marL="63500" algn="just">
                        <a:spcAft>
                          <a:spcPts val="0"/>
                        </a:spcAft>
                      </a:pPr>
                      <a:r>
                        <a:rPr lang="es-CO" sz="1400"/>
                        <a:t>Integración entre normas internacionales y valoración de intangibles</a:t>
                      </a:r>
                      <a:endParaRPr lang="es-MX" sz="1400">
                        <a:latin typeface="Calibri"/>
                        <a:ea typeface="Times New Roman"/>
                        <a:cs typeface="Times New Roman"/>
                      </a:endParaRPr>
                    </a:p>
                  </a:txBody>
                  <a:tcPr marL="66671" marR="66671" marT="66671" marB="66671"/>
                </a:tc>
                <a:tc>
                  <a:txBody>
                    <a:bodyPr/>
                    <a:lstStyle/>
                    <a:p>
                      <a:pPr marL="63500" algn="just">
                        <a:spcAft>
                          <a:spcPts val="0"/>
                        </a:spcAft>
                      </a:pPr>
                      <a:r>
                        <a:rPr lang="es-CO" sz="1400"/>
                        <a:t>Entrevista abierta</a:t>
                      </a:r>
                      <a:endParaRPr lang="es-MX" sz="1400">
                        <a:latin typeface="Calibri"/>
                        <a:ea typeface="Times New Roman"/>
                        <a:cs typeface="Times New Roman"/>
                      </a:endParaRPr>
                    </a:p>
                  </a:txBody>
                  <a:tcPr marL="66671" marR="66671" marT="66671" marB="66671"/>
                </a:tc>
              </a:tr>
              <a:tr h="1200074">
                <a:tc>
                  <a:txBody>
                    <a:bodyPr/>
                    <a:lstStyle/>
                    <a:p>
                      <a:pPr marL="63500" algn="just">
                        <a:spcAft>
                          <a:spcPts val="0"/>
                        </a:spcAft>
                      </a:pPr>
                      <a:r>
                        <a:rPr lang="es-CO" sz="1400"/>
                        <a:t>Contadores y administradores de empresas colombianas  (10 contadores y 10 administradores)</a:t>
                      </a:r>
                      <a:endParaRPr lang="es-MX" sz="1400">
                        <a:latin typeface="Calibri"/>
                        <a:ea typeface="Times New Roman"/>
                        <a:cs typeface="Times New Roman"/>
                      </a:endParaRPr>
                    </a:p>
                  </a:txBody>
                  <a:tcPr marL="66671" marR="66671" marT="66671" marB="66671"/>
                </a:tc>
                <a:tc>
                  <a:txBody>
                    <a:bodyPr/>
                    <a:lstStyle/>
                    <a:p>
                      <a:pPr marL="63500" algn="just">
                        <a:spcAft>
                          <a:spcPts val="0"/>
                        </a:spcAft>
                      </a:pPr>
                      <a:r>
                        <a:rPr lang="es-CO" sz="1400" dirty="0"/>
                        <a:t>Tratamiento del tema en la contabilidad de la empresa.</a:t>
                      </a:r>
                      <a:endParaRPr lang="es-MX" sz="1400" dirty="0"/>
                    </a:p>
                    <a:p>
                      <a:pPr marL="63500" algn="just">
                        <a:spcAft>
                          <a:spcPts val="0"/>
                        </a:spcAft>
                      </a:pPr>
                      <a:r>
                        <a:rPr lang="es-CO" sz="1400" dirty="0"/>
                        <a:t>Medidas y gestión que utilizan para valorar los activos intangibles</a:t>
                      </a:r>
                      <a:endParaRPr lang="es-MX" sz="1400" dirty="0">
                        <a:latin typeface="Calibri"/>
                        <a:ea typeface="Times New Roman"/>
                        <a:cs typeface="Times New Roman"/>
                      </a:endParaRPr>
                    </a:p>
                  </a:txBody>
                  <a:tcPr marL="66671" marR="66671" marT="66671" marB="66671"/>
                </a:tc>
                <a:tc>
                  <a:txBody>
                    <a:bodyPr/>
                    <a:lstStyle/>
                    <a:p>
                      <a:pPr marL="63500" algn="just">
                        <a:spcAft>
                          <a:spcPts val="0"/>
                        </a:spcAft>
                      </a:pPr>
                      <a:r>
                        <a:rPr lang="es-CO" sz="1400"/>
                        <a:t>Encuesta y entrevistas</a:t>
                      </a:r>
                      <a:endParaRPr lang="es-MX" sz="1400">
                        <a:latin typeface="Calibri"/>
                        <a:ea typeface="Times New Roman"/>
                        <a:cs typeface="Times New Roman"/>
                      </a:endParaRPr>
                    </a:p>
                  </a:txBody>
                  <a:tcPr marL="66671" marR="66671" marT="66671" marB="66671"/>
                </a:tc>
              </a:tr>
              <a:tr h="575863">
                <a:tc>
                  <a:txBody>
                    <a:bodyPr/>
                    <a:lstStyle/>
                    <a:p>
                      <a:pPr marL="63500" algn="just">
                        <a:spcAft>
                          <a:spcPts val="0"/>
                        </a:spcAft>
                      </a:pPr>
                      <a:r>
                        <a:rPr lang="es-CO" sz="1400"/>
                        <a:t>Economistas (2)</a:t>
                      </a:r>
                      <a:endParaRPr lang="es-MX" sz="1400">
                        <a:latin typeface="Calibri"/>
                        <a:ea typeface="Times New Roman"/>
                        <a:cs typeface="Times New Roman"/>
                      </a:endParaRPr>
                    </a:p>
                  </a:txBody>
                  <a:tcPr marL="66671" marR="66671" marT="66671" marB="66671"/>
                </a:tc>
                <a:tc>
                  <a:txBody>
                    <a:bodyPr/>
                    <a:lstStyle/>
                    <a:p>
                      <a:pPr marL="63500" algn="just">
                        <a:spcAft>
                          <a:spcPts val="0"/>
                        </a:spcAft>
                      </a:pPr>
                      <a:r>
                        <a:rPr lang="es-CO" sz="1400" dirty="0"/>
                        <a:t>Métodos de valoración de activos intangibles</a:t>
                      </a:r>
                      <a:endParaRPr lang="es-MX" sz="1400" dirty="0">
                        <a:latin typeface="Calibri"/>
                        <a:ea typeface="Times New Roman"/>
                        <a:cs typeface="Times New Roman"/>
                      </a:endParaRPr>
                    </a:p>
                  </a:txBody>
                  <a:tcPr marL="66671" marR="66671" marT="66671" marB="66671"/>
                </a:tc>
                <a:tc>
                  <a:txBody>
                    <a:bodyPr/>
                    <a:lstStyle/>
                    <a:p>
                      <a:pPr marL="63500" algn="just">
                        <a:spcAft>
                          <a:spcPts val="0"/>
                        </a:spcAft>
                      </a:pPr>
                      <a:r>
                        <a:rPr lang="es-CO" sz="1400"/>
                        <a:t>Entrevistas</a:t>
                      </a:r>
                      <a:endParaRPr lang="es-MX" sz="1400">
                        <a:latin typeface="Calibri"/>
                        <a:ea typeface="Times New Roman"/>
                        <a:cs typeface="Times New Roman"/>
                      </a:endParaRPr>
                    </a:p>
                  </a:txBody>
                  <a:tcPr marL="66671" marR="66671" marT="66671" marB="66671"/>
                </a:tc>
              </a:tr>
              <a:tr h="781862">
                <a:tc>
                  <a:txBody>
                    <a:bodyPr/>
                    <a:lstStyle/>
                    <a:p>
                      <a:pPr marL="63500" algn="just">
                        <a:spcAft>
                          <a:spcPts val="0"/>
                        </a:spcAft>
                      </a:pPr>
                      <a:r>
                        <a:rPr lang="es-CO" sz="1400"/>
                        <a:t>Analistas financieros (2)</a:t>
                      </a:r>
                      <a:endParaRPr lang="es-MX" sz="1400">
                        <a:latin typeface="Calibri"/>
                        <a:ea typeface="Times New Roman"/>
                        <a:cs typeface="Times New Roman"/>
                      </a:endParaRPr>
                    </a:p>
                  </a:txBody>
                  <a:tcPr marL="66671" marR="66671" marT="66671" marB="66671"/>
                </a:tc>
                <a:tc>
                  <a:txBody>
                    <a:bodyPr/>
                    <a:lstStyle/>
                    <a:p>
                      <a:pPr marL="63500" algn="just">
                        <a:spcAft>
                          <a:spcPts val="0"/>
                        </a:spcAft>
                      </a:pPr>
                      <a:r>
                        <a:rPr lang="es-CO" sz="1400" dirty="0"/>
                        <a:t>Importancia de la valoración para la toma de decisiones financieras</a:t>
                      </a:r>
                      <a:endParaRPr lang="es-MX" sz="1400" dirty="0">
                        <a:latin typeface="Calibri"/>
                        <a:ea typeface="Times New Roman"/>
                        <a:cs typeface="Times New Roman"/>
                      </a:endParaRPr>
                    </a:p>
                  </a:txBody>
                  <a:tcPr marL="66671" marR="66671" marT="66671" marB="66671"/>
                </a:tc>
                <a:tc>
                  <a:txBody>
                    <a:bodyPr/>
                    <a:lstStyle/>
                    <a:p>
                      <a:pPr marL="63500" algn="just">
                        <a:spcAft>
                          <a:spcPts val="0"/>
                        </a:spcAft>
                      </a:pPr>
                      <a:r>
                        <a:rPr lang="es-CO" sz="1400" dirty="0"/>
                        <a:t>Entrevistas</a:t>
                      </a:r>
                      <a:endParaRPr lang="es-MX" sz="1400" dirty="0">
                        <a:latin typeface="Calibri"/>
                        <a:ea typeface="Times New Roman"/>
                        <a:cs typeface="Times New Roman"/>
                      </a:endParaRPr>
                    </a:p>
                  </a:txBody>
                  <a:tcPr marL="66671" marR="66671" marT="66671" marB="66671"/>
                </a:tc>
              </a:tr>
            </a:tbl>
          </a:graphicData>
        </a:graphic>
      </p:graphicFrame>
    </p:spTree>
    <p:extLst>
      <p:ext uri="{BB962C8B-B14F-4D97-AF65-F5344CB8AC3E}">
        <p14:creationId xmlns:p14="http://schemas.microsoft.com/office/powerpoint/2010/main" val="584263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p:txBody>
          <a:bodyPr/>
          <a:lstStyle/>
          <a:p>
            <a:r>
              <a:rPr lang="es-MX" smtClean="0"/>
              <a:t>Fases y procedimientos</a:t>
            </a:r>
          </a:p>
        </p:txBody>
      </p:sp>
      <p:sp>
        <p:nvSpPr>
          <p:cNvPr id="3" name="2 Marcador de contenido"/>
          <p:cNvSpPr>
            <a:spLocks noGrp="1"/>
          </p:cNvSpPr>
          <p:nvPr>
            <p:ph idx="1"/>
          </p:nvPr>
        </p:nvSpPr>
        <p:spPr/>
        <p:txBody>
          <a:bodyPr rtlCol="0">
            <a:normAutofit/>
          </a:bodyPr>
          <a:lstStyle/>
          <a:p>
            <a:pPr fontAlgn="auto">
              <a:spcAft>
                <a:spcPts val="0"/>
              </a:spcAft>
              <a:buFont typeface="Arial" pitchFamily="34" charset="0"/>
              <a:buChar char="•"/>
              <a:defRPr/>
            </a:pPr>
            <a:r>
              <a:rPr lang="es-MX" dirty="0" smtClean="0"/>
              <a:t>Fases</a:t>
            </a:r>
          </a:p>
          <a:p>
            <a:pPr marL="514350" indent="-514350" fontAlgn="auto">
              <a:spcAft>
                <a:spcPts val="0"/>
              </a:spcAft>
              <a:buFont typeface="+mj-lt"/>
              <a:buAutoNum type="arabicPeriod"/>
              <a:defRPr/>
            </a:pPr>
            <a:r>
              <a:rPr lang="es-MX" dirty="0" smtClean="0"/>
              <a:t>Estado del Arte: documentación  </a:t>
            </a:r>
            <a:r>
              <a:rPr lang="es-MX" sz="2400" dirty="0" smtClean="0"/>
              <a:t>(5 meses)</a:t>
            </a:r>
            <a:endParaRPr lang="es-MX" dirty="0" smtClean="0"/>
          </a:p>
          <a:p>
            <a:pPr marL="514350" indent="-514350" fontAlgn="auto">
              <a:spcAft>
                <a:spcPts val="0"/>
              </a:spcAft>
              <a:buFont typeface="+mj-lt"/>
              <a:buAutoNum type="arabicPeriod"/>
              <a:defRPr/>
            </a:pPr>
            <a:r>
              <a:rPr lang="es-MX" dirty="0" smtClean="0"/>
              <a:t>Creación de criterios y métodos: normalización </a:t>
            </a:r>
            <a:r>
              <a:rPr lang="es-MX" sz="2400" dirty="0" smtClean="0"/>
              <a:t>(12 meses)</a:t>
            </a:r>
            <a:endParaRPr lang="es-MX" dirty="0" smtClean="0"/>
          </a:p>
          <a:p>
            <a:pPr marL="514350" indent="-514350" fontAlgn="auto">
              <a:spcAft>
                <a:spcPts val="0"/>
              </a:spcAft>
              <a:buFont typeface="+mj-lt"/>
              <a:buAutoNum type="arabicPeriod"/>
              <a:defRPr/>
            </a:pPr>
            <a:r>
              <a:rPr lang="es-MX" dirty="0" smtClean="0"/>
              <a:t>Reconocimiento contable: Integración </a:t>
            </a:r>
            <a:r>
              <a:rPr lang="es-MX" sz="2800" dirty="0" smtClean="0"/>
              <a:t>(4 meses)</a:t>
            </a:r>
            <a:endParaRPr lang="es-MX" dirty="0" smtClean="0"/>
          </a:p>
          <a:p>
            <a:pPr marL="514350" indent="-514350" fontAlgn="auto">
              <a:spcAft>
                <a:spcPts val="0"/>
              </a:spcAft>
              <a:buFont typeface="+mj-lt"/>
              <a:buAutoNum type="arabicPeriod"/>
              <a:defRPr/>
            </a:pPr>
            <a:r>
              <a:rPr lang="es-MX" dirty="0" smtClean="0"/>
              <a:t>Manual de gestión y administración de  activos intangibles </a:t>
            </a:r>
            <a:r>
              <a:rPr lang="es-MX" sz="2400" dirty="0" smtClean="0"/>
              <a:t>(3 meses) </a:t>
            </a:r>
            <a:endParaRPr lang="es-MX" dirty="0" smtClean="0"/>
          </a:p>
        </p:txBody>
      </p:sp>
    </p:spTree>
    <p:extLst>
      <p:ext uri="{BB962C8B-B14F-4D97-AF65-F5344CB8AC3E}">
        <p14:creationId xmlns:p14="http://schemas.microsoft.com/office/powerpoint/2010/main" val="22054891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99992" y="5013176"/>
            <a:ext cx="4485184" cy="1143000"/>
          </a:xfrm>
        </p:spPr>
        <p:txBody>
          <a:bodyPr/>
          <a:lstStyle/>
          <a:p>
            <a:r>
              <a:rPr lang="es-ES" dirty="0" smtClean="0"/>
              <a:t>Gracias.</a:t>
            </a:r>
            <a:endParaRPr lang="es-ES" dirty="0"/>
          </a:p>
        </p:txBody>
      </p:sp>
    </p:spTree>
    <p:extLst>
      <p:ext uri="{BB962C8B-B14F-4D97-AF65-F5344CB8AC3E}">
        <p14:creationId xmlns:p14="http://schemas.microsoft.com/office/powerpoint/2010/main" val="876681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260648"/>
            <a:ext cx="7772400" cy="1470025"/>
          </a:xfrm>
        </p:spPr>
        <p:txBody>
          <a:bodyPr>
            <a:normAutofit/>
          </a:bodyPr>
          <a:lstStyle/>
          <a:p>
            <a:r>
              <a:rPr lang="es-ES" dirty="0" smtClean="0"/>
              <a:t>¿Qué se tiene que medir?</a:t>
            </a:r>
            <a:br>
              <a:rPr lang="es-ES" dirty="0" smtClean="0"/>
            </a:br>
            <a:r>
              <a:rPr lang="es-ES" dirty="0" smtClean="0"/>
              <a:t>¿Cómo medirlo?</a:t>
            </a:r>
            <a:endParaRPr lang="es-ES" dirty="0"/>
          </a:p>
        </p:txBody>
      </p:sp>
      <p:sp>
        <p:nvSpPr>
          <p:cNvPr id="4" name="3 Subtítulo"/>
          <p:cNvSpPr>
            <a:spLocks noGrp="1"/>
          </p:cNvSpPr>
          <p:nvPr>
            <p:ph type="subTitle" idx="1"/>
          </p:nvPr>
        </p:nvSpPr>
        <p:spPr>
          <a:xfrm>
            <a:off x="395536" y="1844824"/>
            <a:ext cx="8568952" cy="4464496"/>
          </a:xfrm>
        </p:spPr>
        <p:txBody>
          <a:bodyPr>
            <a:normAutofit fontScale="92500" lnSpcReduction="10000"/>
          </a:bodyPr>
          <a:lstStyle/>
          <a:p>
            <a:r>
              <a:rPr lang="es-ES" dirty="0" smtClean="0">
                <a:solidFill>
                  <a:schemeClr val="tx1"/>
                </a:solidFill>
              </a:rPr>
              <a:t>Valor de mercado vs. Valor en libros</a:t>
            </a:r>
          </a:p>
          <a:p>
            <a:endParaRPr lang="es-ES" dirty="0" smtClean="0">
              <a:solidFill>
                <a:schemeClr val="tx1"/>
              </a:solidFill>
            </a:endParaRPr>
          </a:p>
          <a:p>
            <a:r>
              <a:rPr lang="es-ES" dirty="0">
                <a:solidFill>
                  <a:schemeClr val="tx1"/>
                </a:solidFill>
              </a:rPr>
              <a:t>“Los inversores necesitan conocer el valor de sus activos y si los gastos que soportan - publicidad por ejemplo – son realmente productivos. Si la contabilidad no puede  informar sobre esto, tampoco puede contribuir a una asignación inteligente de los capitales, los analistas no pueden evaluar las empresas y los inversores no pueden confiar en la rentabilidad del mercado” (Business </a:t>
            </a:r>
            <a:r>
              <a:rPr lang="es-ES" dirty="0" err="1">
                <a:solidFill>
                  <a:schemeClr val="tx1"/>
                </a:solidFill>
              </a:rPr>
              <a:t>week</a:t>
            </a:r>
            <a:r>
              <a:rPr lang="es-ES" dirty="0">
                <a:solidFill>
                  <a:schemeClr val="tx1"/>
                </a:solidFill>
              </a:rPr>
              <a:t> )</a:t>
            </a:r>
          </a:p>
        </p:txBody>
      </p:sp>
    </p:spTree>
    <p:extLst>
      <p:ext uri="{BB962C8B-B14F-4D97-AF65-F5344CB8AC3E}">
        <p14:creationId xmlns:p14="http://schemas.microsoft.com/office/powerpoint/2010/main" val="13902225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2908308960"/>
              </p:ext>
            </p:extLst>
          </p:nvPr>
        </p:nvGraphicFramePr>
        <p:xfrm>
          <a:off x="-15877" y="80993"/>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p:nvPr/>
        </p:nvSpPr>
        <p:spPr>
          <a:xfrm>
            <a:off x="4427984" y="4869160"/>
            <a:ext cx="4178666" cy="1200329"/>
          </a:xfrm>
          <a:prstGeom prst="rect">
            <a:avLst/>
          </a:prstGeom>
          <a:noFill/>
        </p:spPr>
        <p:txBody>
          <a:bodyPr wrap="square" rtlCol="0">
            <a:spAutoFit/>
          </a:bodyPr>
          <a:lstStyle/>
          <a:p>
            <a:r>
              <a:rPr lang="es-ES" dirty="0" smtClean="0"/>
              <a:t>“El criterio que impide en mayor medida el reconocimiento de intangibles es el de la posibilidad de su medición al coste ”. (Sierra y Moreno, 2000)</a:t>
            </a:r>
            <a:endParaRPr lang="es-ES" dirty="0"/>
          </a:p>
        </p:txBody>
      </p:sp>
    </p:spTree>
    <p:extLst>
      <p:ext uri="{BB962C8B-B14F-4D97-AF65-F5344CB8AC3E}">
        <p14:creationId xmlns:p14="http://schemas.microsoft.com/office/powerpoint/2010/main" val="22238798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title"/>
          </p:nvPr>
        </p:nvSpPr>
        <p:spPr/>
        <p:txBody>
          <a:bodyPr/>
          <a:lstStyle/>
          <a:p>
            <a:r>
              <a:rPr lang="es-MX" dirty="0" smtClean="0"/>
              <a:t>Justificación.</a:t>
            </a:r>
          </a:p>
        </p:txBody>
      </p:sp>
      <p:sp>
        <p:nvSpPr>
          <p:cNvPr id="2051" name="3 Marcador de contenido"/>
          <p:cNvSpPr>
            <a:spLocks noGrp="1"/>
          </p:cNvSpPr>
          <p:nvPr>
            <p:ph idx="1"/>
          </p:nvPr>
        </p:nvSpPr>
        <p:spPr/>
        <p:txBody>
          <a:bodyPr/>
          <a:lstStyle/>
          <a:p>
            <a:r>
              <a:rPr lang="es-MX" smtClean="0"/>
              <a:t>La actualidad</a:t>
            </a:r>
          </a:p>
          <a:p>
            <a:r>
              <a:rPr lang="es-MX" smtClean="0"/>
              <a:t>Reflejo de la realidad</a:t>
            </a:r>
          </a:p>
          <a:p>
            <a:r>
              <a:rPr lang="es-MX" smtClean="0"/>
              <a:t>Falta de reglamentación</a:t>
            </a:r>
          </a:p>
          <a:p>
            <a:r>
              <a:rPr lang="es-MX" smtClean="0"/>
              <a:t>Hacer mas completa la información</a:t>
            </a:r>
          </a:p>
          <a:p>
            <a:r>
              <a:rPr lang="es-MX" smtClean="0"/>
              <a:t>Reconocer AI para ayudar a la toma de decisiones</a:t>
            </a:r>
          </a:p>
          <a:p>
            <a:endParaRPr lang="es-MX" smtClean="0"/>
          </a:p>
        </p:txBody>
      </p:sp>
    </p:spTree>
    <p:extLst>
      <p:ext uri="{BB962C8B-B14F-4D97-AF65-F5344CB8AC3E}">
        <p14:creationId xmlns:p14="http://schemas.microsoft.com/office/powerpoint/2010/main" val="4380072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Marco teórico.</a:t>
            </a:r>
            <a:endParaRPr lang="es-ES" dirty="0"/>
          </a:p>
        </p:txBody>
      </p:sp>
      <p:sp>
        <p:nvSpPr>
          <p:cNvPr id="3" name="2 Marcador de contenido"/>
          <p:cNvSpPr>
            <a:spLocks noGrp="1"/>
          </p:cNvSpPr>
          <p:nvPr>
            <p:ph idx="1"/>
          </p:nvPr>
        </p:nvSpPr>
        <p:spPr>
          <a:xfrm>
            <a:off x="457200" y="1600201"/>
            <a:ext cx="8229600" cy="2836912"/>
          </a:xfrm>
        </p:spPr>
        <p:txBody>
          <a:bodyPr/>
          <a:lstStyle/>
          <a:p>
            <a:pPr marL="0" indent="0">
              <a:buNone/>
            </a:pPr>
            <a:r>
              <a:rPr lang="es-ES" dirty="0" smtClean="0"/>
              <a:t>Decreto 2649 de 1993, Norma internacional contable – NIC – 38.</a:t>
            </a:r>
          </a:p>
          <a:p>
            <a:pPr marL="0" indent="0">
              <a:buNone/>
            </a:pPr>
            <a:r>
              <a:rPr lang="es-ES" dirty="0" smtClean="0"/>
              <a:t>Historia:</a:t>
            </a:r>
          </a:p>
          <a:p>
            <a:pPr marL="0" indent="0">
              <a:buNone/>
            </a:pPr>
            <a:r>
              <a:rPr lang="es-ES" dirty="0"/>
              <a:t>	</a:t>
            </a:r>
            <a:r>
              <a:rPr lang="es-ES" dirty="0" smtClean="0"/>
              <a:t>60´s</a:t>
            </a:r>
          </a:p>
          <a:p>
            <a:pPr marL="0" indent="0">
              <a:buNone/>
            </a:pPr>
            <a:r>
              <a:rPr lang="es-ES" dirty="0"/>
              <a:t>	</a:t>
            </a:r>
            <a:r>
              <a:rPr lang="es-ES" dirty="0" smtClean="0"/>
              <a:t>1990</a:t>
            </a:r>
          </a:p>
          <a:p>
            <a:pPr marL="0" indent="0">
              <a:buNone/>
            </a:pPr>
            <a:endParaRPr lang="es-ES" dirty="0"/>
          </a:p>
        </p:txBody>
      </p:sp>
      <p:sp>
        <p:nvSpPr>
          <p:cNvPr id="4" name="3 CuadroTexto"/>
          <p:cNvSpPr txBox="1"/>
          <p:nvPr/>
        </p:nvSpPr>
        <p:spPr>
          <a:xfrm>
            <a:off x="425268" y="4657048"/>
            <a:ext cx="8136904" cy="2031325"/>
          </a:xfrm>
          <a:prstGeom prst="rect">
            <a:avLst/>
          </a:prstGeom>
          <a:noFill/>
        </p:spPr>
        <p:txBody>
          <a:bodyPr wrap="square" rtlCol="0">
            <a:spAutoFit/>
          </a:bodyPr>
          <a:lstStyle/>
          <a:p>
            <a:r>
              <a:rPr lang="es-ES" dirty="0" smtClean="0"/>
              <a:t>“Una corporación es como un árbol.  Hay una parte que es visible (las frutas) y una parte que está oculta (las raíces). Sí solamente te preocupas por las frutas, el árbol puede morir. Para que el árbol crezca y continúe dando frutos, será necesario que las raíces estén sanas y nutridas.  Esto es válido para las empresas: Sí sólo nos concentramos en los frutos (los resultados financieros) e ignoramos los valores escondidos, la compañía no subsistirá en el largo plazo” </a:t>
            </a:r>
            <a:r>
              <a:rPr lang="es-ES" dirty="0" err="1" smtClean="0"/>
              <a:t>Evinsson</a:t>
            </a:r>
            <a:r>
              <a:rPr lang="es-ES" dirty="0" smtClean="0"/>
              <a:t>, 1996.</a:t>
            </a:r>
          </a:p>
          <a:p>
            <a:endParaRPr lang="es-ES" dirty="0"/>
          </a:p>
        </p:txBody>
      </p:sp>
    </p:spTree>
    <p:extLst>
      <p:ext uri="{BB962C8B-B14F-4D97-AF65-F5344CB8AC3E}">
        <p14:creationId xmlns:p14="http://schemas.microsoft.com/office/powerpoint/2010/main" val="22747815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Activos intangibles.</a:t>
            </a:r>
            <a:endParaRPr lang="es-ES" dirty="0"/>
          </a:p>
        </p:txBody>
      </p:sp>
      <p:sp>
        <p:nvSpPr>
          <p:cNvPr id="3" name="2 Marcador de contenido"/>
          <p:cNvSpPr>
            <a:spLocks noGrp="1"/>
          </p:cNvSpPr>
          <p:nvPr>
            <p:ph idx="1"/>
          </p:nvPr>
        </p:nvSpPr>
        <p:spPr>
          <a:xfrm>
            <a:off x="457200" y="1600201"/>
            <a:ext cx="8229600" cy="2620888"/>
          </a:xfrm>
        </p:spPr>
        <p:txBody>
          <a:bodyPr/>
          <a:lstStyle/>
          <a:p>
            <a:pPr marL="0" indent="0" algn="just">
              <a:buNone/>
            </a:pPr>
            <a:r>
              <a:rPr lang="es-ES" dirty="0" smtClean="0"/>
              <a:t>Conjunto </a:t>
            </a:r>
            <a:r>
              <a:rPr lang="es-ES" dirty="0"/>
              <a:t>de bienes inmateriales, que representan derechos, privilegios o ventajas competitivas de cuyo ejercicio u explotación pueden obtenerse beneficios económicos y es oponible a terceros.</a:t>
            </a:r>
          </a:p>
          <a:p>
            <a:pPr marL="0" indent="0">
              <a:buNone/>
            </a:pPr>
            <a:endParaRPr lang="es-ES" dirty="0"/>
          </a:p>
        </p:txBody>
      </p:sp>
    </p:spTree>
    <p:extLst>
      <p:ext uri="{BB962C8B-B14F-4D97-AF65-F5344CB8AC3E}">
        <p14:creationId xmlns:p14="http://schemas.microsoft.com/office/powerpoint/2010/main" val="40632923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332656"/>
            <a:ext cx="4608512" cy="6396649"/>
          </a:xfrm>
        </p:spPr>
        <p:txBody>
          <a:bodyPr>
            <a:normAutofit/>
          </a:bodyPr>
          <a:lstStyle/>
          <a:p>
            <a:pPr lvl="1"/>
            <a:r>
              <a:rPr lang="es-ES" sz="1600" dirty="0" smtClean="0"/>
              <a:t>Algunos activos intangibles:</a:t>
            </a:r>
            <a:br>
              <a:rPr lang="es-ES" sz="1600" dirty="0" smtClean="0"/>
            </a:br>
            <a:r>
              <a:rPr lang="es-ES" sz="1600" dirty="0"/>
              <a:t/>
            </a:r>
            <a:br>
              <a:rPr lang="es-ES" sz="1600" dirty="0"/>
            </a:br>
            <a:r>
              <a:rPr lang="es-ES" sz="1600" dirty="0" smtClean="0"/>
              <a:t>Crédito mercantil.</a:t>
            </a:r>
            <a:r>
              <a:rPr lang="es-ES" sz="1600" dirty="0"/>
              <a:t/>
            </a:r>
            <a:br>
              <a:rPr lang="es-ES" sz="1600" dirty="0"/>
            </a:br>
            <a:r>
              <a:rPr lang="es-ES" sz="1600" dirty="0" smtClean="0"/>
              <a:t>Marcas.</a:t>
            </a:r>
            <a:r>
              <a:rPr lang="es-ES" sz="1600" dirty="0"/>
              <a:t/>
            </a:r>
            <a:br>
              <a:rPr lang="es-ES" sz="1600" dirty="0"/>
            </a:br>
            <a:r>
              <a:rPr lang="es-ES" sz="1600" dirty="0" smtClean="0"/>
              <a:t>Patentes.</a:t>
            </a:r>
            <a:r>
              <a:rPr lang="es-ES" sz="1600" dirty="0"/>
              <a:t/>
            </a:r>
            <a:br>
              <a:rPr lang="es-ES" sz="1600" dirty="0"/>
            </a:br>
            <a:r>
              <a:rPr lang="es-ES" sz="1600" dirty="0"/>
              <a:t>Concesiones y </a:t>
            </a:r>
            <a:r>
              <a:rPr lang="es-ES" sz="1600" dirty="0" smtClean="0"/>
              <a:t>Franquicias.</a:t>
            </a:r>
            <a:r>
              <a:rPr lang="es-ES" sz="1600" dirty="0"/>
              <a:t/>
            </a:r>
            <a:br>
              <a:rPr lang="es-ES" sz="1600" dirty="0"/>
            </a:br>
            <a:r>
              <a:rPr lang="es-ES" sz="1600" dirty="0"/>
              <a:t>Derechos (de autor, fidecomisos, leasing, etc</a:t>
            </a:r>
            <a:r>
              <a:rPr lang="es-ES" sz="1600" dirty="0" smtClean="0"/>
              <a:t>.).</a:t>
            </a:r>
            <a:r>
              <a:rPr lang="es-ES" sz="1600" dirty="0"/>
              <a:t/>
            </a:r>
            <a:br>
              <a:rPr lang="es-ES" sz="1600" dirty="0"/>
            </a:br>
            <a:r>
              <a:rPr lang="es-ES" sz="1600" dirty="0" err="1"/>
              <a:t>Know</a:t>
            </a:r>
            <a:r>
              <a:rPr lang="es-ES" sz="1600" dirty="0"/>
              <a:t> </a:t>
            </a:r>
            <a:r>
              <a:rPr lang="es-ES" sz="1600" dirty="0" err="1" smtClean="0"/>
              <a:t>how</a:t>
            </a:r>
            <a:r>
              <a:rPr lang="es-ES" sz="1600" dirty="0" smtClean="0"/>
              <a:t>.</a:t>
            </a:r>
            <a:r>
              <a:rPr lang="es-ES" sz="1600" dirty="0"/>
              <a:t/>
            </a:r>
            <a:br>
              <a:rPr lang="es-ES" sz="1600" dirty="0"/>
            </a:br>
            <a:r>
              <a:rPr lang="es-ES" sz="1600" dirty="0" smtClean="0"/>
              <a:t>Licencias.</a:t>
            </a:r>
            <a:br>
              <a:rPr lang="es-ES" sz="1600" dirty="0" smtClean="0"/>
            </a:br>
            <a:r>
              <a:rPr lang="es-ES" sz="1600" dirty="0"/>
              <a:t>Marcas de </a:t>
            </a:r>
            <a:r>
              <a:rPr lang="es-ES" sz="1600" dirty="0" smtClean="0"/>
              <a:t>Servicio.</a:t>
            </a:r>
            <a:r>
              <a:rPr lang="es-ES" sz="1600" dirty="0"/>
              <a:t/>
            </a:r>
            <a:br>
              <a:rPr lang="es-ES" sz="1600" dirty="0"/>
            </a:br>
            <a:r>
              <a:rPr lang="es-ES" sz="1600" dirty="0" smtClean="0"/>
              <a:t>Educación.</a:t>
            </a:r>
            <a:r>
              <a:rPr lang="es-ES" sz="1600" dirty="0"/>
              <a:t/>
            </a:r>
            <a:br>
              <a:rPr lang="es-ES" sz="1600" dirty="0"/>
            </a:br>
            <a:r>
              <a:rPr lang="es-ES" sz="1600" dirty="0"/>
              <a:t>Filosofía </a:t>
            </a:r>
            <a:r>
              <a:rPr lang="es-ES" sz="1600" dirty="0" smtClean="0"/>
              <a:t>administrativa.</a:t>
            </a:r>
            <a:r>
              <a:rPr lang="es-ES" sz="1600" dirty="0"/>
              <a:t/>
            </a:r>
            <a:br>
              <a:rPr lang="es-ES" sz="1600" dirty="0"/>
            </a:br>
            <a:r>
              <a:rPr lang="es-ES" sz="1600" dirty="0"/>
              <a:t>Marcas de </a:t>
            </a:r>
            <a:r>
              <a:rPr lang="es-ES" sz="1600" dirty="0" smtClean="0"/>
              <a:t>Productos.</a:t>
            </a:r>
            <a:r>
              <a:rPr lang="es-ES" sz="1600" dirty="0"/>
              <a:t/>
            </a:r>
            <a:br>
              <a:rPr lang="es-ES" sz="1600" dirty="0"/>
            </a:br>
            <a:r>
              <a:rPr lang="es-ES" sz="1600" dirty="0"/>
              <a:t>Derechos de </a:t>
            </a:r>
            <a:r>
              <a:rPr lang="es-ES" sz="1600" dirty="0" smtClean="0"/>
              <a:t>Autor.</a:t>
            </a:r>
            <a:r>
              <a:rPr lang="es-ES" sz="1600" dirty="0"/>
              <a:t/>
            </a:r>
            <a:br>
              <a:rPr lang="es-ES" sz="1600" dirty="0"/>
            </a:br>
            <a:r>
              <a:rPr lang="es-ES" sz="1600" dirty="0"/>
              <a:t>Cultura </a:t>
            </a:r>
            <a:r>
              <a:rPr lang="es-ES" sz="1600" dirty="0" smtClean="0"/>
              <a:t>corporativa.</a:t>
            </a:r>
            <a:r>
              <a:rPr lang="es-ES" sz="1600" dirty="0"/>
              <a:t/>
            </a:r>
            <a:br>
              <a:rPr lang="es-ES" sz="1600" dirty="0"/>
            </a:br>
            <a:r>
              <a:rPr lang="es-ES" sz="1600" dirty="0"/>
              <a:t>Marcas </a:t>
            </a:r>
            <a:r>
              <a:rPr lang="es-ES" sz="1600" dirty="0" smtClean="0"/>
              <a:t>Corporativas.</a:t>
            </a:r>
            <a:r>
              <a:rPr lang="es-ES" sz="1600" dirty="0"/>
              <a:t/>
            </a:r>
            <a:br>
              <a:rPr lang="es-ES" sz="1600" dirty="0"/>
            </a:br>
            <a:r>
              <a:rPr lang="es-ES" sz="1600" dirty="0" smtClean="0"/>
              <a:t>Diseños.</a:t>
            </a:r>
            <a:r>
              <a:rPr lang="es-ES" sz="1600" dirty="0"/>
              <a:t/>
            </a:r>
            <a:br>
              <a:rPr lang="es-ES" sz="1600" dirty="0"/>
            </a:br>
            <a:r>
              <a:rPr lang="es-ES" sz="1600" dirty="0"/>
              <a:t>Conocimiento sobre </a:t>
            </a:r>
            <a:r>
              <a:rPr lang="es-ES" sz="1600" dirty="0" smtClean="0"/>
              <a:t>actividades.</a:t>
            </a:r>
            <a:r>
              <a:rPr lang="es-ES" sz="1600" dirty="0"/>
              <a:t/>
            </a:r>
            <a:br>
              <a:rPr lang="es-ES" sz="1600" dirty="0"/>
            </a:br>
            <a:r>
              <a:rPr lang="es-ES" sz="1600" dirty="0"/>
              <a:t>Procesos </a:t>
            </a:r>
            <a:r>
              <a:rPr lang="es-ES" sz="1600" dirty="0" smtClean="0"/>
              <a:t>Administrativos.</a:t>
            </a:r>
            <a:r>
              <a:rPr lang="es-ES" sz="1600" dirty="0"/>
              <a:t/>
            </a:r>
            <a:br>
              <a:rPr lang="es-ES" sz="1600" dirty="0"/>
            </a:br>
            <a:r>
              <a:rPr lang="es-ES" sz="1600" dirty="0" smtClean="0"/>
              <a:t>Clientes.</a:t>
            </a:r>
            <a:r>
              <a:rPr lang="es-ES" sz="1600" dirty="0"/>
              <a:t/>
            </a:r>
            <a:br>
              <a:rPr lang="es-ES" sz="1600" dirty="0"/>
            </a:br>
            <a:r>
              <a:rPr lang="es-ES" sz="1600" dirty="0"/>
              <a:t>Secretos </a:t>
            </a:r>
            <a:r>
              <a:rPr lang="es-ES" sz="1600" dirty="0" smtClean="0"/>
              <a:t>Comerciales.</a:t>
            </a:r>
            <a:r>
              <a:rPr lang="es-ES" sz="1600" dirty="0"/>
              <a:t/>
            </a:r>
            <a:br>
              <a:rPr lang="es-ES" sz="1600" dirty="0"/>
            </a:br>
            <a:r>
              <a:rPr lang="es-ES" sz="1600" dirty="0" smtClean="0"/>
              <a:t>Competencias.</a:t>
            </a:r>
            <a:r>
              <a:rPr lang="es-ES" sz="1600" dirty="0"/>
              <a:t/>
            </a:r>
            <a:br>
              <a:rPr lang="es-ES" sz="1600" dirty="0"/>
            </a:br>
            <a:r>
              <a:rPr lang="es-ES" sz="1600" dirty="0"/>
              <a:t>Sistemas de información </a:t>
            </a:r>
            <a:r>
              <a:rPr lang="es-ES" sz="1600" dirty="0" smtClean="0"/>
              <a:t>tecnológica.</a:t>
            </a:r>
            <a:r>
              <a:rPr lang="es-ES" sz="1600" dirty="0"/>
              <a:t/>
            </a:r>
            <a:br>
              <a:rPr lang="es-ES" sz="1600" dirty="0"/>
            </a:br>
            <a:r>
              <a:rPr lang="es-ES" sz="1600" dirty="0"/>
              <a:t>Lealtad del </a:t>
            </a:r>
            <a:r>
              <a:rPr lang="es-ES" sz="1600" dirty="0" smtClean="0"/>
              <a:t>Consumidor.</a:t>
            </a:r>
            <a:endParaRPr lang="es-ES" sz="3200" dirty="0"/>
          </a:p>
        </p:txBody>
      </p:sp>
      <p:sp>
        <p:nvSpPr>
          <p:cNvPr id="3" name="2 Marcador de contenido"/>
          <p:cNvSpPr>
            <a:spLocks noGrp="1"/>
          </p:cNvSpPr>
          <p:nvPr>
            <p:ph idx="1"/>
          </p:nvPr>
        </p:nvSpPr>
        <p:spPr>
          <a:xfrm>
            <a:off x="5220072" y="260648"/>
            <a:ext cx="3600400" cy="5904656"/>
          </a:xfrm>
        </p:spPr>
        <p:txBody>
          <a:bodyPr>
            <a:normAutofit/>
          </a:bodyPr>
          <a:lstStyle/>
          <a:p>
            <a:pPr marL="0" indent="0">
              <a:buNone/>
            </a:pPr>
            <a:r>
              <a:rPr lang="es-ES" dirty="0" smtClean="0"/>
              <a:t>Características:</a:t>
            </a:r>
          </a:p>
          <a:p>
            <a:pPr marL="0" indent="0">
              <a:buNone/>
            </a:pPr>
            <a:r>
              <a:rPr lang="es-ES" dirty="0" smtClean="0"/>
              <a:t>Son acumulables.</a:t>
            </a:r>
          </a:p>
          <a:p>
            <a:pPr marL="0" indent="0">
              <a:buNone/>
            </a:pPr>
            <a:r>
              <a:rPr lang="es-ES" dirty="0" smtClean="0"/>
              <a:t>Se pueden utilizar al mismo tiempo en varias actividades.</a:t>
            </a:r>
          </a:p>
          <a:p>
            <a:pPr marL="0" indent="0">
              <a:buNone/>
            </a:pPr>
            <a:endParaRPr lang="es-ES" dirty="0" smtClean="0"/>
          </a:p>
          <a:p>
            <a:pPr marL="0" indent="0">
              <a:buNone/>
            </a:pPr>
            <a:r>
              <a:rPr lang="es-ES" dirty="0" smtClean="0"/>
              <a:t>Tienen un elevado coste de imitación.</a:t>
            </a:r>
          </a:p>
          <a:p>
            <a:pPr marL="0" indent="0">
              <a:buNone/>
            </a:pPr>
            <a:r>
              <a:rPr lang="es-ES" dirty="0" smtClean="0"/>
              <a:t>Externalidades y sinergias.</a:t>
            </a:r>
          </a:p>
        </p:txBody>
      </p:sp>
    </p:spTree>
    <p:extLst>
      <p:ext uri="{BB962C8B-B14F-4D97-AF65-F5344CB8AC3E}">
        <p14:creationId xmlns:p14="http://schemas.microsoft.com/office/powerpoint/2010/main" val="1835319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620688"/>
            <a:ext cx="4042792" cy="5746650"/>
          </a:xfrm>
        </p:spPr>
        <p:txBody>
          <a:bodyPr>
            <a:noAutofit/>
          </a:bodyPr>
          <a:lstStyle/>
          <a:p>
            <a:pPr lvl="0" algn="l"/>
            <a:r>
              <a:rPr lang="es-ES" sz="2400" dirty="0" smtClean="0"/>
              <a:t>Ventajas.</a:t>
            </a:r>
            <a:br>
              <a:rPr lang="es-ES" sz="2400" dirty="0" smtClean="0"/>
            </a:br>
            <a:r>
              <a:rPr lang="es-ES" sz="2400" dirty="0"/>
              <a:t/>
            </a:r>
            <a:br>
              <a:rPr lang="es-ES" sz="2400" dirty="0"/>
            </a:br>
            <a:r>
              <a:rPr lang="es-ES" sz="2400" dirty="0"/>
              <a:t>Un aumento de la capacidad de atraer recursos financieros a la </a:t>
            </a:r>
            <a:r>
              <a:rPr lang="es-ES" sz="2400" dirty="0" smtClean="0"/>
              <a:t>empresa.</a:t>
            </a:r>
            <a:br>
              <a:rPr lang="es-ES" sz="2400" dirty="0" smtClean="0"/>
            </a:br>
            <a:r>
              <a:rPr lang="es-ES" sz="2400" dirty="0"/>
              <a:t/>
            </a:r>
            <a:br>
              <a:rPr lang="es-ES" sz="2400" dirty="0"/>
            </a:br>
            <a:r>
              <a:rPr lang="es-ES" sz="2400" dirty="0"/>
              <a:t>Una mejora de la imagen de la </a:t>
            </a:r>
            <a:r>
              <a:rPr lang="es-ES" sz="2400" dirty="0" smtClean="0"/>
              <a:t>empresa.</a:t>
            </a:r>
            <a:br>
              <a:rPr lang="es-ES" sz="2400" dirty="0" smtClean="0"/>
            </a:br>
            <a:r>
              <a:rPr lang="es-ES" sz="2400" dirty="0"/>
              <a:t/>
            </a:r>
            <a:br>
              <a:rPr lang="es-ES" sz="2400" dirty="0"/>
            </a:br>
            <a:r>
              <a:rPr lang="es-ES" sz="2400" dirty="0"/>
              <a:t>Exposición de la empresa ante las </a:t>
            </a:r>
            <a:r>
              <a:rPr lang="es-ES" sz="2400" dirty="0" smtClean="0"/>
              <a:t>competidoras.</a:t>
            </a:r>
            <a:br>
              <a:rPr lang="es-ES" sz="2400" dirty="0" smtClean="0"/>
            </a:br>
            <a:r>
              <a:rPr lang="es-ES" sz="2400" dirty="0"/>
              <a:t/>
            </a:r>
            <a:br>
              <a:rPr lang="es-ES" sz="2400" dirty="0"/>
            </a:br>
            <a:r>
              <a:rPr lang="es-ES" sz="2400" dirty="0"/>
              <a:t>Una mejora de la información de los intangibles </a:t>
            </a:r>
            <a:r>
              <a:rPr lang="es-ES" sz="2400" dirty="0" smtClean="0"/>
              <a:t>publicados.</a:t>
            </a:r>
            <a:r>
              <a:rPr lang="es-ES" sz="2400" dirty="0"/>
              <a:t/>
            </a:r>
            <a:br>
              <a:rPr lang="es-ES" sz="2400" dirty="0"/>
            </a:br>
            <a:endParaRPr lang="es-ES" sz="2400" dirty="0"/>
          </a:p>
        </p:txBody>
      </p:sp>
      <p:sp>
        <p:nvSpPr>
          <p:cNvPr id="3" name="2 Marcador de contenido"/>
          <p:cNvSpPr>
            <a:spLocks noGrp="1"/>
          </p:cNvSpPr>
          <p:nvPr>
            <p:ph idx="1"/>
          </p:nvPr>
        </p:nvSpPr>
        <p:spPr>
          <a:xfrm>
            <a:off x="5652120" y="620688"/>
            <a:ext cx="2962672" cy="5760640"/>
          </a:xfrm>
        </p:spPr>
        <p:txBody>
          <a:bodyPr>
            <a:normAutofit fontScale="55000" lnSpcReduction="20000"/>
          </a:bodyPr>
          <a:lstStyle/>
          <a:p>
            <a:pPr marL="0" indent="0">
              <a:buNone/>
            </a:pPr>
            <a:r>
              <a:rPr lang="es-ES" dirty="0" smtClean="0"/>
              <a:t>Desventajas.</a:t>
            </a:r>
          </a:p>
          <a:p>
            <a:pPr marL="0" indent="0">
              <a:buNone/>
            </a:pPr>
            <a:endParaRPr lang="es-ES" dirty="0" smtClean="0"/>
          </a:p>
          <a:p>
            <a:pPr marL="0" lvl="0" indent="0">
              <a:buNone/>
            </a:pPr>
            <a:r>
              <a:rPr lang="es-ES" dirty="0"/>
              <a:t>Volatilidad de los mercados, el valor de la información perderá vigor mientras se </a:t>
            </a:r>
            <a:r>
              <a:rPr lang="es-ES" dirty="0" smtClean="0"/>
              <a:t>actualiza.</a:t>
            </a:r>
          </a:p>
          <a:p>
            <a:pPr marL="0" lvl="0" indent="0">
              <a:buNone/>
            </a:pPr>
            <a:endParaRPr lang="es-ES" dirty="0"/>
          </a:p>
          <a:p>
            <a:pPr marL="0" lvl="0" indent="0">
              <a:buNone/>
            </a:pPr>
            <a:r>
              <a:rPr lang="es-ES" dirty="0"/>
              <a:t>Los usuarios no están de acuerdo con una defunción de </a:t>
            </a:r>
            <a:r>
              <a:rPr lang="es-ES" dirty="0" smtClean="0"/>
              <a:t>valor.</a:t>
            </a:r>
          </a:p>
          <a:p>
            <a:pPr marL="0" lvl="0" indent="0">
              <a:buNone/>
            </a:pPr>
            <a:endParaRPr lang="es-ES" dirty="0"/>
          </a:p>
          <a:p>
            <a:pPr marL="0" lvl="0" indent="0">
              <a:buNone/>
            </a:pPr>
            <a:r>
              <a:rPr lang="es-ES" dirty="0"/>
              <a:t>Producen distorsiones en el estado financiero el momento de realizar </a:t>
            </a:r>
            <a:r>
              <a:rPr lang="es-ES" dirty="0" smtClean="0"/>
              <a:t>proyecciones.</a:t>
            </a:r>
          </a:p>
          <a:p>
            <a:pPr marL="0" lvl="0" indent="0">
              <a:buNone/>
            </a:pPr>
            <a:endParaRPr lang="es-ES" dirty="0"/>
          </a:p>
          <a:p>
            <a:pPr marL="0" lvl="0" indent="0">
              <a:buNone/>
            </a:pPr>
            <a:r>
              <a:rPr lang="es-ES" dirty="0"/>
              <a:t>Los acreedores tienen pocas razones para  reclamar valoraciones de intangibles, ya que no lo admiten como garantía de su préstamo.</a:t>
            </a:r>
          </a:p>
          <a:p>
            <a:pPr marL="0" indent="0">
              <a:buNone/>
            </a:pPr>
            <a:endParaRPr lang="es-ES" dirty="0"/>
          </a:p>
        </p:txBody>
      </p:sp>
    </p:spTree>
    <p:extLst>
      <p:ext uri="{BB962C8B-B14F-4D97-AF65-F5344CB8AC3E}">
        <p14:creationId xmlns:p14="http://schemas.microsoft.com/office/powerpoint/2010/main" val="37534507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Contablemente:</a:t>
            </a:r>
            <a:endParaRPr lang="es-ES"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725356346"/>
              </p:ext>
            </p:extLst>
          </p:nvPr>
        </p:nvGraphicFramePr>
        <p:xfrm>
          <a:off x="0" y="1124744"/>
          <a:ext cx="9144000" cy="5733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958710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1396</TotalTime>
  <Words>749</Words>
  <Application>Microsoft Office PowerPoint</Application>
  <PresentationFormat>Presentación en pantalla (4:3)</PresentationFormat>
  <Paragraphs>94</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Valoración de activos intangibles.</vt:lpstr>
      <vt:lpstr>¿Qué se tiene que medir? ¿Cómo medirlo?</vt:lpstr>
      <vt:lpstr>Presentación de PowerPoint</vt:lpstr>
      <vt:lpstr>Justificación.</vt:lpstr>
      <vt:lpstr>Marco teórico.</vt:lpstr>
      <vt:lpstr>Activos intangibles.</vt:lpstr>
      <vt:lpstr>Algunos activos intangibles:  Crédito mercantil. Marcas. Patentes. Concesiones y Franquicias. Derechos (de autor, fidecomisos, leasing, etc.). Know how. Licencias. Marcas de Servicio. Educación. Filosofía administrativa. Marcas de Productos. Derechos de Autor. Cultura corporativa. Marcas Corporativas. Diseños. Conocimiento sobre actividades. Procesos Administrativos. Clientes. Secretos Comerciales. Competencias. Sistemas de información tecnológica. Lealtad del Consumidor.</vt:lpstr>
      <vt:lpstr>Ventajas.  Un aumento de la capacidad de atraer recursos financieros a la empresa.  Una mejora de la imagen de la empresa.  Exposición de la empresa ante las competidoras.  Una mejora de la información de los intangibles publicados. </vt:lpstr>
      <vt:lpstr>Contablemente:</vt:lpstr>
      <vt:lpstr>Objetivos.</vt:lpstr>
      <vt:lpstr>Pregunta de investigación.</vt:lpstr>
      <vt:lpstr>Diseño metodológico</vt:lpstr>
      <vt:lpstr>Fases y procedimientos</vt:lpstr>
      <vt:lpstr>Gracias.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ACER</dc:creator>
  <cp:lastModifiedBy>ACER</cp:lastModifiedBy>
  <cp:revision>13</cp:revision>
  <dcterms:created xsi:type="dcterms:W3CDTF">2012-03-28T02:15:39Z</dcterms:created>
  <dcterms:modified xsi:type="dcterms:W3CDTF">2012-04-20T03:11:40Z</dcterms:modified>
</cp:coreProperties>
</file>