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6" r:id="rId11"/>
    <p:sldId id="265" r:id="rId12"/>
    <p:sldId id="267" r:id="rId13"/>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062" y="-8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7" name="Date Placeholder 6"/>
          <p:cNvSpPr>
            <a:spLocks noGrp="1"/>
          </p:cNvSpPr>
          <p:nvPr>
            <p:ph type="dt" sz="half" idx="10"/>
          </p:nvPr>
        </p:nvSpPr>
        <p:spPr/>
        <p:txBody>
          <a:bodyPr/>
          <a:lstStyle/>
          <a:p>
            <a:fld id="{05803822-0652-497E-8847-FB04C10C58C2}" type="datetimeFigureOut">
              <a:rPr lang="es-CO" smtClean="0"/>
              <a:t>01/12/2013</a:t>
            </a:fld>
            <a:endParaRPr lang="es-CO"/>
          </a:p>
        </p:txBody>
      </p:sp>
      <p:sp>
        <p:nvSpPr>
          <p:cNvPr id="8" name="Slide Number Placeholder 7"/>
          <p:cNvSpPr>
            <a:spLocks noGrp="1"/>
          </p:cNvSpPr>
          <p:nvPr>
            <p:ph type="sldNum" sz="quarter" idx="11"/>
          </p:nvPr>
        </p:nvSpPr>
        <p:spPr/>
        <p:txBody>
          <a:bodyPr/>
          <a:lstStyle/>
          <a:p>
            <a:fld id="{2A78A446-10A0-4449-9C32-513098C75D2D}" type="slidenum">
              <a:rPr lang="es-CO" smtClean="0"/>
              <a:t>‹Nº›</a:t>
            </a:fld>
            <a:endParaRPr lang="es-CO"/>
          </a:p>
        </p:txBody>
      </p:sp>
      <p:sp>
        <p:nvSpPr>
          <p:cNvPr id="9" name="Footer Placeholder 8"/>
          <p:cNvSpPr>
            <a:spLocks noGrp="1"/>
          </p:cNvSpPr>
          <p:nvPr>
            <p:ph type="ftr" sz="quarter" idx="12"/>
          </p:nvPr>
        </p:nvSpPr>
        <p:spPr/>
        <p:txBody>
          <a:bodyPr/>
          <a:lstStyle/>
          <a:p>
            <a:endParaRPr lang="es-C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05803822-0652-497E-8847-FB04C10C58C2}" type="datetimeFigureOut">
              <a:rPr lang="es-CO" smtClean="0"/>
              <a:t>01/12/2013</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2A78A446-10A0-4449-9C32-513098C75D2D}" type="slidenum">
              <a:rPr lang="es-CO" smtClean="0"/>
              <a:t>‹Nº›</a:t>
            </a:fld>
            <a:endParaRPr lang="es-C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05803822-0652-497E-8847-FB04C10C58C2}" type="datetimeFigureOut">
              <a:rPr lang="es-CO" smtClean="0"/>
              <a:t>01/12/2013</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2A78A446-10A0-4449-9C32-513098C75D2D}" type="slidenum">
              <a:rPr lang="es-CO" smtClean="0"/>
              <a:t>‹Nº›</a:t>
            </a:fld>
            <a:endParaRPr lang="es-C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4" name="Date Placeholder 3"/>
          <p:cNvSpPr>
            <a:spLocks noGrp="1"/>
          </p:cNvSpPr>
          <p:nvPr>
            <p:ph type="dt" sz="half" idx="10"/>
          </p:nvPr>
        </p:nvSpPr>
        <p:spPr/>
        <p:txBody>
          <a:bodyPr/>
          <a:lstStyle/>
          <a:p>
            <a:fld id="{05803822-0652-497E-8847-FB04C10C58C2}" type="datetimeFigureOut">
              <a:rPr lang="es-CO" smtClean="0"/>
              <a:t>01/12/2013</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2A78A446-10A0-4449-9C32-513098C75D2D}" type="slidenum">
              <a:rPr lang="es-CO" smtClean="0"/>
              <a:t>‹Nº›</a:t>
            </a:fld>
            <a:endParaRPr lang="es-C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05803822-0652-497E-8847-FB04C10C58C2}" type="datetimeFigureOut">
              <a:rPr lang="es-CO" smtClean="0"/>
              <a:t>01/12/2013</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2A78A446-10A0-4449-9C32-513098C75D2D}" type="slidenum">
              <a:rPr lang="es-CO" smtClean="0"/>
              <a:t>‹Nº›</a:t>
            </a:fld>
            <a:endParaRPr lang="es-CO"/>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5" name="Date Placeholder 4"/>
          <p:cNvSpPr>
            <a:spLocks noGrp="1"/>
          </p:cNvSpPr>
          <p:nvPr>
            <p:ph type="dt" sz="half" idx="10"/>
          </p:nvPr>
        </p:nvSpPr>
        <p:spPr/>
        <p:txBody>
          <a:bodyPr/>
          <a:lstStyle/>
          <a:p>
            <a:fld id="{05803822-0652-497E-8847-FB04C10C58C2}" type="datetimeFigureOut">
              <a:rPr lang="es-CO" smtClean="0"/>
              <a:t>01/12/2013</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2A78A446-10A0-4449-9C32-513098C75D2D}" type="slidenum">
              <a:rPr lang="es-CO" smtClean="0"/>
              <a:t>‹Nº›</a:t>
            </a:fld>
            <a:endParaRPr lang="es-CO"/>
          </a:p>
        </p:txBody>
      </p:sp>
      <p:sp>
        <p:nvSpPr>
          <p:cNvPr id="9" name="Content Placeholder 8"/>
          <p:cNvSpPr>
            <a:spLocks noGrp="1"/>
          </p:cNvSpPr>
          <p:nvPr>
            <p:ph sz="quarter" idx="13"/>
          </p:nvPr>
        </p:nvSpPr>
        <p:spPr>
          <a:xfrm>
            <a:off x="365760" y="1600200"/>
            <a:ext cx="4041648" cy="452628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7" name="Date Placeholder 6"/>
          <p:cNvSpPr>
            <a:spLocks noGrp="1"/>
          </p:cNvSpPr>
          <p:nvPr>
            <p:ph type="dt" sz="half" idx="10"/>
          </p:nvPr>
        </p:nvSpPr>
        <p:spPr/>
        <p:txBody>
          <a:bodyPr/>
          <a:lstStyle/>
          <a:p>
            <a:fld id="{05803822-0652-497E-8847-FB04C10C58C2}" type="datetimeFigureOut">
              <a:rPr lang="es-CO" smtClean="0"/>
              <a:t>01/12/2013</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2A78A446-10A0-4449-9C32-513098C75D2D}" type="slidenum">
              <a:rPr lang="es-CO" smtClean="0"/>
              <a:t>‹Nº›</a:t>
            </a:fld>
            <a:endParaRPr lang="es-CO"/>
          </a:p>
        </p:txBody>
      </p:sp>
      <p:sp>
        <p:nvSpPr>
          <p:cNvPr id="11" name="Content Placeholder 10"/>
          <p:cNvSpPr>
            <a:spLocks noGrp="1"/>
          </p:cNvSpPr>
          <p:nvPr>
            <p:ph sz="quarter" idx="13"/>
          </p:nvPr>
        </p:nvSpPr>
        <p:spPr>
          <a:xfrm>
            <a:off x="457200" y="2212848"/>
            <a:ext cx="4041648" cy="391363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05803822-0652-497E-8847-FB04C10C58C2}" type="datetimeFigureOut">
              <a:rPr lang="es-CO" smtClean="0"/>
              <a:t>01/12/2013</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2A78A446-10A0-4449-9C32-513098C75D2D}" type="slidenum">
              <a:rPr lang="es-CO" smtClean="0"/>
              <a:t>‹Nº›</a:t>
            </a:fld>
            <a:endParaRPr lang="es-C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803822-0652-497E-8847-FB04C10C58C2}" type="datetimeFigureOut">
              <a:rPr lang="es-CO" smtClean="0"/>
              <a:t>01/12/2013</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2A78A446-10A0-4449-9C32-513098C75D2D}" type="slidenum">
              <a:rPr lang="es-CO" smtClean="0"/>
              <a:t>‹Nº›</a:t>
            </a:fld>
            <a:endParaRPr lang="es-C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05803822-0652-497E-8847-FB04C10C58C2}" type="datetimeFigureOut">
              <a:rPr lang="es-CO" smtClean="0"/>
              <a:t>01/12/2013</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2A78A446-10A0-4449-9C32-513098C75D2D}" type="slidenum">
              <a:rPr lang="es-CO" smtClean="0"/>
              <a:t>‹Nº›</a:t>
            </a:fld>
            <a:endParaRPr lang="es-C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s-ES" smtClean="0"/>
              <a:t>Haga clic para modificar el estilo de título del patrón</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05803822-0652-497E-8847-FB04C10C58C2}" type="datetimeFigureOut">
              <a:rPr lang="es-CO" smtClean="0"/>
              <a:t>01/12/2013</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2A78A446-10A0-4449-9C32-513098C75D2D}" type="slidenum">
              <a:rPr lang="es-CO" smtClean="0"/>
              <a:t>‹Nº›</a:t>
            </a:fld>
            <a:endParaRPr lang="es-C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05803822-0652-497E-8847-FB04C10C58C2}" type="datetimeFigureOut">
              <a:rPr lang="es-CO" smtClean="0"/>
              <a:t>01/12/2013</a:t>
            </a:fld>
            <a:endParaRPr lang="es-CO"/>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es-CO"/>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2A78A446-10A0-4449-9C32-513098C75D2D}" type="slidenum">
              <a:rPr lang="es-CO" smtClean="0"/>
              <a:t>‹Nº›</a:t>
            </a:fld>
            <a:endParaRPr lang="es-CO"/>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755576" y="1196752"/>
            <a:ext cx="7772400" cy="1470025"/>
          </a:xfrm>
        </p:spPr>
        <p:txBody>
          <a:bodyPr>
            <a:noAutofit/>
          </a:bodyPr>
          <a:lstStyle/>
          <a:p>
            <a:r>
              <a:rPr lang="es-NI" sz="2400" dirty="0" smtClean="0"/>
              <a:t>EVALUACIÓN </a:t>
            </a:r>
            <a:r>
              <a:rPr lang="es-NI" sz="2400" dirty="0"/>
              <a:t>DE LAS COMPETENCIAS DEL </a:t>
            </a:r>
            <a:r>
              <a:rPr lang="es-NI" sz="2400" dirty="0" smtClean="0"/>
              <a:t>PROFESIONAL </a:t>
            </a:r>
            <a:r>
              <a:rPr lang="es-NI" sz="2400" dirty="0"/>
              <a:t>CONTABLE EGRESADO DE LA UNIVERSIDAD DE ANTIOQUIA PARA </a:t>
            </a:r>
            <a:r>
              <a:rPr lang="es-NI" sz="2400" dirty="0" smtClean="0"/>
              <a:t>DESEMPEÑARSE </a:t>
            </a:r>
            <a:r>
              <a:rPr lang="es-NI" sz="2400" dirty="0"/>
              <a:t>EN EL SECTOR FINANCIERO DE MEDELLÍN</a:t>
            </a:r>
            <a:endParaRPr lang="es-CO" sz="2400" dirty="0"/>
          </a:p>
        </p:txBody>
      </p:sp>
      <p:sp>
        <p:nvSpPr>
          <p:cNvPr id="3" name="2 Subtítulo"/>
          <p:cNvSpPr>
            <a:spLocks noGrp="1"/>
          </p:cNvSpPr>
          <p:nvPr>
            <p:ph type="subTitle" idx="1"/>
          </p:nvPr>
        </p:nvSpPr>
        <p:spPr>
          <a:xfrm>
            <a:off x="2237521" y="4797152"/>
            <a:ext cx="6400800" cy="1219200"/>
          </a:xfrm>
        </p:spPr>
        <p:txBody>
          <a:bodyPr>
            <a:noAutofit/>
          </a:bodyPr>
          <a:lstStyle/>
          <a:p>
            <a:pPr algn="r"/>
            <a:r>
              <a:rPr lang="es-CO" dirty="0" smtClean="0">
                <a:solidFill>
                  <a:schemeClr val="bg1">
                    <a:lumMod val="50000"/>
                  </a:schemeClr>
                </a:solidFill>
              </a:rPr>
              <a:t>Integrantes:</a:t>
            </a:r>
          </a:p>
          <a:p>
            <a:pPr algn="r"/>
            <a:r>
              <a:rPr lang="es-CO" dirty="0" smtClean="0">
                <a:solidFill>
                  <a:schemeClr val="bg1">
                    <a:lumMod val="50000"/>
                  </a:schemeClr>
                </a:solidFill>
              </a:rPr>
              <a:t>Sandra Milena Rave Muñoz</a:t>
            </a:r>
          </a:p>
          <a:p>
            <a:pPr algn="r"/>
            <a:r>
              <a:rPr lang="es-CO" dirty="0" smtClean="0">
                <a:solidFill>
                  <a:schemeClr val="bg1">
                    <a:lumMod val="50000"/>
                  </a:schemeClr>
                </a:solidFill>
              </a:rPr>
              <a:t>Marcela Gómez Vargas</a:t>
            </a:r>
            <a:endParaRPr lang="es-CO" dirty="0">
              <a:solidFill>
                <a:schemeClr val="bg1">
                  <a:lumMod val="50000"/>
                </a:schemeClr>
              </a:solidFill>
            </a:endParaRPr>
          </a:p>
        </p:txBody>
      </p:sp>
      <p:sp>
        <p:nvSpPr>
          <p:cNvPr id="4" name="1 Título"/>
          <p:cNvSpPr txBox="1">
            <a:spLocks/>
          </p:cNvSpPr>
          <p:nvPr/>
        </p:nvSpPr>
        <p:spPr>
          <a:xfrm>
            <a:off x="895467" y="3212976"/>
            <a:ext cx="77724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a:r>
              <a:rPr lang="es-CO" sz="2400" dirty="0" smtClean="0">
                <a:solidFill>
                  <a:schemeClr val="bg1">
                    <a:lumMod val="50000"/>
                  </a:schemeClr>
                </a:solidFill>
              </a:rPr>
              <a:t>	Asesor Temático y Metodológico</a:t>
            </a:r>
          </a:p>
          <a:p>
            <a:pPr algn="r"/>
            <a:r>
              <a:rPr lang="es-CO" sz="2400" dirty="0" smtClean="0">
                <a:solidFill>
                  <a:schemeClr val="bg1">
                    <a:lumMod val="50000"/>
                  </a:schemeClr>
                </a:solidFill>
              </a:rPr>
              <a:t>	Carlos Mario Ospina Zapata</a:t>
            </a:r>
          </a:p>
          <a:p>
            <a:endParaRPr lang="es-CO" sz="2400" dirty="0"/>
          </a:p>
        </p:txBody>
      </p:sp>
      <p:pic>
        <p:nvPicPr>
          <p:cNvPr id="5" name="4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75656" y="3429000"/>
            <a:ext cx="1581522" cy="2073730"/>
          </a:xfrm>
          <a:prstGeom prst="rect">
            <a:avLst/>
          </a:prstGeom>
        </p:spPr>
      </p:pic>
    </p:spTree>
    <p:extLst>
      <p:ext uri="{BB962C8B-B14F-4D97-AF65-F5344CB8AC3E}">
        <p14:creationId xmlns:p14="http://schemas.microsoft.com/office/powerpoint/2010/main" val="171922037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48680"/>
            <a:ext cx="8229600" cy="5577483"/>
          </a:xfrm>
        </p:spPr>
        <p:txBody>
          <a:bodyPr/>
          <a:lstStyle/>
          <a:p>
            <a:pPr algn="just"/>
            <a:endParaRPr lang="es-NI" sz="1600" dirty="0" smtClean="0"/>
          </a:p>
          <a:p>
            <a:pPr algn="just"/>
            <a:endParaRPr lang="es-NI" sz="1600" dirty="0" smtClean="0"/>
          </a:p>
          <a:p>
            <a:pPr algn="just"/>
            <a:endParaRPr lang="es-NI" sz="1600" dirty="0"/>
          </a:p>
          <a:p>
            <a:pPr algn="just"/>
            <a:endParaRPr lang="es-NI" sz="1600" dirty="0" smtClean="0"/>
          </a:p>
          <a:p>
            <a:pPr algn="just"/>
            <a:r>
              <a:rPr lang="es-NI" sz="1600" dirty="0" smtClean="0"/>
              <a:t>La </a:t>
            </a:r>
            <a:r>
              <a:rPr lang="es-NI" sz="1600" dirty="0"/>
              <a:t>formación en ética que están recibiendo los estudiantes del programa puede no ser suficiente ya que la percepción que ellos tienen al respecto es que no alcanza a tener el nivel de importancia que realmente requiere</a:t>
            </a:r>
            <a:r>
              <a:rPr lang="es-NI" sz="1600" dirty="0" smtClean="0"/>
              <a:t>.</a:t>
            </a:r>
          </a:p>
          <a:p>
            <a:pPr algn="just"/>
            <a:endParaRPr lang="es-NI" sz="1600" dirty="0"/>
          </a:p>
          <a:p>
            <a:pPr algn="just"/>
            <a:r>
              <a:rPr lang="es-NI" sz="1600" dirty="0"/>
              <a:t>Es importante que en la academia mínimamente se le dé a conocer al estudiante sobre los aplicativos y software contables y financieros de mayor demanda en el mercado</a:t>
            </a:r>
            <a:r>
              <a:rPr lang="es-NI" sz="1600" dirty="0" smtClean="0"/>
              <a:t>.</a:t>
            </a:r>
          </a:p>
          <a:p>
            <a:pPr algn="just"/>
            <a:endParaRPr lang="es-NI" sz="1600" dirty="0"/>
          </a:p>
          <a:p>
            <a:pPr algn="just"/>
            <a:r>
              <a:rPr lang="es-NI" sz="1600" dirty="0"/>
              <a:t>Se requiere mayor profundización en la formación de los estudiantes sobre la normatividad contable internacional que actualmente cobra mucha importancia en la profesión.</a:t>
            </a:r>
            <a:endParaRPr lang="es-CO" sz="1600" dirty="0"/>
          </a:p>
          <a:p>
            <a:endParaRPr lang="es-CO" dirty="0"/>
          </a:p>
        </p:txBody>
      </p:sp>
    </p:spTree>
    <p:extLst>
      <p:ext uri="{BB962C8B-B14F-4D97-AF65-F5344CB8AC3E}">
        <p14:creationId xmlns:p14="http://schemas.microsoft.com/office/powerpoint/2010/main" val="37081397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dirty="0" smtClean="0"/>
              <a:t>Conclusiones</a:t>
            </a:r>
            <a:endParaRPr lang="es-CO" dirty="0"/>
          </a:p>
        </p:txBody>
      </p:sp>
      <p:sp>
        <p:nvSpPr>
          <p:cNvPr id="3" name="2 Marcador de contenido"/>
          <p:cNvSpPr>
            <a:spLocks noGrp="1"/>
          </p:cNvSpPr>
          <p:nvPr>
            <p:ph idx="1"/>
          </p:nvPr>
        </p:nvSpPr>
        <p:spPr/>
        <p:txBody>
          <a:bodyPr>
            <a:normAutofit/>
          </a:bodyPr>
          <a:lstStyle/>
          <a:p>
            <a:pPr marL="0" indent="0" algn="just">
              <a:buNone/>
            </a:pPr>
            <a:endParaRPr lang="es-CO" sz="1600" dirty="0" smtClean="0"/>
          </a:p>
          <a:p>
            <a:pPr marL="0" indent="0" algn="just">
              <a:buNone/>
            </a:pPr>
            <a:r>
              <a:rPr lang="es-CO" sz="1600" dirty="0" smtClean="0"/>
              <a:t>Teniendo en cuenta los instrumentos aplicados se pudo evidenciar los puntos a favor y las oportunidades de mejora en la formación que actualmente están</a:t>
            </a:r>
            <a:r>
              <a:rPr lang="es-CO" sz="1600" b="1" dirty="0" smtClean="0"/>
              <a:t> </a:t>
            </a:r>
            <a:r>
              <a:rPr lang="es-CO" sz="1600" dirty="0" smtClean="0"/>
              <a:t>recibiendo los estudiantes de Contaduría Pública de la Universidad de Antioquia.</a:t>
            </a:r>
          </a:p>
          <a:p>
            <a:pPr marL="0" indent="0" algn="just">
              <a:buNone/>
            </a:pPr>
            <a:endParaRPr lang="es-CO" sz="1600" dirty="0"/>
          </a:p>
          <a:p>
            <a:pPr marL="0" indent="0" algn="just">
              <a:buNone/>
            </a:pPr>
            <a:r>
              <a:rPr lang="es-CO" sz="1600" dirty="0" smtClean="0"/>
              <a:t>A pesar de los aspectos por mejorar encontrados tras el análisis de los resultados, se evidencia que en el mercado laboral financiero, los Contadores Públicos de la Universidad de Antioquia son apetecidos debido a su alta capacidad analítica, dedicación al trabajo, su capacidad de adaptarse al cambio y a desempeñarse dentro de equipos de trabajo multidisciplinares.</a:t>
            </a:r>
          </a:p>
          <a:p>
            <a:pPr marL="0" indent="0" algn="just">
              <a:buNone/>
            </a:pPr>
            <a:endParaRPr lang="es-CO" sz="1600" dirty="0"/>
          </a:p>
          <a:p>
            <a:pPr marL="0" indent="0" algn="just">
              <a:buNone/>
            </a:pPr>
            <a:r>
              <a:rPr lang="es-CO" sz="1600" dirty="0" smtClean="0"/>
              <a:t>Es importante resaltar que los docentes tienen conocimiento sobre las necesidades actuales del Programa de Contaduría Pública y vienen llevando a cabo planes de acción que permitan satisfacerlas y disminuir la brecha entre las exigencias del mercado laboral respecto a la formación contable actualmente impartida.</a:t>
            </a:r>
            <a:endParaRPr lang="es-CO" sz="1600" dirty="0" smtClean="0"/>
          </a:p>
        </p:txBody>
      </p:sp>
    </p:spTree>
    <p:extLst>
      <p:ext uri="{BB962C8B-B14F-4D97-AF65-F5344CB8AC3E}">
        <p14:creationId xmlns:p14="http://schemas.microsoft.com/office/powerpoint/2010/main" val="3687479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1916832"/>
            <a:ext cx="8229600" cy="1584176"/>
          </a:xfrm>
        </p:spPr>
        <p:txBody>
          <a:bodyPr/>
          <a:lstStyle/>
          <a:p>
            <a:r>
              <a:rPr lang="es-CO" sz="8000" dirty="0" smtClean="0"/>
              <a:t>Gracias ! </a:t>
            </a:r>
            <a:endParaRPr lang="es-CO" sz="8000" dirty="0"/>
          </a:p>
        </p:txBody>
      </p:sp>
      <p:sp>
        <p:nvSpPr>
          <p:cNvPr id="4" name="1 Título"/>
          <p:cNvSpPr txBox="1">
            <a:spLocks/>
          </p:cNvSpPr>
          <p:nvPr/>
        </p:nvSpPr>
        <p:spPr>
          <a:xfrm>
            <a:off x="628328" y="4005064"/>
            <a:ext cx="8229600" cy="1584176"/>
          </a:xfrm>
          <a:prstGeom prst="rect">
            <a:avLst/>
          </a:prstGeom>
        </p:spPr>
        <p:txBody>
          <a:bodyPr vert="horz" lIns="91440" tIns="45720" rIns="91440" bIns="45720" rtlCol="0" anchor="b">
            <a:noAutofit/>
          </a:bodyPr>
          <a:lst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a:lstStyle>
          <a:p>
            <a:pPr algn="r"/>
            <a:r>
              <a:rPr lang="es-CO" sz="2400" dirty="0" smtClean="0"/>
              <a:t>Diciembre 3 de 2013</a:t>
            </a:r>
            <a:endParaRPr lang="es-CO" sz="2400" dirty="0"/>
          </a:p>
        </p:txBody>
      </p:sp>
    </p:spTree>
    <p:extLst>
      <p:ext uri="{BB962C8B-B14F-4D97-AF65-F5344CB8AC3E}">
        <p14:creationId xmlns:p14="http://schemas.microsoft.com/office/powerpoint/2010/main" val="31622520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908720"/>
            <a:ext cx="8229600" cy="1143000"/>
          </a:xfrm>
        </p:spPr>
        <p:txBody>
          <a:bodyPr/>
          <a:lstStyle/>
          <a:p>
            <a:r>
              <a:rPr lang="es-CO" sz="4400" dirty="0" smtClean="0"/>
              <a:t>Punto de partida…</a:t>
            </a:r>
            <a:endParaRPr lang="es-CO" sz="4400" dirty="0"/>
          </a:p>
        </p:txBody>
      </p:sp>
      <p:sp>
        <p:nvSpPr>
          <p:cNvPr id="3" name="2 Marcador de contenido"/>
          <p:cNvSpPr>
            <a:spLocks noGrp="1"/>
          </p:cNvSpPr>
          <p:nvPr>
            <p:ph idx="1"/>
          </p:nvPr>
        </p:nvSpPr>
        <p:spPr/>
        <p:txBody>
          <a:bodyPr/>
          <a:lstStyle/>
          <a:p>
            <a:pPr marL="0" indent="0">
              <a:buNone/>
            </a:pPr>
            <a:endParaRPr lang="es-CO" sz="2400" dirty="0" smtClean="0"/>
          </a:p>
          <a:p>
            <a:pPr marL="0" indent="0">
              <a:buNone/>
            </a:pPr>
            <a:endParaRPr lang="es-CO" sz="2400" dirty="0"/>
          </a:p>
          <a:p>
            <a:pPr marL="0" indent="0">
              <a:buNone/>
            </a:pPr>
            <a:endParaRPr lang="es-CO" sz="2400" dirty="0" smtClean="0"/>
          </a:p>
          <a:p>
            <a:pPr marL="0" indent="0" algn="just">
              <a:buNone/>
            </a:pPr>
            <a:r>
              <a:rPr lang="es-CO" sz="2400" dirty="0" smtClean="0"/>
              <a:t>¿</a:t>
            </a:r>
            <a:r>
              <a:rPr lang="es-CO" sz="2400" dirty="0"/>
              <a:t>Cuál es el grado de correspondencia entre las competencias del profesional contable egresado de la Universidad de Antioquia y las competencias solicitadas de los Contadores públicos para desempeñarse en el sector financiero de la ciudad de Medellín?</a:t>
            </a:r>
          </a:p>
          <a:p>
            <a:endParaRPr lang="es-CO" dirty="0"/>
          </a:p>
        </p:txBody>
      </p:sp>
    </p:spTree>
    <p:extLst>
      <p:ext uri="{BB962C8B-B14F-4D97-AF65-F5344CB8AC3E}">
        <p14:creationId xmlns:p14="http://schemas.microsoft.com/office/powerpoint/2010/main" val="10077009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sz="3600" dirty="0" smtClean="0"/>
              <a:t>Objetivos</a:t>
            </a:r>
            <a:r>
              <a:rPr lang="es-CO" dirty="0" smtClean="0"/>
              <a:t> </a:t>
            </a:r>
            <a:endParaRPr lang="es-CO" dirty="0"/>
          </a:p>
        </p:txBody>
      </p:sp>
      <p:sp>
        <p:nvSpPr>
          <p:cNvPr id="3" name="2 Marcador de contenido"/>
          <p:cNvSpPr>
            <a:spLocks noGrp="1"/>
          </p:cNvSpPr>
          <p:nvPr>
            <p:ph idx="1"/>
          </p:nvPr>
        </p:nvSpPr>
        <p:spPr/>
        <p:txBody>
          <a:bodyPr>
            <a:normAutofit fontScale="92500" lnSpcReduction="10000"/>
          </a:bodyPr>
          <a:lstStyle/>
          <a:p>
            <a:pPr marL="0" indent="0" algn="just">
              <a:buNone/>
            </a:pPr>
            <a:r>
              <a:rPr lang="es-CO" sz="2000" b="1" dirty="0" smtClean="0"/>
              <a:t>General</a:t>
            </a:r>
          </a:p>
          <a:p>
            <a:pPr marL="0" indent="0" algn="just">
              <a:buNone/>
            </a:pPr>
            <a:r>
              <a:rPr lang="es-CO" sz="2000" dirty="0" smtClean="0"/>
              <a:t>Identificar el grado de correspondencia entre las competencias del profesional contable egresado de la Universidad de Antioquia y las competencias solicitadas de los Contadores públicos para desempeñarse en el sector financiero de la ciudad de Medellín</a:t>
            </a:r>
          </a:p>
          <a:p>
            <a:pPr marL="0" indent="0" algn="just">
              <a:buNone/>
            </a:pPr>
            <a:endParaRPr lang="es-CO" sz="2000" dirty="0"/>
          </a:p>
          <a:p>
            <a:pPr marL="0" indent="0" algn="just">
              <a:buNone/>
            </a:pPr>
            <a:r>
              <a:rPr lang="es-CO" sz="2000" b="1" dirty="0" smtClean="0"/>
              <a:t>Específicos</a:t>
            </a:r>
          </a:p>
          <a:p>
            <a:pPr algn="just"/>
            <a:r>
              <a:rPr lang="es-CO" sz="2000" dirty="0"/>
              <a:t>Identificar las competencias que se desarrollan en el plan de formación en Contaduría Pública en la Universidad de Antioquia.</a:t>
            </a:r>
          </a:p>
          <a:p>
            <a:pPr algn="just"/>
            <a:r>
              <a:rPr lang="es-CO" sz="2000" dirty="0" smtClean="0"/>
              <a:t>Determinar </a:t>
            </a:r>
            <a:r>
              <a:rPr lang="es-CO" sz="2000" dirty="0"/>
              <a:t>las ventajas y desventajas que presentan  las competencias desarrolladas por la Universidad de Antioquia para desempeñarse en el </a:t>
            </a:r>
            <a:r>
              <a:rPr lang="es-CO" sz="2000" dirty="0" smtClean="0"/>
              <a:t>Sector Financiero</a:t>
            </a:r>
            <a:r>
              <a:rPr lang="es-CO" sz="2000" dirty="0"/>
              <a:t>.</a:t>
            </a:r>
          </a:p>
          <a:p>
            <a:pPr algn="just"/>
            <a:r>
              <a:rPr lang="es-CO" sz="2000" dirty="0" smtClean="0"/>
              <a:t>Precisar </a:t>
            </a:r>
            <a:r>
              <a:rPr lang="es-CO" sz="2000" dirty="0"/>
              <a:t>según las exigencias del mercado laboral, las competencias que buscan las compañías del sector financiero en un Contador Público al momento de requerir sus servicios.</a:t>
            </a:r>
          </a:p>
          <a:p>
            <a:pPr marL="0" indent="0">
              <a:buNone/>
            </a:pPr>
            <a:endParaRPr lang="es-CO" sz="2000" dirty="0"/>
          </a:p>
        </p:txBody>
      </p:sp>
    </p:spTree>
    <p:extLst>
      <p:ext uri="{BB962C8B-B14F-4D97-AF65-F5344CB8AC3E}">
        <p14:creationId xmlns:p14="http://schemas.microsoft.com/office/powerpoint/2010/main" val="28786655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548680"/>
            <a:ext cx="8229600" cy="1143000"/>
          </a:xfrm>
        </p:spPr>
        <p:txBody>
          <a:bodyPr/>
          <a:lstStyle/>
          <a:p>
            <a:r>
              <a:rPr lang="es-CO" dirty="0" smtClean="0"/>
              <a:t>Justificación</a:t>
            </a:r>
            <a:endParaRPr lang="es-CO" dirty="0"/>
          </a:p>
        </p:txBody>
      </p:sp>
      <p:sp>
        <p:nvSpPr>
          <p:cNvPr id="3" name="2 Marcador de contenido"/>
          <p:cNvSpPr>
            <a:spLocks noGrp="1"/>
          </p:cNvSpPr>
          <p:nvPr>
            <p:ph idx="1"/>
          </p:nvPr>
        </p:nvSpPr>
        <p:spPr/>
        <p:txBody>
          <a:bodyPr>
            <a:normAutofit/>
          </a:bodyPr>
          <a:lstStyle/>
          <a:p>
            <a:pPr marL="0" indent="0">
              <a:buNone/>
            </a:pPr>
            <a:endParaRPr lang="es-CO" sz="1800" dirty="0" smtClean="0"/>
          </a:p>
          <a:p>
            <a:pPr marL="0" indent="0" algn="just">
              <a:buNone/>
            </a:pPr>
            <a:endParaRPr lang="es-CO" sz="1800" dirty="0" smtClean="0"/>
          </a:p>
          <a:p>
            <a:pPr marL="0" indent="0" algn="just">
              <a:buNone/>
            </a:pPr>
            <a:r>
              <a:rPr lang="es-CO" sz="1800" dirty="0" smtClean="0"/>
              <a:t>La importancia de la investigación radica en generar reflexión </a:t>
            </a:r>
            <a:r>
              <a:rPr lang="es-CO" sz="1800" dirty="0"/>
              <a:t>en torno al papel que </a:t>
            </a:r>
            <a:r>
              <a:rPr lang="es-CO" sz="1800" dirty="0" smtClean="0"/>
              <a:t>juegan las competencias </a:t>
            </a:r>
            <a:r>
              <a:rPr lang="es-CO" sz="1800" dirty="0"/>
              <a:t>en la formación </a:t>
            </a:r>
            <a:r>
              <a:rPr lang="es-CO" sz="1800" dirty="0" smtClean="0"/>
              <a:t>del Contador </a:t>
            </a:r>
            <a:r>
              <a:rPr lang="es-CO" sz="1800" dirty="0"/>
              <a:t>Público </a:t>
            </a:r>
            <a:r>
              <a:rPr lang="es-CO" sz="1800" dirty="0" smtClean="0"/>
              <a:t>de la Universidad de Antioquia, donde puedan identificarse los </a:t>
            </a:r>
            <a:r>
              <a:rPr lang="es-CO" sz="1800" dirty="0"/>
              <a:t>puntos a favor que ésta presenta y las debilidades que requieren ser fortalecidas para poder así formar profesionales de excelente calidad analítica, técnica y </a:t>
            </a:r>
            <a:r>
              <a:rPr lang="es-CO" sz="1800" dirty="0" smtClean="0"/>
              <a:t>humanista en el ámbito laboral.</a:t>
            </a:r>
            <a:endParaRPr lang="es-CO" sz="1800" dirty="0"/>
          </a:p>
          <a:p>
            <a:pPr marL="0" indent="0" algn="just">
              <a:buNone/>
            </a:pPr>
            <a:endParaRPr lang="es-CO" sz="1800" dirty="0" smtClean="0"/>
          </a:p>
          <a:p>
            <a:pPr marL="0" indent="0" algn="just">
              <a:buNone/>
            </a:pPr>
            <a:r>
              <a:rPr lang="es-CO" sz="1800" dirty="0" smtClean="0"/>
              <a:t>Así mismo, se busca </a:t>
            </a:r>
            <a:r>
              <a:rPr lang="es-CO" sz="1800" dirty="0"/>
              <a:t>cuestionar a los directamente implicados en la formación de Contadores </a:t>
            </a:r>
            <a:r>
              <a:rPr lang="es-CO" sz="1800" dirty="0" smtClean="0"/>
              <a:t>Públicos </a:t>
            </a:r>
            <a:r>
              <a:rPr lang="es-CO" sz="1800" dirty="0"/>
              <a:t>y al estudiante mismo acerca de la pertinencia de la educación </a:t>
            </a:r>
            <a:r>
              <a:rPr lang="es-CO" sz="1800" dirty="0" smtClean="0"/>
              <a:t>impartida en la Universidad.</a:t>
            </a:r>
            <a:endParaRPr lang="es-CO" sz="1800" dirty="0"/>
          </a:p>
        </p:txBody>
      </p:sp>
    </p:spTree>
    <p:extLst>
      <p:ext uri="{BB962C8B-B14F-4D97-AF65-F5344CB8AC3E}">
        <p14:creationId xmlns:p14="http://schemas.microsoft.com/office/powerpoint/2010/main" val="22524593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sz="4400" dirty="0" smtClean="0"/>
              <a:t>Marco Teórico</a:t>
            </a:r>
            <a:endParaRPr lang="es-CO" sz="4400" dirty="0"/>
          </a:p>
        </p:txBody>
      </p:sp>
      <p:sp>
        <p:nvSpPr>
          <p:cNvPr id="3" name="2 Marcador de contenido"/>
          <p:cNvSpPr>
            <a:spLocks noGrp="1"/>
          </p:cNvSpPr>
          <p:nvPr>
            <p:ph idx="1"/>
          </p:nvPr>
        </p:nvSpPr>
        <p:spPr>
          <a:xfrm>
            <a:off x="467544" y="1484784"/>
            <a:ext cx="8229600" cy="4525963"/>
          </a:xfrm>
        </p:spPr>
        <p:txBody>
          <a:bodyPr>
            <a:normAutofit lnSpcReduction="10000"/>
          </a:bodyPr>
          <a:lstStyle/>
          <a:p>
            <a:pPr algn="just"/>
            <a:endParaRPr lang="es-CO" sz="2200" dirty="0" smtClean="0"/>
          </a:p>
          <a:p>
            <a:pPr algn="just"/>
            <a:r>
              <a:rPr lang="es-CO" sz="2200" dirty="0" smtClean="0"/>
              <a:t>Contexto </a:t>
            </a:r>
            <a:r>
              <a:rPr lang="es-CO" sz="2200" dirty="0"/>
              <a:t>actual de la educación </a:t>
            </a:r>
            <a:r>
              <a:rPr lang="es-CO" sz="2200" dirty="0" smtClean="0"/>
              <a:t>contable</a:t>
            </a:r>
          </a:p>
          <a:p>
            <a:pPr marL="0" indent="0" algn="just">
              <a:buNone/>
            </a:pPr>
            <a:endParaRPr lang="es-CO" sz="1700" dirty="0" smtClean="0"/>
          </a:p>
          <a:p>
            <a:pPr marL="0" indent="0" algn="just">
              <a:buNone/>
            </a:pPr>
            <a:r>
              <a:rPr lang="es-CO" sz="1700" dirty="0" smtClean="0"/>
              <a:t>La contabilidad </a:t>
            </a:r>
            <a:r>
              <a:rPr lang="es-CO" sz="1700" dirty="0"/>
              <a:t>no ha sido ajena </a:t>
            </a:r>
            <a:r>
              <a:rPr lang="es-CO" sz="1700" dirty="0" smtClean="0"/>
              <a:t>tanto a la evolución de los sistemas de información como a </a:t>
            </a:r>
            <a:r>
              <a:rPr lang="es-CO" sz="1700" dirty="0"/>
              <a:t>la globalización y por el contrario con la expedición de la Ley 1314 de 2009, llamada Ley de </a:t>
            </a:r>
            <a:r>
              <a:rPr lang="es-CO" sz="1700" dirty="0" smtClean="0"/>
              <a:t>Convergencia, considera la </a:t>
            </a:r>
            <a:r>
              <a:rPr lang="es-CO" sz="1700" dirty="0"/>
              <a:t>posibilidad de adoptar un conjunto de normas contables que faciliten la homogenización  de la información y garanticen su correcta interpretación en los diferentes países donde se aplican. </a:t>
            </a:r>
          </a:p>
          <a:p>
            <a:pPr algn="just"/>
            <a:endParaRPr lang="es-CO" sz="2200" dirty="0" smtClean="0"/>
          </a:p>
          <a:p>
            <a:pPr algn="just"/>
            <a:r>
              <a:rPr lang="es-CO" sz="2200" dirty="0" smtClean="0"/>
              <a:t>Interdisciplinariedad </a:t>
            </a:r>
            <a:r>
              <a:rPr lang="es-CO" sz="2200" dirty="0"/>
              <a:t>de la profesión </a:t>
            </a:r>
            <a:r>
              <a:rPr lang="es-CO" sz="2200" dirty="0" smtClean="0"/>
              <a:t>contable</a:t>
            </a:r>
          </a:p>
          <a:p>
            <a:pPr marL="0" indent="0" algn="just">
              <a:buNone/>
            </a:pPr>
            <a:endParaRPr lang="es-CO" sz="1700" dirty="0" smtClean="0"/>
          </a:p>
          <a:p>
            <a:pPr marL="0" indent="0" algn="just">
              <a:buNone/>
            </a:pPr>
            <a:r>
              <a:rPr lang="es-CO" sz="1700" dirty="0" smtClean="0"/>
              <a:t>Es </a:t>
            </a:r>
            <a:r>
              <a:rPr lang="es-CO" sz="1700" dirty="0"/>
              <a:t>necesario que el Contador Público posea un saber integral y no basado únicamente en aspectos contables y conserve la integridad de su bagaje académico que luego se verá reflejado en el ente económico en el que ejerza su profesión.</a:t>
            </a:r>
          </a:p>
          <a:p>
            <a:endParaRPr lang="es-CO" dirty="0"/>
          </a:p>
        </p:txBody>
      </p:sp>
    </p:spTree>
    <p:extLst>
      <p:ext uri="{BB962C8B-B14F-4D97-AF65-F5344CB8AC3E}">
        <p14:creationId xmlns:p14="http://schemas.microsoft.com/office/powerpoint/2010/main" val="40912859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76672"/>
            <a:ext cx="8229600" cy="5649491"/>
          </a:xfrm>
        </p:spPr>
        <p:txBody>
          <a:bodyPr>
            <a:normAutofit/>
          </a:bodyPr>
          <a:lstStyle/>
          <a:p>
            <a:pPr algn="just"/>
            <a:endParaRPr lang="es-CO" sz="2400" dirty="0" smtClean="0"/>
          </a:p>
          <a:p>
            <a:pPr algn="just"/>
            <a:r>
              <a:rPr lang="es-CO" sz="2400" dirty="0" smtClean="0"/>
              <a:t>Educación contable en la Academia</a:t>
            </a:r>
          </a:p>
          <a:p>
            <a:pPr marL="0" indent="0" algn="just">
              <a:buNone/>
            </a:pPr>
            <a:endParaRPr lang="es-CO" sz="1600" dirty="0" smtClean="0"/>
          </a:p>
          <a:p>
            <a:pPr marL="0" indent="0" algn="just">
              <a:buNone/>
            </a:pPr>
            <a:r>
              <a:rPr lang="es-CO" sz="1600" dirty="0" smtClean="0"/>
              <a:t>El Contador Público </a:t>
            </a:r>
            <a:r>
              <a:rPr lang="es-CO" sz="1600" dirty="0"/>
              <a:t>debe aparte de su formación académica contar con </a:t>
            </a:r>
            <a:r>
              <a:rPr lang="es-CO" sz="1600" dirty="0" smtClean="0"/>
              <a:t>otro tipo de habilidades, “lo que exige a las </a:t>
            </a:r>
            <a:r>
              <a:rPr lang="es-CO" sz="1600" dirty="0"/>
              <a:t>universidades una serie de esfuerzos para acreditar y modernizar sus planes de </a:t>
            </a:r>
            <a:r>
              <a:rPr lang="es-CO" sz="1600" dirty="0" smtClean="0"/>
              <a:t>estudio” en pro del desarrollo de éstas, para que el Contador posteriormente las pueda ejercer en la </a:t>
            </a:r>
            <a:r>
              <a:rPr lang="es-CO" sz="1600" dirty="0" smtClean="0"/>
              <a:t>organización.</a:t>
            </a:r>
          </a:p>
          <a:p>
            <a:pPr algn="just"/>
            <a:endParaRPr lang="es-CO" sz="2400" dirty="0" smtClean="0"/>
          </a:p>
          <a:p>
            <a:pPr algn="just"/>
            <a:r>
              <a:rPr lang="es-CO" sz="2400" dirty="0" smtClean="0"/>
              <a:t>Habilidades y conocimientos de la educación contable</a:t>
            </a:r>
          </a:p>
          <a:p>
            <a:pPr marL="0" indent="0" algn="just">
              <a:buNone/>
            </a:pPr>
            <a:endParaRPr lang="es-CO" sz="1600" dirty="0" smtClean="0"/>
          </a:p>
          <a:p>
            <a:pPr marL="0" indent="0" algn="just">
              <a:buNone/>
            </a:pPr>
            <a:r>
              <a:rPr lang="es-CO" sz="1600" dirty="0" smtClean="0"/>
              <a:t>Existen </a:t>
            </a:r>
            <a:r>
              <a:rPr lang="es-CO" sz="1600" dirty="0"/>
              <a:t>diversas teorías acerca de las competencias que debe tener el profesional de la Contaduría Pública, que se asemejan en gran medida aunque sean clasificadas de manera diferente, pero es necesario tener en cuenta cuales son las competencias requeridas por el mercado </a:t>
            </a:r>
            <a:r>
              <a:rPr lang="es-CO" sz="1600" dirty="0" smtClean="0"/>
              <a:t>laboral.</a:t>
            </a:r>
            <a:endParaRPr lang="es-CO" dirty="0" smtClean="0"/>
          </a:p>
        </p:txBody>
      </p:sp>
    </p:spTree>
    <p:extLst>
      <p:ext uri="{BB962C8B-B14F-4D97-AF65-F5344CB8AC3E}">
        <p14:creationId xmlns:p14="http://schemas.microsoft.com/office/powerpoint/2010/main" val="2737792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92696"/>
            <a:ext cx="8229600" cy="5433467"/>
          </a:xfrm>
        </p:spPr>
        <p:txBody>
          <a:bodyPr>
            <a:normAutofit lnSpcReduction="10000"/>
          </a:bodyPr>
          <a:lstStyle/>
          <a:p>
            <a:pPr algn="just"/>
            <a:r>
              <a:rPr lang="es-CO" sz="2600" dirty="0"/>
              <a:t>Competencias desarrolladas en la Universidad de Antioquia</a:t>
            </a:r>
          </a:p>
          <a:p>
            <a:pPr marL="0" indent="0" algn="just">
              <a:buNone/>
            </a:pPr>
            <a:endParaRPr lang="es-CO" sz="1700" dirty="0"/>
          </a:p>
          <a:p>
            <a:pPr marL="0" indent="0" algn="just">
              <a:buNone/>
            </a:pPr>
            <a:r>
              <a:rPr lang="es-CO" sz="1700" dirty="0"/>
              <a:t>“El Contador Público de la Universidad de Antioquia es una persona con significativa capacidad para desenvolverse en el medio contable. Muestra habilidades para el análisis de problemas, contribuyendo al desarrollo de los procesos que encaucen soluciones adecuadas y oportunas. Es razonador, creativo cuando se trata de diseños, tiene sólida formación conceptual…”</a:t>
            </a:r>
          </a:p>
          <a:p>
            <a:endParaRPr lang="es-CO" sz="2400" dirty="0" smtClean="0"/>
          </a:p>
          <a:p>
            <a:r>
              <a:rPr lang="es-CO" sz="2400" dirty="0" smtClean="0"/>
              <a:t>El Sector Financiero y las competencias contables exigidas en su mercado laboral</a:t>
            </a:r>
          </a:p>
          <a:p>
            <a:pPr marL="0" indent="0">
              <a:buNone/>
            </a:pPr>
            <a:endParaRPr lang="es-CO" sz="1600" dirty="0" smtClean="0"/>
          </a:p>
          <a:p>
            <a:pPr marL="0" indent="0" algn="just">
              <a:buNone/>
            </a:pPr>
            <a:r>
              <a:rPr lang="es-CO" sz="1600" dirty="0" smtClean="0"/>
              <a:t>El acelerado </a:t>
            </a:r>
            <a:r>
              <a:rPr lang="es-CO" sz="1600" dirty="0"/>
              <a:t>proceso de globalización hace </a:t>
            </a:r>
            <a:r>
              <a:rPr lang="es-CO" sz="1600" dirty="0" smtClean="0"/>
              <a:t>que el sector demande </a:t>
            </a:r>
            <a:r>
              <a:rPr lang="es-CO" sz="1600" dirty="0"/>
              <a:t>profesionales cuyo pensamiento se adapte al cambio en los sistemas económicos y que hagan que su profesión sea cada vez más  </a:t>
            </a:r>
            <a:r>
              <a:rPr lang="es-CO" sz="1600" dirty="0" smtClean="0"/>
              <a:t>flexible. El Contador Público </a:t>
            </a:r>
            <a:r>
              <a:rPr lang="es-CO" sz="1600" dirty="0"/>
              <a:t>actual no </a:t>
            </a:r>
            <a:r>
              <a:rPr lang="es-CO" sz="1600" dirty="0" smtClean="0"/>
              <a:t>necesita  </a:t>
            </a:r>
            <a:r>
              <a:rPr lang="es-CO" sz="1600" dirty="0"/>
              <a:t>desarrollar competencias solo  para ingresar al mundo laboral y tratar de mantenerse en este, sino, </a:t>
            </a:r>
            <a:r>
              <a:rPr lang="es-CO" sz="1600" dirty="0" smtClean="0"/>
              <a:t>desarrollar </a:t>
            </a:r>
            <a:r>
              <a:rPr lang="es-CO" sz="1600" dirty="0"/>
              <a:t>competencias para el ejercicio de la vida pública y lograr el manejo del conocimiento en todas las dimensiones posibles para la profesión.</a:t>
            </a:r>
            <a:endParaRPr lang="es-CO" sz="1600" dirty="0" smtClean="0"/>
          </a:p>
          <a:p>
            <a:endParaRPr lang="es-CO" dirty="0"/>
          </a:p>
        </p:txBody>
      </p:sp>
    </p:spTree>
    <p:extLst>
      <p:ext uri="{BB962C8B-B14F-4D97-AF65-F5344CB8AC3E}">
        <p14:creationId xmlns:p14="http://schemas.microsoft.com/office/powerpoint/2010/main" val="38101602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387424"/>
            <a:ext cx="8229600" cy="1600200"/>
          </a:xfrm>
        </p:spPr>
        <p:txBody>
          <a:bodyPr/>
          <a:lstStyle/>
          <a:p>
            <a:r>
              <a:rPr lang="es-CO" sz="4000" dirty="0" smtClean="0"/>
              <a:t>Metodología Aplicada</a:t>
            </a:r>
            <a:endParaRPr lang="es-CO" sz="4000" dirty="0"/>
          </a:p>
        </p:txBody>
      </p:sp>
      <p:sp>
        <p:nvSpPr>
          <p:cNvPr id="3" name="2 Marcador de contenido"/>
          <p:cNvSpPr>
            <a:spLocks noGrp="1"/>
          </p:cNvSpPr>
          <p:nvPr>
            <p:ph idx="1"/>
          </p:nvPr>
        </p:nvSpPr>
        <p:spPr/>
        <p:txBody>
          <a:bodyPr>
            <a:normAutofit fontScale="85000" lnSpcReduction="20000"/>
          </a:bodyPr>
          <a:lstStyle/>
          <a:p>
            <a:pPr marL="0" indent="0" algn="just">
              <a:buNone/>
            </a:pPr>
            <a:r>
              <a:rPr lang="es-CO" sz="2000" dirty="0" smtClean="0"/>
              <a:t>Inicialmente se realizó un diagnóstico bibliográfico y se llevó a cabo la etapa de planeación y contextualización de la investigación.</a:t>
            </a:r>
          </a:p>
          <a:p>
            <a:pPr marL="0" indent="0" algn="just">
              <a:buNone/>
            </a:pPr>
            <a:r>
              <a:rPr lang="es-CO" sz="2000" dirty="0" smtClean="0"/>
              <a:t>Luego, para la </a:t>
            </a:r>
            <a:r>
              <a:rPr lang="es-CO" sz="2000" dirty="0"/>
              <a:t>c</a:t>
            </a:r>
            <a:r>
              <a:rPr lang="es-CO" sz="2000" dirty="0" smtClean="0"/>
              <a:t>onstrucción del artículo de </a:t>
            </a:r>
            <a:r>
              <a:rPr lang="es-CO" sz="2000" dirty="0" smtClean="0"/>
              <a:t>in</a:t>
            </a:r>
            <a:r>
              <a:rPr lang="es-CO" sz="2000" dirty="0" smtClean="0"/>
              <a:t>vestigación, se realizó búsqueda de referencias bibliográficas y simultáneamente se llevó a cabo el trabajo de campo mediante la aplicación de encuestas y entrevistas, que fueron analizadas</a:t>
            </a:r>
            <a:r>
              <a:rPr lang="es-CO" sz="2000" dirty="0"/>
              <a:t> </a:t>
            </a:r>
            <a:r>
              <a:rPr lang="es-CO" sz="2000" dirty="0" smtClean="0"/>
              <a:t>y arrojaron resultados que permitieron </a:t>
            </a:r>
            <a:r>
              <a:rPr lang="es-CO" sz="2000" dirty="0" smtClean="0"/>
              <a:t>llegar a las conclusiones del artículo.</a:t>
            </a:r>
          </a:p>
          <a:p>
            <a:pPr marL="0" indent="0" algn="just">
              <a:buNone/>
            </a:pPr>
            <a:endParaRPr lang="es-CO" sz="2000" dirty="0"/>
          </a:p>
          <a:p>
            <a:pPr marL="0" indent="0" algn="just">
              <a:buNone/>
            </a:pPr>
            <a:r>
              <a:rPr lang="es-CO" sz="2000" dirty="0" smtClean="0"/>
              <a:t>La aplicación de instrumentos se realizó de la siguiente manera:</a:t>
            </a:r>
          </a:p>
          <a:p>
            <a:pPr marL="0" indent="0" algn="just">
              <a:buNone/>
            </a:pPr>
            <a:r>
              <a:rPr lang="es-CO" sz="2000" dirty="0" smtClean="0"/>
              <a:t>Entrevistas</a:t>
            </a:r>
          </a:p>
          <a:p>
            <a:pPr algn="just">
              <a:buFontTx/>
              <a:buChar char="-"/>
            </a:pPr>
            <a:r>
              <a:rPr lang="es-CO" sz="2000" dirty="0" smtClean="0"/>
              <a:t>Tres docentes del programa de Contaduría Pública de la Universidad de Antioquia.</a:t>
            </a:r>
          </a:p>
          <a:p>
            <a:pPr algn="just">
              <a:buFontTx/>
              <a:buChar char="-"/>
            </a:pPr>
            <a:r>
              <a:rPr lang="es-CO" sz="2000" dirty="0" smtClean="0"/>
              <a:t>Tres Jefes de Oficina o área de entidades financieras.</a:t>
            </a:r>
          </a:p>
          <a:p>
            <a:pPr marL="0" indent="0" algn="just">
              <a:buNone/>
            </a:pPr>
            <a:endParaRPr lang="es-CO" sz="2000" dirty="0" smtClean="0"/>
          </a:p>
          <a:p>
            <a:pPr marL="0" indent="0" algn="just">
              <a:buNone/>
            </a:pPr>
            <a:r>
              <a:rPr lang="es-CO" sz="2000" dirty="0" smtClean="0"/>
              <a:t>Encuestas</a:t>
            </a:r>
          </a:p>
          <a:p>
            <a:pPr marL="0" indent="0" algn="just">
              <a:buNone/>
            </a:pPr>
            <a:r>
              <a:rPr lang="es-CO" sz="2000" dirty="0" smtClean="0"/>
              <a:t>- 31 estudiantes del </a:t>
            </a:r>
            <a:r>
              <a:rPr lang="es-CO" sz="2000" dirty="0" smtClean="0"/>
              <a:t>programa de Contaduría Pública de la Universidad de Antioquia de últimos semestres.</a:t>
            </a:r>
          </a:p>
          <a:p>
            <a:pPr marL="0" indent="0" algn="just">
              <a:buNone/>
            </a:pPr>
            <a:r>
              <a:rPr lang="es-CO" sz="2000" dirty="0" smtClean="0"/>
              <a:t>- 17 Contadores Públicos que laboran en entidades del Sector Financiero.</a:t>
            </a:r>
            <a:endParaRPr lang="es-CO" sz="2000" dirty="0"/>
          </a:p>
        </p:txBody>
      </p:sp>
    </p:spTree>
    <p:extLst>
      <p:ext uri="{BB962C8B-B14F-4D97-AF65-F5344CB8AC3E}">
        <p14:creationId xmlns:p14="http://schemas.microsoft.com/office/powerpoint/2010/main" val="37955018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315416"/>
            <a:ext cx="8229600" cy="1600200"/>
          </a:xfrm>
        </p:spPr>
        <p:txBody>
          <a:bodyPr/>
          <a:lstStyle/>
          <a:p>
            <a:r>
              <a:rPr lang="es-CO" sz="4400" dirty="0" smtClean="0"/>
              <a:t>Análisis de los Resultados</a:t>
            </a:r>
            <a:endParaRPr lang="es-CO" sz="4400" dirty="0"/>
          </a:p>
        </p:txBody>
      </p:sp>
      <p:sp>
        <p:nvSpPr>
          <p:cNvPr id="3" name="2 Marcador de contenido"/>
          <p:cNvSpPr>
            <a:spLocks noGrp="1"/>
          </p:cNvSpPr>
          <p:nvPr>
            <p:ph idx="1"/>
          </p:nvPr>
        </p:nvSpPr>
        <p:spPr/>
        <p:txBody>
          <a:bodyPr>
            <a:normAutofit/>
          </a:bodyPr>
          <a:lstStyle/>
          <a:p>
            <a:pPr algn="just"/>
            <a:endParaRPr lang="es-NI" sz="1600" dirty="0" smtClean="0"/>
          </a:p>
          <a:p>
            <a:pPr algn="just"/>
            <a:r>
              <a:rPr lang="es-NI" sz="1600" dirty="0" smtClean="0"/>
              <a:t>Se considera que el actual </a:t>
            </a:r>
            <a:r>
              <a:rPr lang="es-NI" sz="1600" dirty="0" smtClean="0"/>
              <a:t>Programa de Contaduría Pública de </a:t>
            </a:r>
            <a:r>
              <a:rPr lang="es-NI" sz="1600" dirty="0" smtClean="0"/>
              <a:t>la Universidad de Antioquia es fuerte en la formación de las siguientes competencias: el trabajo en equipo, la formación crítico - social,  la capacidad analítica, propositiva y de innovación. </a:t>
            </a:r>
          </a:p>
          <a:p>
            <a:pPr algn="just"/>
            <a:endParaRPr lang="es-NI" sz="1600" dirty="0" smtClean="0"/>
          </a:p>
          <a:p>
            <a:pPr algn="just"/>
            <a:r>
              <a:rPr lang="es-NI" sz="1600" dirty="0" smtClean="0"/>
              <a:t>Las últimas modificaciones al plan de estudios, en cuanto a la inclusión de un proyecto de aula en lengua extranjera, ha permitido al estudiante que esté al mismo nivel que otras universidades que ya lo contemplaban en su pensum.</a:t>
            </a:r>
          </a:p>
          <a:p>
            <a:pPr algn="just"/>
            <a:endParaRPr lang="es-NI" sz="1600" dirty="0" smtClean="0"/>
          </a:p>
          <a:p>
            <a:pPr algn="just"/>
            <a:r>
              <a:rPr lang="es-CO" sz="1600" dirty="0" smtClean="0"/>
              <a:t>Los docentes actualmente vienen trabajando para afianzar las competencias comunicativas en los estudiantes de Contaduría Pública que según los resultados se debe hacer aún más énfasis.</a:t>
            </a:r>
          </a:p>
          <a:p>
            <a:pPr marL="0" indent="0" algn="just">
              <a:buNone/>
            </a:pPr>
            <a:endParaRPr lang="es-CO" sz="2000" dirty="0"/>
          </a:p>
        </p:txBody>
      </p:sp>
    </p:spTree>
    <p:extLst>
      <p:ext uri="{BB962C8B-B14F-4D97-AF65-F5344CB8AC3E}">
        <p14:creationId xmlns:p14="http://schemas.microsoft.com/office/powerpoint/2010/main" val="315341117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jecutivo">
  <a:themeElements>
    <a:clrScheme name="Ejecutivo">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jecutivo">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jecutiv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218</TotalTime>
  <Words>1166</Words>
  <Application>Microsoft Office PowerPoint</Application>
  <PresentationFormat>Presentación en pantalla (4:3)</PresentationFormat>
  <Paragraphs>86</Paragraphs>
  <Slides>12</Slides>
  <Notes>0</Notes>
  <HiddenSlides>0</HiddenSlides>
  <MMClips>0</MMClips>
  <ScaleCrop>false</ScaleCrop>
  <HeadingPairs>
    <vt:vector size="4" baseType="variant">
      <vt:variant>
        <vt:lpstr>Tema</vt:lpstr>
      </vt:variant>
      <vt:variant>
        <vt:i4>1</vt:i4>
      </vt:variant>
      <vt:variant>
        <vt:lpstr>Títulos de diapositiva</vt:lpstr>
      </vt:variant>
      <vt:variant>
        <vt:i4>12</vt:i4>
      </vt:variant>
    </vt:vector>
  </HeadingPairs>
  <TitlesOfParts>
    <vt:vector size="13" baseType="lpstr">
      <vt:lpstr>Ejecutivo</vt:lpstr>
      <vt:lpstr>EVALUACIÓN DE LAS COMPETENCIAS DEL PROFESIONAL CONTABLE EGRESADO DE LA UNIVERSIDAD DE ANTIOQUIA PARA DESEMPEÑARSE EN EL SECTOR FINANCIERO DE MEDELLÍN</vt:lpstr>
      <vt:lpstr>Punto de partida…</vt:lpstr>
      <vt:lpstr>Objetivos </vt:lpstr>
      <vt:lpstr>Justificación</vt:lpstr>
      <vt:lpstr>Marco Teórico</vt:lpstr>
      <vt:lpstr>Presentación de PowerPoint</vt:lpstr>
      <vt:lpstr>Presentación de PowerPoint</vt:lpstr>
      <vt:lpstr>Metodología Aplicada</vt:lpstr>
      <vt:lpstr>Análisis de los Resultados</vt:lpstr>
      <vt:lpstr>Presentación de PowerPoint</vt:lpstr>
      <vt:lpstr>Conclusiones</vt:lpstr>
      <vt:lpstr>Gracias !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EVALUACIÓN DE LAS COMPETENCIAS DEL PROFESIONAL CONTABLE EGRESADO DE LA UNIVERSIDAD DE ANTIOQUIA PARA DESEMPEÑARSE EN EL SECTOR FINANCIERO DE MEDELLÍN</dc:title>
  <dc:creator>Guillermo</dc:creator>
  <cp:lastModifiedBy>Guillermo</cp:lastModifiedBy>
  <cp:revision>20</cp:revision>
  <dcterms:created xsi:type="dcterms:W3CDTF">2013-12-01T19:50:25Z</dcterms:created>
  <dcterms:modified xsi:type="dcterms:W3CDTF">2013-12-01T23:29:03Z</dcterms:modified>
</cp:coreProperties>
</file>