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3" r:id="rId5"/>
    <p:sldId id="274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973636-DCB4-4269-93FE-8D97CE99CE8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6685F5-43E6-466D-946C-FDC94C963AAE}" type="slidenum">
              <a:rPr lang="en-US" smtClean="0"/>
              <a:t>‹Nº›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uci.udg.mx/docs/curso_globa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cniif.org/home/novedades/mas-de-70-jurisdicciones-aplican-las-nias-isa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980728"/>
            <a:ext cx="7200800" cy="3600400"/>
          </a:xfrm>
        </p:spPr>
        <p:txBody>
          <a:bodyPr>
            <a:noAutofit/>
          </a:bodyPr>
          <a:lstStyle/>
          <a:p>
            <a:r>
              <a:rPr lang="es-CO" sz="32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EL IMPACTO DE LAS NIA DEL GRUPO PRINCIPIOS GENERALES Y </a:t>
            </a:r>
            <a:r>
              <a:rPr lang="es-CO" sz="3200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RESPONSABILIDADES </a:t>
            </a:r>
            <a:r>
              <a:rPr lang="es-CO" sz="32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EN EL EJERCICIO DE LA PROFESIÓN DE LOS </a:t>
            </a:r>
            <a:r>
              <a:rPr lang="es-CO" sz="3200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AUDITORES </a:t>
            </a:r>
            <a:r>
              <a:rPr lang="es-CO" sz="32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COLOMBIANOS.</a:t>
            </a:r>
            <a:endParaRPr lang="en-US" sz="3200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494116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s-CO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Juan Felipe Atehortua Posada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s-CO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Jeison Alejandro Gil Tobón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6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08112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s-CO" sz="28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NIA 210 – Acuerdo de los términos de trabajos de </a:t>
            </a:r>
            <a: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auditoría</a:t>
            </a:r>
            <a:endParaRPr lang="es-CO" sz="28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271765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Condiciones previas a la auditoría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Acuerdo de los términos del trabajo de  auditoría.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Condiciones adicionales</a:t>
            </a:r>
            <a:r>
              <a:rPr lang="es-CO" i="1" dirty="0"/>
              <a:t>.</a:t>
            </a:r>
            <a:endParaRPr lang="es-CO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51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Naturaleza y propósito de la documentación de auditoría.</a:t>
            </a:r>
          </a:p>
          <a:p>
            <a:pPr>
              <a:lnSpc>
                <a:spcPct val="15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Propósito para la documentación de auditoría.</a:t>
            </a:r>
          </a:p>
          <a:p>
            <a:pPr>
              <a:lnSpc>
                <a:spcPct val="15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Documentación de los Procedimientos de auditoría realizados y evidencia.</a:t>
            </a:r>
          </a:p>
          <a:p>
            <a:pPr>
              <a:lnSpc>
                <a:spcPct val="15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Terminación y cierre del archivo final de auditoría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C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08112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NIA </a:t>
            </a:r>
            <a:r>
              <a:rPr lang="es-CO" sz="28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230 – Documentación de auditoría</a:t>
            </a:r>
            <a:br>
              <a:rPr lang="es-CO" sz="28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s-CO" sz="28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8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Tipos de fraude y error.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Responsabilidad sobre la prevención y  detección del fraude.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Evaluación </a:t>
            </a:r>
            <a:r>
              <a:rPr lang="es-CO" dirty="0">
                <a:latin typeface="Times New Roman" pitchFamily="18" charset="0"/>
                <a:cs typeface="Times New Roman" pitchFamily="18" charset="0"/>
              </a:rPr>
              <a:t>del riesgo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Procedimientos cuando se presume fraude y error.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Reporte de fraude y error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Retiro del trabajo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C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440160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NIA 240 – </a:t>
            </a:r>
            <a:r>
              <a:rPr lang="es-CO" sz="28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Responsabilidades del auditor en relación con el fraude en una auditoria de estados financieros</a:t>
            </a:r>
            <a: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s-CO" sz="28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4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111624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Comunicación de deficiencias en el Control Interno.</a:t>
            </a:r>
          </a:p>
          <a:p>
            <a:pPr>
              <a:lnSpc>
                <a:spcPct val="200000"/>
              </a:lnSpc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Deficiencias en el Control Interno</a:t>
            </a:r>
            <a:r>
              <a:rPr lang="es-CO" i="1" dirty="0" smtClean="0"/>
              <a:t>.</a:t>
            </a:r>
            <a:endParaRPr lang="es-CO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440160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s-CO" sz="2800" b="1" kern="1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NIA 265 </a:t>
            </a:r>
            <a:r>
              <a:rPr lang="es-CO" sz="2800" b="1" kern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– Comunicación de deficiencias en control interno a los encargados del gobierno corporativo y a la administración</a:t>
            </a:r>
          </a:p>
        </p:txBody>
      </p:sp>
    </p:spTree>
    <p:extLst>
      <p:ext uri="{BB962C8B-B14F-4D97-AF65-F5344CB8AC3E}">
        <p14:creationId xmlns:p14="http://schemas.microsoft.com/office/powerpoint/2010/main" val="118417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la adopción de las NIA, todos los auditores en Colombia por obligatoriedad tendrían que aplicar NIA, por lo tanto, tendrán que conocerlas, entenderlas y aplicarlas en su totalidad tal y como estas lo </a:t>
            </a: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exigen.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implementación de las </a:t>
            </a: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NIA 210, 230, 240 y 265, 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dará mayor alcance de trabajo a los auditores colombianos en el ejercicio profesional, pues realizaran y ejecutaran procedimientos y técnicas que no se tenían en la normatividad colombiana y que benefician y protegen al </a:t>
            </a: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auditor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Consideraciones Finales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0792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La adopción de los estándares internacionales de auditoría darán lugar a conceptos, técnicas y procedimientos unificados y en armonía en la normatividad aplicable en una auditoría de estados 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financieros.</a:t>
            </a:r>
          </a:p>
          <a:p>
            <a:pPr marL="0" indent="0">
              <a:buNone/>
            </a:pPr>
            <a:endParaRPr lang="es-C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El marco normativo de auditoría en Colombia difiere mucho de los entandares </a:t>
            </a:r>
            <a:r>
              <a:rPr lang="es-CO" dirty="0" smtClean="0">
                <a:latin typeface="Times New Roman" pitchFamily="18" charset="0"/>
                <a:cs typeface="Times New Roman" pitchFamily="18" charset="0"/>
              </a:rPr>
              <a:t>internacionales.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CO" dirty="0">
                <a:latin typeface="Times New Roman" pitchFamily="18" charset="0"/>
                <a:cs typeface="Times New Roman" pitchFamily="18" charset="0"/>
              </a:rPr>
              <a:t>La adopción de las NIA implica para el Estado un esfuerzo en la formación académica, y preparación de los futuros profesionales, promoviendo y certificando en las universidades el estudio de los estándares internacionales de auditoría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Consideraciones Finales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22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301208"/>
          </a:xfrm>
        </p:spPr>
        <p:txBody>
          <a:bodyPr>
            <a:noAutofit/>
          </a:bodyPr>
          <a:lstStyle/>
          <a:p>
            <a:pPr algn="just"/>
            <a:r>
              <a:rPr lang="es-CO" sz="1400" dirty="0" err="1"/>
              <a:t>Aguiar</a:t>
            </a:r>
            <a:r>
              <a:rPr lang="es-CO" sz="1400" dirty="0"/>
              <a:t>, H. (1996). El fraude en las organizaciones. </a:t>
            </a:r>
            <a:r>
              <a:rPr lang="es-CO" sz="1400" i="1" dirty="0"/>
              <a:t>Revista Contaduría N°28</a:t>
            </a:r>
            <a:r>
              <a:rPr lang="es-CO" sz="1400" dirty="0"/>
              <a:t>, 193-208.</a:t>
            </a:r>
          </a:p>
          <a:p>
            <a:pPr algn="just"/>
            <a:r>
              <a:rPr lang="es-CO" sz="1400" dirty="0" err="1"/>
              <a:t>Aguiar</a:t>
            </a:r>
            <a:r>
              <a:rPr lang="es-CO" sz="1400" dirty="0"/>
              <a:t>, H. (2001). Buscando la evidencia: una carrera de obstáculos. </a:t>
            </a:r>
            <a:r>
              <a:rPr lang="es-CO" sz="1400" i="1" dirty="0"/>
              <a:t>Revista Contaduría N°38</a:t>
            </a:r>
            <a:r>
              <a:rPr lang="es-CO" sz="1400" dirty="0"/>
              <a:t>, 111-122.</a:t>
            </a:r>
          </a:p>
          <a:p>
            <a:pPr algn="just"/>
            <a:r>
              <a:rPr lang="es-CO" sz="1400" dirty="0"/>
              <a:t>Blanco, Y. (1987). </a:t>
            </a:r>
            <a:r>
              <a:rPr lang="es-CO" sz="1400" i="1" dirty="0"/>
              <a:t>Manual de auditoría y de revisoría fiscal. </a:t>
            </a:r>
            <a:r>
              <a:rPr lang="es-CO" sz="1400" dirty="0"/>
              <a:t>Bogotá. Editora </a:t>
            </a:r>
            <a:r>
              <a:rPr lang="es-CO" sz="1400" dirty="0" err="1"/>
              <a:t>Roesga</a:t>
            </a:r>
            <a:r>
              <a:rPr lang="es-CO" sz="1400" dirty="0"/>
              <a:t>.</a:t>
            </a:r>
          </a:p>
          <a:p>
            <a:pPr algn="just"/>
            <a:r>
              <a:rPr lang="es-CO" sz="1400" dirty="0"/>
              <a:t>Congreso de la Republica. Ley 43 de 13 de diciembre de 1990. Estatuto de la profesión del Contador Público.</a:t>
            </a:r>
          </a:p>
          <a:p>
            <a:pPr algn="just"/>
            <a:r>
              <a:rPr lang="es-CO" sz="1400" dirty="0"/>
              <a:t>Congreso de la Republica. Ley 1314 del 13 de julio de 2009. Por la cual se regulan los principios y normas de contabilidad e información financiera y de aseguramiento de información aceptados en Colombia, se señalan las autoridades competentes, el procedimiento para su expedición y se determinan las autoridades responsables de vigilar su cumplimiento.</a:t>
            </a:r>
          </a:p>
          <a:p>
            <a:pPr algn="just"/>
            <a:r>
              <a:rPr lang="es-CO" sz="1400" dirty="0"/>
              <a:t>Congreso de la Republica. Decreto 302 de 20 de febrero de 2015. Gobierno Nacional expide las normas de aseguramiento de la información NAI.</a:t>
            </a:r>
          </a:p>
          <a:p>
            <a:pPr algn="just"/>
            <a:r>
              <a:rPr lang="es-CO" sz="1400" dirty="0"/>
              <a:t>Consejo Técnico de la Contaduría Pública, CTCP. (2004). Análisis de la adopción en Colombia de los estándares de contabilidad, auditoría y contaduría. </a:t>
            </a:r>
            <a:r>
              <a:rPr lang="es-CO" sz="1400" i="1" dirty="0"/>
              <a:t>Revista Internacional LEGIS de Contabilidad y Auditoría N°19, </a:t>
            </a:r>
            <a:r>
              <a:rPr lang="es-CO" sz="1400" dirty="0"/>
              <a:t>53-139.</a:t>
            </a:r>
          </a:p>
          <a:p>
            <a:pPr algn="just"/>
            <a:r>
              <a:rPr lang="es-CO" sz="1400" dirty="0"/>
              <a:t>Consejo Técnico de la Contaduría Pública, CTCP. (2006). Análisis de la aplicación de las normas internacionales de auditoría en Colombia. </a:t>
            </a:r>
            <a:r>
              <a:rPr lang="es-CO" sz="1400" i="1" dirty="0"/>
              <a:t>Revista Internacional LEGIS de Contabilidad y Auditoría N°27, </a:t>
            </a:r>
            <a:r>
              <a:rPr lang="es-CO" sz="1400" dirty="0"/>
              <a:t>303-308.</a:t>
            </a:r>
          </a:p>
          <a:p>
            <a:pPr algn="just"/>
            <a:r>
              <a:rPr lang="es-CO" sz="1400" dirty="0"/>
              <a:t>Consejo Técnico de la Contaduría Pública, CTCP. Orientación Profesional 21 de junio de 2008. Ejercicio profesional de la Revisoría Fiscal.</a:t>
            </a:r>
          </a:p>
          <a:p>
            <a:pPr algn="just"/>
            <a:r>
              <a:rPr lang="es-CO" sz="1400" dirty="0"/>
              <a:t>Consejo Técnico de la Contaduría Pública, CTCP. (2013). Los estándares internacionales de aseguramiento: necesidad y conveniencia para Colombia. Revista Internacional LEGIS de Contabilidad y Auditoría N°53, 13-46.</a:t>
            </a:r>
          </a:p>
          <a:p>
            <a:pPr algn="just"/>
            <a:r>
              <a:rPr lang="es-CO" sz="1400" dirty="0"/>
              <a:t>Decreto 410 de 1971. Código de Comercio de Colombia. Artículos 203 – 217.</a:t>
            </a:r>
          </a:p>
          <a:p>
            <a:pPr algn="just"/>
            <a:endParaRPr lang="es-CO" sz="1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Bibliografía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211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112568"/>
          </a:xfrm>
        </p:spPr>
        <p:txBody>
          <a:bodyPr>
            <a:noAutofit/>
          </a:bodyPr>
          <a:lstStyle/>
          <a:p>
            <a:r>
              <a:rPr lang="es-CO" sz="1400" dirty="0" smtClean="0"/>
              <a:t>Díaz, J. (2011). Diferencia entre las NIA y las NAGA en Contaduría Pública en Colombia. Dictamen libre N°8, 32-38.</a:t>
            </a:r>
          </a:p>
          <a:p>
            <a:r>
              <a:rPr lang="es-CO" sz="1400" dirty="0" smtClean="0"/>
              <a:t>Fuentes, H.M., </a:t>
            </a:r>
            <a:r>
              <a:rPr lang="es-CO" sz="1400" dirty="0" err="1" smtClean="0"/>
              <a:t>Castiblanco</a:t>
            </a:r>
            <a:r>
              <a:rPr lang="es-CO" sz="1400" dirty="0" smtClean="0"/>
              <a:t>, Y.Y. y Ramírez, M. (2011). Formulación de las NIF en México: referente de convergencia a NIIF. Cuadernos de administración, universidad del valle, N°45, 11-30.</a:t>
            </a:r>
          </a:p>
          <a:p>
            <a:r>
              <a:rPr lang="es-CO" sz="1400" dirty="0" smtClean="0"/>
              <a:t>Galán, L.M. (sin fecha). Curso global teórico práctico. Capítulo I: conceptos generales. Extraído el 12 de junio de 2013 del sitio web de la universidad de Guadalajara: </a:t>
            </a:r>
            <a:r>
              <a:rPr lang="es-CO" sz="1400" u="sng" dirty="0" smtClean="0">
                <a:hlinkClick r:id="rId2"/>
              </a:rPr>
              <a:t>http://www.cuci.udg.mx/</a:t>
            </a:r>
            <a:r>
              <a:rPr lang="es-CO" sz="1400" u="sng" dirty="0" err="1" smtClean="0">
                <a:hlinkClick r:id="rId2"/>
              </a:rPr>
              <a:t>docs</a:t>
            </a:r>
            <a:r>
              <a:rPr lang="es-CO" sz="1400" u="sng" dirty="0" smtClean="0">
                <a:hlinkClick r:id="rId2"/>
              </a:rPr>
              <a:t>/</a:t>
            </a:r>
            <a:r>
              <a:rPr lang="es-CO" sz="1400" u="sng" dirty="0" err="1" smtClean="0">
                <a:hlinkClick r:id="rId2"/>
              </a:rPr>
              <a:t>curso_global</a:t>
            </a:r>
            <a:r>
              <a:rPr lang="es-CO" sz="1400" dirty="0" err="1" smtClean="0"/>
              <a:t>_teórico</a:t>
            </a:r>
            <a:r>
              <a:rPr lang="es-CO" sz="1400" dirty="0" smtClean="0"/>
              <a:t>_ contaduría_ M5.pdf</a:t>
            </a:r>
          </a:p>
          <a:p>
            <a:r>
              <a:rPr lang="es-ES" sz="1400" dirty="0" smtClean="0"/>
              <a:t>García,  M.A., </a:t>
            </a:r>
            <a:r>
              <a:rPr lang="es-ES" sz="1400" dirty="0" err="1" smtClean="0"/>
              <a:t>Novejarque</a:t>
            </a:r>
            <a:r>
              <a:rPr lang="es-ES" sz="1400" dirty="0" smtClean="0"/>
              <a:t>, J. y </a:t>
            </a:r>
            <a:r>
              <a:rPr lang="es-ES" sz="1400" dirty="0" err="1" smtClean="0"/>
              <a:t>Zorio</a:t>
            </a:r>
            <a:r>
              <a:rPr lang="es-ES" sz="1400" dirty="0" smtClean="0"/>
              <a:t>, A. (2012). Todo lo que hay que saber de las normas internacionales de auditoría. Revista Contable, N°3, 22-35.</a:t>
            </a:r>
            <a:endParaRPr lang="es-CO" sz="1400" dirty="0" smtClean="0"/>
          </a:p>
          <a:p>
            <a:r>
              <a:rPr lang="es-CO" sz="1400" dirty="0" smtClean="0"/>
              <a:t>Gutiérrez, F.E. (2013). Normas internacionales de auditoría en México. Extraído el 12 de Noviembre. 2014 de http://www.ccpm.org.mx/servicios/gaceta_universitaria/diciembre_enero_2013/art_tecnico1.html.</a:t>
            </a:r>
          </a:p>
          <a:p>
            <a:r>
              <a:rPr lang="es-CO" sz="1400" dirty="0" smtClean="0"/>
              <a:t>Internacional </a:t>
            </a:r>
            <a:r>
              <a:rPr lang="es-CO" sz="1400" dirty="0" err="1" smtClean="0"/>
              <a:t>Federation</a:t>
            </a:r>
            <a:r>
              <a:rPr lang="es-CO" sz="1400" dirty="0" smtClean="0"/>
              <a:t> of </a:t>
            </a:r>
            <a:r>
              <a:rPr lang="es-CO" sz="1400" dirty="0" err="1" smtClean="0"/>
              <a:t>Accountants</a:t>
            </a:r>
            <a:r>
              <a:rPr lang="es-CO" sz="1400" dirty="0" smtClean="0"/>
              <a:t>; Instituto Mexicano de Contadores Públicos. </a:t>
            </a:r>
            <a:r>
              <a:rPr lang="es-CO" sz="1400" i="1" dirty="0" smtClean="0"/>
              <a:t>Normas Internacionales de Auditoría y Control de Calidad.</a:t>
            </a:r>
            <a:r>
              <a:rPr lang="es-CO" sz="1400" dirty="0" smtClean="0"/>
              <a:t> Décima edición 2009. México: IMCP, 2010. ISBN 978-607-7620-36-5.</a:t>
            </a:r>
          </a:p>
          <a:p>
            <a:r>
              <a:rPr lang="es-CO" sz="1400" dirty="0" smtClean="0"/>
              <a:t>Internacional </a:t>
            </a:r>
            <a:r>
              <a:rPr lang="es-CO" sz="1400" dirty="0" err="1" smtClean="0"/>
              <a:t>Federation</a:t>
            </a:r>
            <a:r>
              <a:rPr lang="es-CO" sz="1400" dirty="0" smtClean="0"/>
              <a:t> of </a:t>
            </a:r>
            <a:r>
              <a:rPr lang="es-CO" sz="1400" dirty="0" err="1" smtClean="0"/>
              <a:t>Accountants</a:t>
            </a:r>
            <a:r>
              <a:rPr lang="es-CO" sz="1400" dirty="0" smtClean="0"/>
              <a:t>; Instituto Mexicano de Contadores Públicos. </a:t>
            </a:r>
            <a:r>
              <a:rPr lang="es-CO" sz="1400" i="1" dirty="0" smtClean="0"/>
              <a:t>Normas Internacionales de Auditoría y Control de Calidad.</a:t>
            </a:r>
            <a:r>
              <a:rPr lang="es-CO" sz="1400" dirty="0" smtClean="0"/>
              <a:t> Decima primera edición 2010. México: IMCP, 2010, ISBN 978-607-7620-51-8.</a:t>
            </a:r>
          </a:p>
          <a:p>
            <a:r>
              <a:rPr lang="es-CO" sz="1400" dirty="0" smtClean="0"/>
              <a:t>López, G. (2013). Los estándares internacionales de aseguramiento: necesidad y conveniencia para Colombia. </a:t>
            </a:r>
            <a:r>
              <a:rPr lang="es-CO" sz="1400" i="1" dirty="0" smtClean="0"/>
              <a:t>Revista Internacional LEGIS de Contabilidad y Auditoría N°53, </a:t>
            </a:r>
            <a:r>
              <a:rPr lang="es-CO" sz="1400" dirty="0" smtClean="0"/>
              <a:t>13-46.</a:t>
            </a:r>
          </a:p>
          <a:p>
            <a:r>
              <a:rPr lang="es-CO" sz="1400" dirty="0" smtClean="0"/>
              <a:t>Machado, M. (2012). </a:t>
            </a:r>
            <a:r>
              <a:rPr lang="es-CO" sz="1400" i="1" dirty="0" smtClean="0"/>
              <a:t>Huellas y devenir contable, construyendo las rutas del pensamiento contable. </a:t>
            </a:r>
            <a:r>
              <a:rPr lang="es-CO" sz="1400" dirty="0" smtClean="0"/>
              <a:t>Medellín. Editorial Centro de Investigaciones y Consultorías –CIC-..</a:t>
            </a:r>
            <a:endParaRPr lang="es-CO" sz="1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Bibliografía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090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44824"/>
            <a:ext cx="8568952" cy="4680520"/>
          </a:xfrm>
        </p:spPr>
        <p:txBody>
          <a:bodyPr>
            <a:normAutofit fontScale="40000" lnSpcReduction="20000"/>
          </a:bodyPr>
          <a:lstStyle/>
          <a:p>
            <a:r>
              <a:rPr lang="es-CO" sz="3500" dirty="0"/>
              <a:t>Mantilla, S. A. (2007). Diferencias entre la auditoría de información PCGA y la auditoría de información IFRS. </a:t>
            </a:r>
            <a:r>
              <a:rPr lang="es-CO" sz="3500" i="1" dirty="0"/>
              <a:t>Revista internacional </a:t>
            </a:r>
            <a:r>
              <a:rPr lang="es-CO" sz="3500" i="1" dirty="0" err="1"/>
              <a:t>Legis</a:t>
            </a:r>
            <a:r>
              <a:rPr lang="es-CO" sz="3500" i="1" dirty="0"/>
              <a:t> de contabilidad y auditoría. Julio/Septiembre, </a:t>
            </a:r>
            <a:r>
              <a:rPr lang="es-CO" sz="3500" dirty="0"/>
              <a:t>123-167.</a:t>
            </a:r>
          </a:p>
          <a:p>
            <a:r>
              <a:rPr lang="es-ES" sz="3500" dirty="0"/>
              <a:t>Mantilla, S. A. (2009). Adopción de los estándares internacionales de auditoría (ISA).  1-15. Extraído el  11 de Noviembre, 2014 de http://actualicese.com/Blogs/Expertos/SAM-Adopcion-ISA.pdf</a:t>
            </a:r>
            <a:endParaRPr lang="es-CO" sz="3500" dirty="0"/>
          </a:p>
          <a:p>
            <a:r>
              <a:rPr lang="es-CO" sz="3500" dirty="0"/>
              <a:t>Mantilla, S. A. (2011). Como avanza el proceso de implementación de los ISA. Extraído el 11 de Noviembre. 2014 de </a:t>
            </a:r>
            <a:r>
              <a:rPr lang="es-CO" sz="3500" u="sng" dirty="0">
                <a:hlinkClick r:id="rId2"/>
              </a:rPr>
              <a:t>http://www.nicniif.org/home/novedades/mas-de-70-jurisdicciones-aplican-las-nias-isas.html</a:t>
            </a:r>
            <a:endParaRPr lang="es-CO" sz="3500" dirty="0"/>
          </a:p>
          <a:p>
            <a:r>
              <a:rPr lang="es-CO" sz="3500" dirty="0"/>
              <a:t>Mantilla, S. (2011). </a:t>
            </a:r>
            <a:r>
              <a:rPr lang="es-CO" sz="3500" i="1" dirty="0"/>
              <a:t>Auditoría de información financiera. </a:t>
            </a:r>
            <a:r>
              <a:rPr lang="es-CO" sz="3500" dirty="0"/>
              <a:t>Bogotá. ECOE ediciones.</a:t>
            </a:r>
          </a:p>
          <a:p>
            <a:r>
              <a:rPr lang="es-CO" sz="3500" dirty="0"/>
              <a:t>Martínez, F. J., Montoya, J., Fernández, A., &amp; Ramírez, S. I. (2010). Las normas internacionales de auditoría y el Proyecto de Claridad de la IFAC. </a:t>
            </a:r>
            <a:r>
              <a:rPr lang="es-CO" sz="3500" i="1" dirty="0"/>
              <a:t>Revista Internacional LEGIS de Contabilidad y Auditoría N°41</a:t>
            </a:r>
            <a:r>
              <a:rPr lang="es-CO" sz="3500" dirty="0"/>
              <a:t>, 13-26.</a:t>
            </a:r>
          </a:p>
          <a:p>
            <a:r>
              <a:rPr lang="es-CO" sz="3500" dirty="0"/>
              <a:t>Ochoa, L. M., Zamarra, J. E., Guevara, J. A. (2011). ¿Cuál ha sido la responsabilidad de la Auditoría en los escándalos financieros? </a:t>
            </a:r>
            <a:r>
              <a:rPr lang="es-CO" sz="3500" i="1" dirty="0"/>
              <a:t>Revista Contaduría Universidad de Antioquia N°58-59</a:t>
            </a:r>
            <a:r>
              <a:rPr lang="es-CO" sz="3500" dirty="0"/>
              <a:t>, 117-145.</a:t>
            </a:r>
          </a:p>
          <a:p>
            <a:r>
              <a:rPr lang="es-CO" sz="3500" dirty="0" err="1"/>
              <a:t>Piattini</a:t>
            </a:r>
            <a:r>
              <a:rPr lang="es-CO" sz="3500" dirty="0"/>
              <a:t>, M., &amp; Del Peso, E. (2001). </a:t>
            </a:r>
            <a:r>
              <a:rPr lang="es-CO" sz="3500" i="1" dirty="0"/>
              <a:t>Auditoría informática un enfoque práctico</a:t>
            </a:r>
            <a:r>
              <a:rPr lang="es-CO" sz="3500" dirty="0"/>
              <a:t>. Bogotá D.C. </a:t>
            </a:r>
            <a:r>
              <a:rPr lang="es-CO" sz="3500" dirty="0" err="1"/>
              <a:t>Alfaomega</a:t>
            </a:r>
            <a:r>
              <a:rPr lang="es-CO" sz="3500" dirty="0"/>
              <a:t> grupo editor, S.A. de C.V.</a:t>
            </a:r>
          </a:p>
          <a:p>
            <a:r>
              <a:rPr lang="es-CO" sz="3500" dirty="0"/>
              <a:t>Sosa, J., &amp; Ortega, C. (2012). Convergencia hacia estándares internacionales de contabilidad, información financiera y aseguramiento de la información en Colombia; antecedentes y situación actual. </a:t>
            </a:r>
            <a:r>
              <a:rPr lang="es-CO" sz="3500" i="1" dirty="0"/>
              <a:t>VIII Congreso Iberoamericano de Administración empresarial y contabilidad.</a:t>
            </a:r>
            <a:endParaRPr lang="es-CO" sz="3500" dirty="0"/>
          </a:p>
          <a:p>
            <a:r>
              <a:rPr lang="es-CO" sz="3500" dirty="0"/>
              <a:t>Superintendencia Financiera de Colombia. Circular Externa 054 de octubre 21 de 2008. Racionalización de las funciones de los revisores fiscales de las entidades vigiladas o controladas. </a:t>
            </a:r>
          </a:p>
          <a:p>
            <a:r>
              <a:rPr lang="es-CO" sz="3500" dirty="0"/>
              <a:t>Superintendencia de Sociedades de Colombia. Circular Externa 115-000011 de octubre 21 de 2008. Revisoría Fiscal. </a:t>
            </a:r>
          </a:p>
          <a:p>
            <a:r>
              <a:rPr lang="es-CO" sz="3500" dirty="0" err="1"/>
              <a:t>Whittington</a:t>
            </a:r>
            <a:r>
              <a:rPr lang="es-CO" sz="3500" dirty="0"/>
              <a:t>, O. (2000). </a:t>
            </a:r>
            <a:r>
              <a:rPr lang="es-CO" sz="3500" i="1" dirty="0"/>
              <a:t>Auditoría un enfoque integral. </a:t>
            </a:r>
            <a:r>
              <a:rPr lang="es-CO" sz="3500" dirty="0"/>
              <a:t>Santa fe de Bogotá. McGraw-Hill Interamericana.</a:t>
            </a:r>
          </a:p>
          <a:p>
            <a:endParaRPr lang="es-CO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Bibliografía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54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7931224" cy="460851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Antecedentes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de la auditoría y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NIA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Objetivo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general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Objetivos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específicos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Contexto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en Colombia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Marco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normativo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en Colombia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Metodología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aplicada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Análisis de resultados</a:t>
            </a:r>
          </a:p>
          <a:p>
            <a:pPr marL="617220" lvl="2" indent="-34290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b="1" dirty="0" smtClean="0">
                <a:latin typeface="Times New Roman" pitchFamily="18" charset="0"/>
                <a:cs typeface="Times New Roman" pitchFamily="18" charset="0"/>
              </a:rPr>
              <a:t>NIA 210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– Acuerdo de los términos de trabajos de auditoría</a:t>
            </a:r>
          </a:p>
          <a:p>
            <a:pPr marL="617220" lvl="2" indent="-34290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b="1" dirty="0" smtClean="0">
                <a:latin typeface="Times New Roman" pitchFamily="18" charset="0"/>
                <a:cs typeface="Times New Roman" pitchFamily="18" charset="0"/>
              </a:rPr>
              <a:t>NIA </a:t>
            </a:r>
            <a:r>
              <a:rPr lang="es-CO" sz="3100" b="1" dirty="0">
                <a:latin typeface="Times New Roman" pitchFamily="18" charset="0"/>
                <a:cs typeface="Times New Roman" pitchFamily="18" charset="0"/>
              </a:rPr>
              <a:t>230 </a:t>
            </a:r>
            <a:r>
              <a:rPr lang="es-CO" sz="3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Documentación de auditoría</a:t>
            </a:r>
            <a:endParaRPr lang="es-CO" sz="3100" b="1" dirty="0"/>
          </a:p>
          <a:p>
            <a:pPr marL="617220" lvl="2" indent="-34290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b="1" dirty="0">
                <a:latin typeface="Times New Roman" pitchFamily="18" charset="0"/>
                <a:cs typeface="Times New Roman" pitchFamily="18" charset="0"/>
              </a:rPr>
              <a:t>NIA 240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– Responsabilidades del </a:t>
            </a:r>
            <a:r>
              <a:rPr lang="es-CO" sz="31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uditor en relación con el fraude en una auditoria de estados financieros</a:t>
            </a:r>
            <a:endParaRPr lang="es-CO" sz="3100" dirty="0">
              <a:latin typeface="Times New Roman" pitchFamily="18" charset="0"/>
              <a:cs typeface="Times New Roman" pitchFamily="18" charset="0"/>
            </a:endParaRPr>
          </a:p>
          <a:p>
            <a:pPr marL="617220" lvl="2" indent="-34290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s-CO" sz="3100" b="1" dirty="0">
                <a:latin typeface="Times New Roman" pitchFamily="18" charset="0"/>
                <a:cs typeface="Times New Roman" pitchFamily="18" charset="0"/>
              </a:rPr>
              <a:t>NIA 265 </a:t>
            </a: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– Comunicación de deficiencias en control interno a los encargados del gobierno corporativo y a la administración</a:t>
            </a: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Consideraciones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finales</a:t>
            </a: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s-CO" sz="3100" dirty="0" smtClean="0">
                <a:latin typeface="Times New Roman" pitchFamily="18" charset="0"/>
                <a:cs typeface="Times New Roman" pitchFamily="18" charset="0"/>
              </a:rPr>
              <a:t>Bibliografía</a:t>
            </a:r>
          </a:p>
          <a:p>
            <a:pPr marL="342900" lvl="1" indent="-342900">
              <a:spcBef>
                <a:spcPts val="0"/>
              </a:spcBef>
              <a:buFont typeface="Wingdings" pitchFamily="2" charset="2"/>
              <a:buChar char="Ø"/>
            </a:pPr>
            <a:endParaRPr lang="es-CO" sz="2300" dirty="0">
              <a:latin typeface="Times New Roman" pitchFamily="18" charset="0"/>
              <a:cs typeface="Times New Roman" pitchFamily="18" charset="0"/>
            </a:endParaRPr>
          </a:p>
          <a:p>
            <a:pPr marL="617220" lvl="2" indent="-342900">
              <a:spcBef>
                <a:spcPts val="0"/>
              </a:spcBef>
              <a:buFont typeface="Wingdings" pitchFamily="2" charset="2"/>
              <a:buChar char="Ø"/>
            </a:pP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617220" lvl="2" indent="-342900">
              <a:spcBef>
                <a:spcPts val="0"/>
              </a:spcBef>
              <a:buFont typeface="Wingdings" pitchFamily="2" charset="2"/>
              <a:buChar char="Ø"/>
            </a:pPr>
            <a:endParaRPr lang="es-CO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992120"/>
            <a:ext cx="8229600" cy="10687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Agenda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315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92120"/>
            <a:ext cx="8229600" cy="1068728"/>
          </a:xfrm>
        </p:spPr>
        <p:txBody>
          <a:bodyPr>
            <a:noAutofit/>
          </a:bodyPr>
          <a:lstStyle/>
          <a:p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Antecedentes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la auditoría y </a:t>
            </a:r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NIA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Épocas medievales</a:t>
            </a:r>
            <a:r>
              <a:rPr lang="es-CO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24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existía la figura de “vigilar” la labor de quienes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	desempeñaban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oficios públicos vinculados con la información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financiera.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Capitalismo</a:t>
            </a:r>
            <a:r>
              <a:rPr lang="es-C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1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Regulaciones a la practica del auditor.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Revolución industrial </a:t>
            </a:r>
            <a:r>
              <a:rPr lang="es-CO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Auditoria de Estados Financieros.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1933 </a:t>
            </a: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emitieron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Estados Unidos los actos de seguridad de la Ley de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valores.</a:t>
            </a:r>
          </a:p>
          <a:p>
            <a:pPr marL="0" indent="0" algn="just"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1939 </a:t>
            </a: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Normas de Auditoría de Estados Unidos o las SAS (Statements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Auditing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	Standards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), </a:t>
            </a:r>
            <a:endParaRPr lang="es-CO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1979 </a:t>
            </a: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fundó la Federación Internacional de Contadores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(IFAC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por sus siglas en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	ingles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), </a:t>
            </a:r>
            <a:endParaRPr lang="es-CO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2002 </a:t>
            </a:r>
            <a:r>
              <a:rPr lang="es-CO" sz="2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crea un organismo regulatorio denominado Public Company Accounting </a:t>
            </a:r>
            <a:r>
              <a:rPr lang="es-CO" sz="1800" dirty="0" smtClean="0">
                <a:latin typeface="Times New Roman" pitchFamily="18" charset="0"/>
                <a:cs typeface="Times New Roman" pitchFamily="18" charset="0"/>
              </a:rPr>
              <a:t>	Oversight </a:t>
            </a:r>
            <a:r>
              <a:rPr lang="es-CO" sz="1800" dirty="0">
                <a:latin typeface="Times New Roman" pitchFamily="18" charset="0"/>
                <a:cs typeface="Times New Roman" pitchFamily="18" charset="0"/>
              </a:rPr>
              <a:t>Board (PCAOB)</a:t>
            </a:r>
          </a:p>
        </p:txBody>
      </p:sp>
    </p:spTree>
    <p:extLst>
      <p:ext uri="{BB962C8B-B14F-4D97-AF65-F5344CB8AC3E}">
        <p14:creationId xmlns:p14="http://schemas.microsoft.com/office/powerpoint/2010/main" val="405766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 general</a:t>
            </a:r>
            <a:endParaRPr lang="es-CO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 los cambios en los procedimientos técnicos que generarán la implementación de algunas NIA (Principios y responsabilidades) grupo 200, para los auditores colombianos en el ejercicio de sus funciones, que les permita afrontar el proceso de convergencia en Colombia.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33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 específicos</a:t>
            </a:r>
            <a:endParaRPr lang="es-CO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 que tratamiento le da la norma colombiana a los procedimientos técnicos del auditor.</a:t>
            </a:r>
          </a:p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Determinar que tratamiento le da las NIA del grupo 200 (principios generales y responsabilidades) a los procedimientos técnicos del auditor.</a:t>
            </a:r>
          </a:p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las principales diferencias de las normatividad colombiana VS las NIA (principios generales y responsabilidades).</a:t>
            </a:r>
          </a:p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Determinar las principales consecuencias que produce la adopción de las NIA en el ejercicio de las funciones de los auditores.</a:t>
            </a:r>
          </a:p>
        </p:txBody>
      </p:sp>
    </p:spTree>
    <p:extLst>
      <p:ext uri="{BB962C8B-B14F-4D97-AF65-F5344CB8AC3E}">
        <p14:creationId xmlns:p14="http://schemas.microsoft.com/office/powerpoint/2010/main" val="1392494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69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i="1" dirty="0">
                <a:latin typeface="Times New Roman" pitchFamily="18" charset="0"/>
                <a:cs typeface="Times New Roman" pitchFamily="18" charset="0"/>
              </a:rPr>
              <a:t>La regulación colombiana referente a la auditoría de estados financieros es bastante precaria y se orienta principalmente a la revisión (verificación) de las cifras expresadas en los estados financieros derivados del ciclo contable, confrontándolas con aquellas consignadas en los libros de contabilidad del respectivo ente económico 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“. </a:t>
            </a:r>
            <a:endParaRPr lang="es-CO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s-C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es-CO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CO" sz="2400" dirty="0">
                <a:latin typeface="Times New Roman" pitchFamily="18" charset="0"/>
                <a:cs typeface="Times New Roman" pitchFamily="18" charset="0"/>
              </a:rPr>
              <a:t>CTCP, 2004, p. 87) 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992120"/>
            <a:ext cx="8229600" cy="10687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Contexto en Colombia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90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45517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CO" sz="2000" dirty="0" smtClean="0">
                <a:latin typeface="Times New Roman" pitchFamily="18" charset="0"/>
                <a:cs typeface="Times New Roman" pitchFamily="18" charset="0"/>
              </a:rPr>
              <a:t>Código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de Comercio</a:t>
            </a:r>
            <a:r>
              <a:rPr lang="es-C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O" sz="20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Decreto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410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De 1971: 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Artículos 203 al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217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NAGAS </a:t>
            </a:r>
            <a:r>
              <a:rPr lang="es-CO" sz="2000" dirty="0">
                <a:latin typeface="Times New Roman" pitchFamily="18" charset="0"/>
                <a:cs typeface="Times New Roman" pitchFamily="18" charset="0"/>
              </a:rPr>
              <a:t>– Ley 43 de 1990, Articulo 7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Decreto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2649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de 1993, Articulo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33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Ley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222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de 1995, Artículos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37 Y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38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Orientación Profesional del 21 de junio de 2008 del CTCP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Circular 115 de la Superintendencia de Sociedades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Circular 054 de la Superintendencia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Financiera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Decreto 302 del 20 de febrero de 2015</a:t>
            </a:r>
            <a:endParaRPr lang="es-CO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992120"/>
            <a:ext cx="8229600" cy="10687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Marco normativo en Colombia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841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200" dirty="0">
                <a:latin typeface="Times New Roman" pitchFamily="18" charset="0"/>
                <a:cs typeface="Times New Roman" pitchFamily="18" charset="0"/>
              </a:rPr>
              <a:t>Según el enfoque y la orientación de nuestro trabajo de investigación, por su concepción, acercamiento a la realidad, la obtención y presentación de resultados, esta investigación se realiza por medio de una metodología de tipo cualitativo, y el diseño de la investigación adopta un tipo de análisis documental, ya que la información se logra por medio del análisis de las NIA y de investigaciones anteriores afines con el tema, a su vez contempla también el análisis de la normatividad nacional y de esta manera identificar y evaluar el posible impacto que traería la adopción de las NIA en este fenómeno socio-económico a los auditores colombianos en el ejercicio de sus funciones, mediante la aplicación de las NIA del grupo 200 específicamente en las NIA 210, 230, 240 y 265. 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992120"/>
            <a:ext cx="8229600" cy="10687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Metodología Aplicada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1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780928"/>
            <a:ext cx="7772400" cy="1362456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ANALISIS DE RESULTADOS</a:t>
            </a:r>
            <a:endParaRPr lang="es-CO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</TotalTime>
  <Words>1834</Words>
  <Application>Microsoft Office PowerPoint</Application>
  <PresentationFormat>Presentación en pantalla (4:3)</PresentationFormat>
  <Paragraphs>114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EL IMPACTO DE LAS NIA DEL GRUPO PRINCIPIOS GENERALES Y RESPONSABILIDADES EN EL EJERCICIO DE LA PROFESIÓN DE LOS AUDITORES COLOMBIANOS.</vt:lpstr>
      <vt:lpstr>Presentación de PowerPoint</vt:lpstr>
      <vt:lpstr>Antecedentes de la auditoría y las NIA </vt:lpstr>
      <vt:lpstr>Objetivo general</vt:lpstr>
      <vt:lpstr>Objetivos específicos</vt:lpstr>
      <vt:lpstr>Presentación de PowerPoint</vt:lpstr>
      <vt:lpstr>Presentación de PowerPoint</vt:lpstr>
      <vt:lpstr>Presentación de PowerPoint</vt:lpstr>
      <vt:lpstr>ANALISIS DE RESULTADOS</vt:lpstr>
      <vt:lpstr>NIA 210 – Acuerdo de los términos de trabajos de auditoría</vt:lpstr>
      <vt:lpstr>NIA 230 – Documentación de auditoría </vt:lpstr>
      <vt:lpstr>NIA 240 – Responsabilidades del auditor en relación con el fraude en una auditoria de estados financieros </vt:lpstr>
      <vt:lpstr>NIA 265 – Comunicación de deficiencias en control interno a los encargados del gobierno corporativo y a la administración</vt:lpstr>
      <vt:lpstr>Consideraciones Finales </vt:lpstr>
      <vt:lpstr>Consideraciones Finales </vt:lpstr>
      <vt:lpstr>Bibliografía </vt:lpstr>
      <vt:lpstr>Bibliografía </vt:lpstr>
      <vt:lpstr>Bibliografía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IMPACTO DE LAS NIA DEL GRUPO PRINCIPIOS GENERALES Y RESPONSABILIDADES EN EL EJERCICIO DE LA PROFESIÓN DE LOS AUDITORES COLOMBIANOS.</dc:title>
  <dc:creator>Luffi</dc:creator>
  <cp:lastModifiedBy>Luffi</cp:lastModifiedBy>
  <cp:revision>26</cp:revision>
  <dcterms:created xsi:type="dcterms:W3CDTF">2015-04-21T18:08:06Z</dcterms:created>
  <dcterms:modified xsi:type="dcterms:W3CDTF">2015-05-13T12:06:41Z</dcterms:modified>
</cp:coreProperties>
</file>