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handoutMasterIdLst>
    <p:handoutMasterId r:id="rId13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9710738" cy="6858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7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208463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quarter" idx="1"/>
          </p:nvPr>
        </p:nvSpPr>
        <p:spPr>
          <a:xfrm>
            <a:off x="5500688" y="0"/>
            <a:ext cx="4208462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EEC48EC-7846-4C9B-9EE8-380A4E82A19D}" type="datetimeFigureOut">
              <a:rPr lang="es-ES" smtClean="0"/>
              <a:t>23/04/2015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2"/>
          </p:nvPr>
        </p:nvSpPr>
        <p:spPr>
          <a:xfrm>
            <a:off x="0" y="6513513"/>
            <a:ext cx="4208463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3"/>
          </p:nvPr>
        </p:nvSpPr>
        <p:spPr>
          <a:xfrm>
            <a:off x="5500688" y="6513513"/>
            <a:ext cx="4208462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FC34F99-B506-4F7D-82C4-71D78CF650BD}" type="slidenum">
              <a:rPr lang="es-ES" smtClean="0"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Triángulo rectángulo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Título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7" name="16 Subtítulo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grpSp>
        <p:nvGrpSpPr>
          <p:cNvPr id="2" name="1 Grupo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6 Forma libre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7 Forma libre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10 Forma libre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11 Conector recto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2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4B3C4B58-9528-4224-9B83-CD9D4922C3F9}" type="datetimeFigureOut">
              <a:rPr lang="es-ES" smtClean="0"/>
              <a:pPr/>
              <a:t>23/04/2015</a:t>
            </a:fld>
            <a:endParaRPr lang="es-ES"/>
          </a:p>
        </p:txBody>
      </p:sp>
      <p:sp>
        <p:nvSpPr>
          <p:cNvPr id="19" name="1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s-ES"/>
          </a:p>
        </p:txBody>
      </p:sp>
      <p:sp>
        <p:nvSpPr>
          <p:cNvPr id="27" name="2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E4D7BE8E-A303-4487-9635-D944E3F960FA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B3C4B58-9528-4224-9B83-CD9D4922C3F9}" type="datetimeFigureOut">
              <a:rPr lang="es-ES" smtClean="0"/>
              <a:pPr/>
              <a:t>23/04/2015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4D7BE8E-A303-4487-9635-D944E3F960FA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B3C4B58-9528-4224-9B83-CD9D4922C3F9}" type="datetimeFigureOut">
              <a:rPr lang="es-ES" smtClean="0"/>
              <a:pPr/>
              <a:t>23/04/2015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4D7BE8E-A303-4487-9635-D944E3F960FA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B3C4B58-9528-4224-9B83-CD9D4922C3F9}" type="datetimeFigureOut">
              <a:rPr lang="es-ES" smtClean="0"/>
              <a:pPr/>
              <a:t>23/04/2015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4D7BE8E-A303-4487-9635-D944E3F960FA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7" name="6 Título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B3C4B58-9528-4224-9B83-CD9D4922C3F9}" type="datetimeFigureOut">
              <a:rPr lang="es-ES" smtClean="0"/>
              <a:pPr/>
              <a:t>23/04/2015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4D7BE8E-A303-4487-9635-D944E3F960FA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7" name="6 Cheurón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7 Cheurón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B3C4B58-9528-4224-9B83-CD9D4922C3F9}" type="datetimeFigureOut">
              <a:rPr lang="es-ES" smtClean="0"/>
              <a:pPr/>
              <a:t>23/04/2015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4D7BE8E-A303-4487-9635-D944E3F960FA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8" name="7 Título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B3C4B58-9528-4224-9B83-CD9D4922C3F9}" type="datetimeFigureOut">
              <a:rPr lang="es-ES" smtClean="0"/>
              <a:pPr/>
              <a:t>23/04/2015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4D7BE8E-A303-4487-9635-D944E3F960FA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B3C4B58-9528-4224-9B83-CD9D4922C3F9}" type="datetimeFigureOut">
              <a:rPr lang="es-ES" smtClean="0"/>
              <a:pPr/>
              <a:t>23/04/2015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4D7BE8E-A303-4487-9635-D944E3F960FA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6" name="5 Título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B3C4B58-9528-4224-9B83-CD9D4922C3F9}" type="datetimeFigureOut">
              <a:rPr lang="es-ES" smtClean="0"/>
              <a:pPr/>
              <a:t>23/04/2015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4D7BE8E-A303-4487-9635-D944E3F960FA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4B3C4B58-9528-4224-9B83-CD9D4922C3F9}" type="datetimeFigureOut">
              <a:rPr lang="es-ES" smtClean="0"/>
              <a:pPr/>
              <a:t>23/04/2015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4D7BE8E-A303-4487-9635-D944E3F960FA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4B3C4B58-9528-4224-9B83-CD9D4922C3F9}" type="datetimeFigureOut">
              <a:rPr lang="es-ES" smtClean="0"/>
              <a:pPr/>
              <a:t>23/04/2015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E4D7BE8E-A303-4487-9635-D944E3F960FA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8" name="7 Forma libre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8 Forma libre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9 Triángulo rectángulo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10 Conector recto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11 Cheurón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12 Cheurón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12 Forma libre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11 Forma libre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13 Triángulo rectángulo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14 Conector recto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8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0" name="29 Marcador de texto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4B3C4B58-9528-4224-9B83-CD9D4922C3F9}" type="datetimeFigureOut">
              <a:rPr lang="es-ES" smtClean="0"/>
              <a:pPr/>
              <a:t>23/04/2015</a:t>
            </a:fld>
            <a:endParaRPr lang="es-ES"/>
          </a:p>
        </p:txBody>
      </p:sp>
      <p:sp>
        <p:nvSpPr>
          <p:cNvPr id="22" name="21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s-ES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E4D7BE8E-A303-4487-9635-D944E3F960FA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395536" y="692696"/>
            <a:ext cx="8458200" cy="2118097"/>
          </a:xfrm>
        </p:spPr>
        <p:txBody>
          <a:bodyPr>
            <a:noAutofit/>
          </a:bodyPr>
          <a:lstStyle/>
          <a:p>
            <a:r>
              <a:rPr lang="es-ES" sz="2400" dirty="0" smtClean="0"/>
              <a:t>LA RESPONSABILIDAD SOCIAL EMPRESARIAL  Y LA CALIDAD DE VIDA DE LOS EMPLEADOS DE LOS ORGANISMOS DE TRÁNSITO DE MEDELLIN, BELLO, ENVIGADO E ITAGÜÍ</a:t>
            </a:r>
            <a:br>
              <a:rPr lang="es-ES" sz="2400" dirty="0" smtClean="0"/>
            </a:br>
            <a:endParaRPr lang="es-ES" sz="2400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611560" y="3933056"/>
            <a:ext cx="3312368" cy="720080"/>
          </a:xfrm>
        </p:spPr>
        <p:txBody>
          <a:bodyPr>
            <a:normAutofit/>
          </a:bodyPr>
          <a:lstStyle/>
          <a:p>
            <a:pPr algn="l"/>
            <a:r>
              <a:rPr lang="es-ES" sz="1600" b="1" dirty="0" smtClean="0"/>
              <a:t>Elaborado por:</a:t>
            </a:r>
            <a:endParaRPr lang="es-ES" sz="1600" dirty="0" smtClean="0"/>
          </a:p>
          <a:p>
            <a:pPr algn="l"/>
            <a:r>
              <a:rPr lang="es-ES" sz="1600" b="1" dirty="0" smtClean="0"/>
              <a:t>OMAR ELISEO TORRES ORREGO</a:t>
            </a:r>
          </a:p>
          <a:p>
            <a:pPr algn="l"/>
            <a:endParaRPr lang="es-ES" sz="1800" dirty="0" smtClean="0"/>
          </a:p>
          <a:p>
            <a:endParaRPr lang="es-ES" dirty="0"/>
          </a:p>
        </p:txBody>
      </p:sp>
      <p:pic>
        <p:nvPicPr>
          <p:cNvPr id="4" name="3 Imagen" descr="udea.jpg"/>
          <p:cNvPicPr/>
          <p:nvPr/>
        </p:nvPicPr>
        <p:blipFill>
          <a:blip r:embed="rId2" cstate="print">
            <a:extLst>
              <a:ext uri="{28A0092B-C50C-407E-A947-70E740481C1C}">
                <a14:useLocalDpi xmlns:ve="http://schemas.openxmlformats.org/markup-compatibility/2006" xmlns:m="http://schemas.openxmlformats.org/officeDocument/2006/math" xmlns:wp="http://schemas.openxmlformats.org/drawingml/2006/wordprocessingDrawing" xmlns:wne="http://schemas.microsoft.com/office/word/2006/wordml" xmlns="" xmlns:wpc="http://schemas.microsoft.com/office/word/2010/wordprocessingCanvas" xmlns:mc="http://schemas.openxmlformats.org/markup-compatibility/2006" xmlns:o="urn:schemas-microsoft-com:office:office" xmlns:v="urn:schemas-microsoft-com:vml" xmlns:wp14="http://schemas.microsoft.com/office/word/2010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 val="0"/>
              </a:ext>
            </a:extLst>
          </a:blip>
          <a:srcRect/>
          <a:stretch>
            <a:fillRect/>
          </a:stretch>
        </p:blipFill>
        <p:spPr bwMode="auto">
          <a:xfrm>
            <a:off x="7020272" y="2780928"/>
            <a:ext cx="1302951" cy="185012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>
          <a:xfrm>
            <a:off x="467544" y="836712"/>
            <a:ext cx="8229600" cy="4162467"/>
          </a:xfrm>
        </p:spPr>
        <p:txBody>
          <a:bodyPr/>
          <a:lstStyle/>
          <a:p>
            <a:pPr>
              <a:lnSpc>
                <a:spcPct val="150000"/>
              </a:lnSpc>
              <a:buNone/>
            </a:pPr>
            <a:endParaRPr lang="es-ES" dirty="0" smtClean="0"/>
          </a:p>
          <a:p>
            <a:pPr>
              <a:lnSpc>
                <a:spcPct val="150000"/>
              </a:lnSpc>
            </a:pPr>
            <a:r>
              <a:rPr lang="es-ES" dirty="0" smtClean="0"/>
              <a:t>Información dada en los cuatro organismos.</a:t>
            </a:r>
          </a:p>
          <a:p>
            <a:pPr>
              <a:lnSpc>
                <a:spcPct val="150000"/>
              </a:lnSpc>
            </a:pPr>
            <a:r>
              <a:rPr lang="es-ES" dirty="0" smtClean="0"/>
              <a:t>Confunden la RSE con el objetivo social </a:t>
            </a:r>
            <a:r>
              <a:rPr lang="es-ES" dirty="0" smtClean="0"/>
              <a:t>de </a:t>
            </a:r>
            <a:r>
              <a:rPr lang="es-ES" dirty="0" smtClean="0"/>
              <a:t>su entidad.</a:t>
            </a:r>
          </a:p>
          <a:p>
            <a:pPr>
              <a:lnSpc>
                <a:spcPct val="150000"/>
              </a:lnSpc>
            </a:pPr>
            <a:r>
              <a:rPr lang="es-ES" dirty="0" smtClean="0"/>
              <a:t>Se desconoce el objetivo de la RSE.</a:t>
            </a:r>
          </a:p>
          <a:p>
            <a:pPr>
              <a:lnSpc>
                <a:spcPct val="150000"/>
              </a:lnSpc>
            </a:pPr>
            <a:r>
              <a:rPr lang="es-ES" dirty="0" smtClean="0"/>
              <a:t>Poca información.</a:t>
            </a:r>
          </a:p>
          <a:p>
            <a:endParaRPr lang="es-ES" dirty="0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467544" y="692696"/>
            <a:ext cx="8229600" cy="418058"/>
          </a:xfrm>
        </p:spPr>
        <p:txBody>
          <a:bodyPr>
            <a:normAutofit fontScale="90000"/>
          </a:bodyPr>
          <a:lstStyle/>
          <a:p>
            <a:pPr algn="ctr"/>
            <a:r>
              <a:rPr lang="es-ES" dirty="0" smtClean="0"/>
              <a:t>Análisis de resultados</a:t>
            </a:r>
            <a:br>
              <a:rPr lang="es-ES" dirty="0" smtClean="0"/>
            </a:b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>
          <a:xfrm>
            <a:off x="467544" y="1484784"/>
            <a:ext cx="8229600" cy="5098571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50000"/>
              </a:lnSpc>
            </a:pPr>
            <a:r>
              <a:rPr lang="es-CO" dirty="0" smtClean="0"/>
              <a:t>No es posible concluir de manera definitiva si estos aplican políticas de RSE en el aspecto laboral.</a:t>
            </a:r>
          </a:p>
          <a:p>
            <a:pPr>
              <a:lnSpc>
                <a:spcPct val="150000"/>
              </a:lnSpc>
            </a:pPr>
            <a:r>
              <a:rPr lang="es-CO" dirty="0" smtClean="0"/>
              <a:t>Poca disposición que tienen las personas encargadas de las áreas administrativas.</a:t>
            </a:r>
          </a:p>
          <a:p>
            <a:pPr>
              <a:lnSpc>
                <a:spcPct val="150000"/>
              </a:lnSpc>
            </a:pPr>
            <a:r>
              <a:rPr lang="es-CO" dirty="0" smtClean="0"/>
              <a:t>Poseen conocimientos muy básicos y equivocados sobre lo que son los informes de sostenibilidad.</a:t>
            </a:r>
          </a:p>
          <a:p>
            <a:pPr>
              <a:lnSpc>
                <a:spcPct val="150000"/>
              </a:lnSpc>
              <a:buNone/>
            </a:pPr>
            <a:r>
              <a:rPr lang="es-CO" dirty="0" smtClean="0"/>
              <a:t> </a:t>
            </a:r>
            <a:endParaRPr lang="es-ES" dirty="0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s-ES" dirty="0" smtClean="0"/>
              <a:t>Conclusiones</a:t>
            </a: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95536" y="1556792"/>
            <a:ext cx="8229600" cy="4464496"/>
          </a:xfrm>
        </p:spPr>
        <p:txBody>
          <a:bodyPr>
            <a:normAutofit/>
          </a:bodyPr>
          <a:lstStyle/>
          <a:p>
            <a:endParaRPr lang="es-ES" sz="2000" dirty="0" smtClean="0"/>
          </a:p>
          <a:p>
            <a:pPr>
              <a:lnSpc>
                <a:spcPct val="150000"/>
              </a:lnSpc>
            </a:pPr>
            <a:r>
              <a:rPr lang="es-ES" sz="2000" dirty="0" smtClean="0"/>
              <a:t>Desarrollo empresarial.</a:t>
            </a:r>
          </a:p>
          <a:p>
            <a:pPr>
              <a:lnSpc>
                <a:spcPct val="150000"/>
              </a:lnSpc>
            </a:pPr>
            <a:r>
              <a:rPr lang="es-ES" sz="2000" dirty="0" smtClean="0"/>
              <a:t>Reorientar el objetivo de las organizaciones.</a:t>
            </a:r>
          </a:p>
          <a:p>
            <a:pPr>
              <a:lnSpc>
                <a:spcPct val="150000"/>
              </a:lnSpc>
            </a:pPr>
            <a:r>
              <a:rPr lang="es-ES" sz="2000" dirty="0" smtClean="0"/>
              <a:t>Bienestar a la sociedad.</a:t>
            </a:r>
          </a:p>
          <a:p>
            <a:pPr>
              <a:lnSpc>
                <a:spcPct val="150000"/>
              </a:lnSpc>
            </a:pPr>
            <a:r>
              <a:rPr lang="es-ES" sz="2000" dirty="0" smtClean="0"/>
              <a:t>Aceptación en Colombia.</a:t>
            </a:r>
          </a:p>
          <a:p>
            <a:pPr>
              <a:lnSpc>
                <a:spcPct val="150000"/>
              </a:lnSpc>
            </a:pPr>
            <a:r>
              <a:rPr lang="es-ES" sz="2000" dirty="0" smtClean="0"/>
              <a:t>Confusión del término.</a:t>
            </a:r>
          </a:p>
          <a:p>
            <a:pPr>
              <a:lnSpc>
                <a:spcPct val="150000"/>
              </a:lnSpc>
            </a:pPr>
            <a:r>
              <a:rPr lang="es-ES" sz="2000" dirty="0" smtClean="0"/>
              <a:t>No obligatoriedad.</a:t>
            </a:r>
          </a:p>
          <a:p>
            <a:pPr>
              <a:lnSpc>
                <a:spcPct val="150000"/>
              </a:lnSpc>
            </a:pPr>
            <a:endParaRPr lang="es-ES" dirty="0" smtClean="0"/>
          </a:p>
          <a:p>
            <a:endParaRPr lang="es-ES" dirty="0" smtClean="0"/>
          </a:p>
          <a:p>
            <a:endParaRPr lang="es-ES" dirty="0" smtClean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 smtClean="0"/>
              <a:t>Responsabilidad Social Empresarial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>
          <a:xfrm>
            <a:off x="467544" y="2132856"/>
            <a:ext cx="8229600" cy="3528392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s-ES" dirty="0" smtClean="0"/>
              <a:t>Considerar a los trabajadores como el principal grupo.</a:t>
            </a:r>
          </a:p>
          <a:p>
            <a:pPr>
              <a:lnSpc>
                <a:spcPct val="150000"/>
              </a:lnSpc>
            </a:pPr>
            <a:r>
              <a:rPr lang="es-ES" dirty="0" smtClean="0"/>
              <a:t>Malas prácticas por parte de las empresas.</a:t>
            </a:r>
          </a:p>
          <a:p>
            <a:pPr>
              <a:lnSpc>
                <a:spcPct val="150000"/>
              </a:lnSpc>
            </a:pPr>
            <a:r>
              <a:rPr lang="es-ES" dirty="0" smtClean="0"/>
              <a:t> Panorámica de esa realidad.</a:t>
            </a:r>
            <a:endParaRPr lang="es-ES" dirty="0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539552" y="548680"/>
            <a:ext cx="8229600" cy="1440160"/>
          </a:xfrm>
        </p:spPr>
        <p:txBody>
          <a:bodyPr>
            <a:normAutofit/>
          </a:bodyPr>
          <a:lstStyle/>
          <a:p>
            <a:pPr lvl="0" algn="ctr"/>
            <a:r>
              <a:rPr lang="es-ES" sz="3600" dirty="0" smtClean="0"/>
              <a:t>Justificación</a:t>
            </a:r>
            <a:r>
              <a:rPr lang="es-ES" dirty="0" smtClean="0"/>
              <a:t/>
            </a:r>
            <a:br>
              <a:rPr lang="es-ES" dirty="0" smtClean="0"/>
            </a:b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50000"/>
              </a:lnSpc>
              <a:buNone/>
            </a:pPr>
            <a:r>
              <a:rPr lang="es-ES" dirty="0" smtClean="0"/>
              <a:t>	Identificar el tipo de prácticas de  RSE que en el aspecto laboral implementan los organismos de transito de Medellín, Bello, Envigado e Itagüí para con sus empleados, de acuerdo con los indicadores de prácticas laborales y trabajo digno contempladas  en la categoría de desempeño social del GRI.</a:t>
            </a:r>
          </a:p>
          <a:p>
            <a:pPr>
              <a:buNone/>
            </a:pPr>
            <a:endParaRPr lang="es-ES" dirty="0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s-ES" sz="3600" dirty="0" smtClean="0"/>
              <a:t>Objetivo General</a:t>
            </a:r>
            <a:endParaRPr lang="es-ES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dirty="0" smtClean="0"/>
              <a:t>Comprobar si los organismos de tránsito de Medellín, Bello, Envigado e Itagüí elaboran informes sociales o de sostenibilidad .</a:t>
            </a:r>
          </a:p>
          <a:p>
            <a:pPr lvl="0"/>
            <a:endParaRPr lang="es-ES" dirty="0" smtClean="0"/>
          </a:p>
          <a:p>
            <a:pPr lvl="0"/>
            <a:r>
              <a:rPr lang="es-ES" dirty="0" smtClean="0"/>
              <a:t>Determinar las características que tiene la </a:t>
            </a:r>
            <a:r>
              <a:rPr lang="es-ES" dirty="0" err="1" smtClean="0"/>
              <a:t>empleabilidad</a:t>
            </a:r>
            <a:r>
              <a:rPr lang="es-ES" dirty="0" smtClean="0"/>
              <a:t> de los organismos de tránsito de Medellín, Bello, Envigado e Itagüí. </a:t>
            </a:r>
          </a:p>
          <a:p>
            <a:endParaRPr lang="es-ES" dirty="0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1" algn="ctr" rtl="0">
              <a:spcBef>
                <a:spcPct val="0"/>
              </a:spcBef>
            </a:pPr>
            <a:r>
              <a:rPr lang="es-E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Objetivos Específicos</a:t>
            </a:r>
            <a:r>
              <a:rPr lang="es-ES" dirty="0" smtClean="0"/>
              <a:t/>
            </a:r>
            <a:br>
              <a:rPr lang="es-ES" dirty="0" smtClean="0"/>
            </a:b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5746643"/>
          </a:xfrm>
        </p:spPr>
        <p:txBody>
          <a:bodyPr/>
          <a:lstStyle/>
          <a:p>
            <a:pPr lvl="0"/>
            <a:endParaRPr lang="es-ES" dirty="0" smtClean="0"/>
          </a:p>
          <a:p>
            <a:pPr lvl="0"/>
            <a:r>
              <a:rPr lang="es-ES" dirty="0" smtClean="0"/>
              <a:t>Establecer el grado de capacitación y desarrollo profesional que fomentan para con sus empleados los organismos de tránsito de Medellín, Bello, Envigado e Itagüí.</a:t>
            </a:r>
          </a:p>
          <a:p>
            <a:pPr lvl="0"/>
            <a:endParaRPr lang="es-ES" dirty="0" smtClean="0"/>
          </a:p>
          <a:p>
            <a:pPr lvl="0"/>
            <a:r>
              <a:rPr lang="es-ES" dirty="0" smtClean="0"/>
              <a:t>Determinar el grado de participación de los empleados en la toma de decisiones al interior de los organismos de tránsito de Medellín, Bello, Envigado e Itagüí.</a:t>
            </a:r>
          </a:p>
          <a:p>
            <a:pPr lvl="0"/>
            <a:endParaRPr lang="es-ES" dirty="0" smtClean="0"/>
          </a:p>
          <a:p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Poder que tienen las empresas sobre las esferas económicas y sociales.</a:t>
            </a:r>
          </a:p>
          <a:p>
            <a:endParaRPr lang="es-ES" dirty="0" smtClean="0"/>
          </a:p>
          <a:p>
            <a:r>
              <a:rPr lang="es-ES" dirty="0" smtClean="0"/>
              <a:t>Promover la incorporación de empresas.</a:t>
            </a:r>
          </a:p>
          <a:p>
            <a:endParaRPr lang="es-ES" dirty="0" smtClean="0"/>
          </a:p>
          <a:p>
            <a:r>
              <a:rPr lang="es-ES" dirty="0" smtClean="0"/>
              <a:t>Caso Colombia.</a:t>
            </a:r>
          </a:p>
          <a:p>
            <a:endParaRPr lang="es-ES" dirty="0" smtClean="0"/>
          </a:p>
          <a:p>
            <a:r>
              <a:rPr lang="es-ES" dirty="0" smtClean="0"/>
              <a:t>Guía GRI.</a:t>
            </a:r>
          </a:p>
          <a:p>
            <a:endParaRPr lang="es-ES" dirty="0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s-ES" sz="3600" dirty="0" smtClean="0"/>
              <a:t>Marco conceptual</a:t>
            </a:r>
            <a:endParaRPr lang="es-ES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4882547"/>
          </a:xfrm>
        </p:spPr>
        <p:txBody>
          <a:bodyPr>
            <a:normAutofit/>
          </a:bodyPr>
          <a:lstStyle/>
          <a:p>
            <a:pPr lvl="0"/>
            <a:r>
              <a:rPr lang="es-ES" sz="2200" dirty="0" err="1" smtClean="0"/>
              <a:t>Empleabilidad</a:t>
            </a:r>
            <a:r>
              <a:rPr lang="es-ES" sz="2200" dirty="0" smtClean="0"/>
              <a:t> </a:t>
            </a:r>
          </a:p>
          <a:p>
            <a:pPr lvl="0"/>
            <a:r>
              <a:rPr lang="es-ES" sz="2200" dirty="0" smtClean="0"/>
              <a:t>La remuneración y el grado de beneficios  </a:t>
            </a:r>
          </a:p>
          <a:p>
            <a:pPr lvl="0"/>
            <a:r>
              <a:rPr lang="es-ES" sz="2200" dirty="0" smtClean="0"/>
              <a:t>Capacitación y desarrollo profesional </a:t>
            </a:r>
          </a:p>
          <a:p>
            <a:pPr lvl="0"/>
            <a:r>
              <a:rPr lang="es-ES" sz="2200" dirty="0" smtClean="0"/>
              <a:t>Prevención de riesgos </a:t>
            </a:r>
          </a:p>
          <a:p>
            <a:pPr lvl="0"/>
            <a:r>
              <a:rPr lang="es-ES" sz="2200" dirty="0" smtClean="0"/>
              <a:t>Discriminación laboral.</a:t>
            </a:r>
          </a:p>
          <a:p>
            <a:pPr lvl="0"/>
            <a:r>
              <a:rPr lang="es-ES" sz="2200" dirty="0" smtClean="0"/>
              <a:t>El trato laboral </a:t>
            </a:r>
          </a:p>
          <a:p>
            <a:pPr lvl="0"/>
            <a:r>
              <a:rPr lang="es-ES" sz="2200" dirty="0" smtClean="0"/>
              <a:t>Protección a la maternidad </a:t>
            </a:r>
          </a:p>
          <a:p>
            <a:pPr lvl="0"/>
            <a:r>
              <a:rPr lang="es-ES" sz="2200" dirty="0" smtClean="0"/>
              <a:t>Participación de los empleados en la toma de decisiones</a:t>
            </a:r>
          </a:p>
          <a:p>
            <a:pPr lvl="0"/>
            <a:r>
              <a:rPr lang="es-ES" sz="2200" dirty="0" smtClean="0"/>
              <a:t>Relación con los Proveedores</a:t>
            </a:r>
          </a:p>
          <a:p>
            <a:pPr lvl="0"/>
            <a:r>
              <a:rPr lang="es-ES" sz="2200" dirty="0" smtClean="0"/>
              <a:t>Reclamaciones laborales</a:t>
            </a:r>
          </a:p>
          <a:p>
            <a:pPr lvl="0"/>
            <a:r>
              <a:rPr lang="es-ES" sz="2200" dirty="0" smtClean="0"/>
              <a:t>Las características físicas que poseen los espacios laborales </a:t>
            </a:r>
          </a:p>
          <a:p>
            <a:pPr>
              <a:buNone/>
            </a:pPr>
            <a:endParaRPr lang="es-ES" dirty="0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467544" y="620688"/>
            <a:ext cx="8229600" cy="706090"/>
          </a:xfrm>
        </p:spPr>
        <p:txBody>
          <a:bodyPr>
            <a:normAutofit fontScale="90000"/>
          </a:bodyPr>
          <a:lstStyle/>
          <a:p>
            <a:pPr algn="ctr"/>
            <a:r>
              <a:rPr lang="es-ES" dirty="0" smtClean="0"/>
              <a:t>Políticas</a:t>
            </a:r>
            <a:br>
              <a:rPr lang="es-ES" dirty="0" smtClean="0"/>
            </a:b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738531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s-ES" dirty="0" smtClean="0"/>
              <a:t>Análisis de los informes sociales.</a:t>
            </a:r>
          </a:p>
          <a:p>
            <a:pPr>
              <a:lnSpc>
                <a:spcPct val="150000"/>
              </a:lnSpc>
            </a:pPr>
            <a:r>
              <a:rPr lang="es-ES" dirty="0" smtClean="0"/>
              <a:t>Encuestas por departamento o área de cada uno de los organismos de tránsito. </a:t>
            </a:r>
          </a:p>
          <a:p>
            <a:pPr>
              <a:lnSpc>
                <a:spcPct val="150000"/>
              </a:lnSpc>
            </a:pPr>
            <a:r>
              <a:rPr lang="es-ES" dirty="0" smtClean="0"/>
              <a:t>Visitas a los organismos.</a:t>
            </a:r>
          </a:p>
          <a:p>
            <a:pPr>
              <a:lnSpc>
                <a:spcPct val="150000"/>
              </a:lnSpc>
            </a:pPr>
            <a:r>
              <a:rPr lang="es-ES" dirty="0" smtClean="0"/>
              <a:t>Derechos de petición.</a:t>
            </a:r>
          </a:p>
          <a:p>
            <a:pPr>
              <a:lnSpc>
                <a:spcPct val="150000"/>
              </a:lnSpc>
            </a:pPr>
            <a:r>
              <a:rPr lang="es-ES" dirty="0" smtClean="0"/>
              <a:t>Respuesta a las solicitudes.</a:t>
            </a:r>
            <a:endParaRPr lang="es-ES" dirty="0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539552" y="836712"/>
            <a:ext cx="8229600" cy="144016"/>
          </a:xfrm>
        </p:spPr>
        <p:txBody>
          <a:bodyPr>
            <a:normAutofit fontScale="90000"/>
          </a:bodyPr>
          <a:lstStyle/>
          <a:p>
            <a:pPr algn="ctr"/>
            <a:r>
              <a:rPr lang="es-ES" dirty="0" smtClean="0"/>
              <a:t>Metodología aplicada</a:t>
            </a:r>
            <a:br>
              <a:rPr lang="es-ES" dirty="0" smtClean="0"/>
            </a:b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urrencia">
  <a:themeElements>
    <a:clrScheme name="Concurrencia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urrencia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urrencia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290</TotalTime>
  <Words>377</Words>
  <Application>Microsoft Office PowerPoint</Application>
  <PresentationFormat>Presentación en pantalla (4:3)</PresentationFormat>
  <Paragraphs>63</Paragraphs>
  <Slides>11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11</vt:i4>
      </vt:variant>
    </vt:vector>
  </HeadingPairs>
  <TitlesOfParts>
    <vt:vector size="12" baseType="lpstr">
      <vt:lpstr>Concurrencia</vt:lpstr>
      <vt:lpstr>LA RESPONSABILIDAD SOCIAL EMPRESARIAL  Y LA CALIDAD DE VIDA DE LOS EMPLEADOS DE LOS ORGANISMOS DE TRÁNSITO DE MEDELLIN, BELLO, ENVIGADO E ITAGÜÍ </vt:lpstr>
      <vt:lpstr>Responsabilidad Social Empresarial</vt:lpstr>
      <vt:lpstr>Justificación </vt:lpstr>
      <vt:lpstr>Objetivo General</vt:lpstr>
      <vt:lpstr>Objetivos Específicos </vt:lpstr>
      <vt:lpstr>Diapositiva 6</vt:lpstr>
      <vt:lpstr>Marco conceptual</vt:lpstr>
      <vt:lpstr>Políticas </vt:lpstr>
      <vt:lpstr>Metodología aplicada </vt:lpstr>
      <vt:lpstr>Análisis de resultados </vt:lpstr>
      <vt:lpstr>Conclusiones</vt:lpstr>
    </vt:vector>
  </TitlesOfParts>
  <Company>Independiente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Usuario</dc:creator>
  <cp:lastModifiedBy>Usuario</cp:lastModifiedBy>
  <cp:revision>24</cp:revision>
  <dcterms:created xsi:type="dcterms:W3CDTF">2015-04-22T05:36:20Z</dcterms:created>
  <dcterms:modified xsi:type="dcterms:W3CDTF">2015-04-23T18:28:52Z</dcterms:modified>
</cp:coreProperties>
</file>