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E6129AB-6A4C-4593-BDFB-A59741BB80A4}" type="datetimeFigureOut">
              <a:rPr lang="es-CO" smtClean="0"/>
              <a:t>03/05/2014</a:t>
            </a:fld>
            <a:endParaRPr lang="es-CO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O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3BBA412-288C-4440-91F2-672BDA184B85}" type="slidenum">
              <a:rPr lang="es-CO" smtClean="0"/>
              <a:t>‹#›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0106129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BBA412-288C-4440-91F2-672BDA184B85}" type="slidenum">
              <a:rPr lang="es-CO" smtClean="0"/>
              <a:t>1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1319789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6DCA5D-0472-4AE1-B607-EF1A0862F8E7}" type="datetimeFigureOut">
              <a:rPr lang="es-CO" smtClean="0"/>
              <a:t>03/05/2014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359339-3A1F-4213-8A70-21A8A579B300}" type="slidenum">
              <a:rPr lang="es-CO" smtClean="0"/>
              <a:t>‹#›</a:t>
            </a:fld>
            <a:endParaRPr lang="es-CO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815330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6DCA5D-0472-4AE1-B607-EF1A0862F8E7}" type="datetimeFigureOut">
              <a:rPr lang="es-CO" smtClean="0"/>
              <a:t>03/05/2014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359339-3A1F-4213-8A70-21A8A579B300}" type="slidenum">
              <a:rPr lang="es-CO" smtClean="0"/>
              <a:t>‹#›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0055979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6DCA5D-0472-4AE1-B607-EF1A0862F8E7}" type="datetimeFigureOut">
              <a:rPr lang="es-CO" smtClean="0"/>
              <a:t>03/05/2014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359339-3A1F-4213-8A70-21A8A579B300}" type="slidenum">
              <a:rPr lang="es-CO" smtClean="0"/>
              <a:t>‹#›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0835697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6DCA5D-0472-4AE1-B607-EF1A0862F8E7}" type="datetimeFigureOut">
              <a:rPr lang="es-CO" smtClean="0"/>
              <a:t>03/05/2014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359339-3A1F-4213-8A70-21A8A579B300}" type="slidenum">
              <a:rPr lang="es-CO" smtClean="0"/>
              <a:t>‹#›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956124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6DCA5D-0472-4AE1-B607-EF1A0862F8E7}" type="datetimeFigureOut">
              <a:rPr lang="es-CO" smtClean="0"/>
              <a:t>03/05/2014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359339-3A1F-4213-8A70-21A8A579B300}" type="slidenum">
              <a:rPr lang="es-CO" smtClean="0"/>
              <a:t>‹#›</a:t>
            </a:fld>
            <a:endParaRPr lang="es-CO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36183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8" y="1845734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6DCA5D-0472-4AE1-B607-EF1A0862F8E7}" type="datetimeFigureOut">
              <a:rPr lang="es-CO" smtClean="0"/>
              <a:t>03/05/2014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359339-3A1F-4213-8A70-21A8A579B300}" type="slidenum">
              <a:rPr lang="es-CO" smtClean="0"/>
              <a:t>‹#›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7661083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6DCA5D-0472-4AE1-B607-EF1A0862F8E7}" type="datetimeFigureOut">
              <a:rPr lang="es-CO" smtClean="0"/>
              <a:t>03/05/2014</a:t>
            </a:fld>
            <a:endParaRPr lang="es-C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359339-3A1F-4213-8A70-21A8A579B300}" type="slidenum">
              <a:rPr lang="es-CO" smtClean="0"/>
              <a:t>‹#›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7108654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6DCA5D-0472-4AE1-B607-EF1A0862F8E7}" type="datetimeFigureOut">
              <a:rPr lang="es-CO" smtClean="0"/>
              <a:t>03/05/2014</a:t>
            </a:fld>
            <a:endParaRPr lang="es-C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359339-3A1F-4213-8A70-21A8A579B300}" type="slidenum">
              <a:rPr lang="es-CO" smtClean="0"/>
              <a:t>‹#›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3624837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6DCA5D-0472-4AE1-B607-EF1A0862F8E7}" type="datetimeFigureOut">
              <a:rPr lang="es-CO" smtClean="0"/>
              <a:t>03/05/2014</a:t>
            </a:fld>
            <a:endParaRPr lang="es-C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s-C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359339-3A1F-4213-8A70-21A8A579B300}" type="slidenum">
              <a:rPr lang="es-CO" smtClean="0"/>
              <a:t>‹#›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6280809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E56DCA5D-0472-4AE1-B607-EF1A0862F8E7}" type="datetimeFigureOut">
              <a:rPr lang="es-CO" smtClean="0"/>
              <a:t>03/05/2014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99359339-3A1F-4213-8A70-21A8A579B300}" type="slidenum">
              <a:rPr lang="es-CO" smtClean="0"/>
              <a:t>‹#›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8220999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6DCA5D-0472-4AE1-B607-EF1A0862F8E7}" type="datetimeFigureOut">
              <a:rPr lang="es-CO" smtClean="0"/>
              <a:t>03/05/2014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359339-3A1F-4213-8A70-21A8A579B300}" type="slidenum">
              <a:rPr lang="es-CO" smtClean="0"/>
              <a:t>‹#›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9430451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E56DCA5D-0472-4AE1-B607-EF1A0862F8E7}" type="datetimeFigureOut">
              <a:rPr lang="es-CO" smtClean="0"/>
              <a:t>03/05/2014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99359339-3A1F-4213-8A70-21A8A579B300}" type="slidenum">
              <a:rPr lang="es-CO" smtClean="0"/>
              <a:t>‹#›</a:t>
            </a:fld>
            <a:endParaRPr lang="es-CO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198725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93801" y="0"/>
            <a:ext cx="2076450" cy="2581275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06211" y="1727365"/>
            <a:ext cx="9351363" cy="1707819"/>
          </a:xfrm>
        </p:spPr>
        <p:txBody>
          <a:bodyPr>
            <a:noAutofit/>
          </a:bodyPr>
          <a:lstStyle/>
          <a:p>
            <a:pPr algn="ctr"/>
            <a:r>
              <a:rPr lang="es-MX" sz="4400" b="1" spc="0" dirty="0" smtClean="0">
                <a:ln w="0"/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anose="02020603050405020304" pitchFamily="18" charset="-78"/>
                <a:cs typeface="Andalus" panose="02020603050405020304" pitchFamily="18" charset="-78"/>
              </a:rPr>
              <a:t>EFECTOS DE LA APLICACIÓN DE LA NIC 16 PARA LA PROPIEDAD, PLANTA Y EQUIPO EN LAS EMPRESAS MANUFACTURERAS DEL VALLE DE ABURRÁ.</a:t>
            </a:r>
            <a:endParaRPr lang="es-CO" sz="4400" b="1" spc="0" dirty="0">
              <a:ln w="0"/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ndalus" panose="02020603050405020304" pitchFamily="18" charset="-78"/>
              <a:cs typeface="Andalus" panose="02020603050405020304" pitchFamily="18" charset="-78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378424" y="4667534"/>
            <a:ext cx="9430603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2000" dirty="0" smtClean="0">
                <a:latin typeface="Andalus" panose="02020603050405020304" pitchFamily="18" charset="-78"/>
                <a:cs typeface="Andalus" panose="02020603050405020304" pitchFamily="18" charset="-78"/>
              </a:rPr>
              <a:t>Natalia </a:t>
            </a:r>
            <a:r>
              <a:rPr lang="es-CO" sz="2000" dirty="0" err="1" smtClean="0">
                <a:latin typeface="Andalus" panose="02020603050405020304" pitchFamily="18" charset="-78"/>
                <a:cs typeface="Andalus" panose="02020603050405020304" pitchFamily="18" charset="-78"/>
              </a:rPr>
              <a:t>Alzate</a:t>
            </a:r>
            <a:endParaRPr lang="es-CO" sz="2000" dirty="0" smtClean="0">
              <a:latin typeface="Andalus" panose="02020603050405020304" pitchFamily="18" charset="-78"/>
              <a:cs typeface="Andalus" panose="02020603050405020304" pitchFamily="18" charset="-78"/>
            </a:endParaRPr>
          </a:p>
          <a:p>
            <a:r>
              <a:rPr lang="es-CO" sz="2000" dirty="0" smtClean="0">
                <a:latin typeface="Andalus" panose="02020603050405020304" pitchFamily="18" charset="-78"/>
                <a:cs typeface="Andalus" panose="02020603050405020304" pitchFamily="18" charset="-78"/>
              </a:rPr>
              <a:t>Mónica Arango</a:t>
            </a:r>
          </a:p>
          <a:p>
            <a:r>
              <a:rPr lang="es-CO" sz="2000" dirty="0" smtClean="0">
                <a:latin typeface="Andalus" panose="02020603050405020304" pitchFamily="18" charset="-78"/>
                <a:cs typeface="Andalus" panose="02020603050405020304" pitchFamily="18" charset="-78"/>
              </a:rPr>
              <a:t>Laura Jaramillo</a:t>
            </a:r>
          </a:p>
          <a:p>
            <a:endParaRPr lang="es-CO" sz="2000" dirty="0">
              <a:latin typeface="Andalus" panose="02020603050405020304" pitchFamily="18" charset="-78"/>
              <a:cs typeface="Andalus" panose="02020603050405020304" pitchFamily="18" charset="-78"/>
            </a:endParaRPr>
          </a:p>
          <a:p>
            <a:r>
              <a:rPr lang="es-CO" sz="2000" dirty="0" smtClean="0">
                <a:latin typeface="Andalus" panose="02020603050405020304" pitchFamily="18" charset="-78"/>
                <a:cs typeface="Andalus" panose="02020603050405020304" pitchFamily="18" charset="-78"/>
              </a:rPr>
              <a:t>Asesora: Martha Cecilia Álvarez</a:t>
            </a:r>
            <a:endParaRPr lang="es-CO" sz="2000" dirty="0">
              <a:latin typeface="Andalus" panose="02020603050405020304" pitchFamily="18" charset="-78"/>
              <a:cs typeface="Andalus" panose="02020603050405020304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407872529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0">
        <p:cut/>
      </p:transition>
    </mc:Choice>
    <mc:Fallback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81975" y="2581273"/>
            <a:ext cx="8311826" cy="2067999"/>
          </a:xfrm>
        </p:spPr>
        <p:txBody>
          <a:bodyPr>
            <a:normAutofit/>
          </a:bodyPr>
          <a:lstStyle/>
          <a:p>
            <a:pPr algn="just"/>
            <a:r>
              <a:rPr lang="es-MX" sz="2600" dirty="0">
                <a:latin typeface="Andalus" panose="02020603050405020304" pitchFamily="18" charset="-78"/>
                <a:cs typeface="Andalus" panose="02020603050405020304" pitchFamily="18" charset="-78"/>
              </a:rPr>
              <a:t>¿Cuáles son los efectos que traería para las empresas manufactureras del Valle de </a:t>
            </a:r>
            <a:r>
              <a:rPr lang="es-MX" sz="2600" dirty="0" err="1">
                <a:latin typeface="Andalus" panose="02020603050405020304" pitchFamily="18" charset="-78"/>
                <a:cs typeface="Andalus" panose="02020603050405020304" pitchFamily="18" charset="-78"/>
              </a:rPr>
              <a:t>Aburrá</a:t>
            </a:r>
            <a:r>
              <a:rPr lang="es-MX" sz="2600" dirty="0">
                <a:latin typeface="Andalus" panose="02020603050405020304" pitchFamily="18" charset="-78"/>
                <a:cs typeface="Andalus" panose="02020603050405020304" pitchFamily="18" charset="-78"/>
              </a:rPr>
              <a:t> la aplicación de los criterios de contabilización y tratamiento que plantea la NIC 16: “Propiedad, planta y equipo” con respecto a los métodos utilizados bajo norma local?</a:t>
            </a:r>
            <a:endParaRPr lang="en-US" sz="2600" dirty="0">
              <a:latin typeface="Andalus" panose="02020603050405020304" pitchFamily="18" charset="-78"/>
              <a:cs typeface="Andalus" panose="02020603050405020304" pitchFamily="18" charset="-78"/>
            </a:endParaRPr>
          </a:p>
          <a:p>
            <a:endParaRPr lang="es-CO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93801" y="0"/>
            <a:ext cx="2076450" cy="2581275"/>
          </a:xfrm>
          <a:prstGeom prst="rect">
            <a:avLst/>
          </a:prstGeom>
        </p:spPr>
      </p:pic>
      <p:sp>
        <p:nvSpPr>
          <p:cNvPr id="5" name="Title 1"/>
          <p:cNvSpPr txBox="1">
            <a:spLocks/>
          </p:cNvSpPr>
          <p:nvPr/>
        </p:nvSpPr>
        <p:spPr>
          <a:xfrm>
            <a:off x="906211" y="1727365"/>
            <a:ext cx="9351363" cy="1707819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es-CO" sz="4400" b="1" spc="0" dirty="0">
              <a:ln w="0"/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ndalus" panose="02020603050405020304" pitchFamily="18" charset="-78"/>
              <a:cs typeface="Andalus" panose="02020603050405020304" pitchFamily="18" charset="-78"/>
            </a:endParaRPr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906211" y="95746"/>
            <a:ext cx="9351363" cy="1707819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MX" sz="4400" b="1" spc="0" dirty="0" smtClean="0">
                <a:ln w="0"/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anose="02020603050405020304" pitchFamily="18" charset="-78"/>
                <a:cs typeface="Andalus" panose="02020603050405020304" pitchFamily="18" charset="-78"/>
              </a:rPr>
              <a:t>PROBLEMA DE INVESTIGACIÓN</a:t>
            </a:r>
            <a:endParaRPr lang="es-CO" sz="4400" b="1" spc="0" dirty="0">
              <a:ln w="0"/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ndalus" panose="02020603050405020304" pitchFamily="18" charset="-78"/>
              <a:cs typeface="Andalus" panose="02020603050405020304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82551731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81975" y="2581273"/>
            <a:ext cx="8311826" cy="2067999"/>
          </a:xfrm>
        </p:spPr>
        <p:txBody>
          <a:bodyPr>
            <a:normAutofit/>
          </a:bodyPr>
          <a:lstStyle/>
          <a:p>
            <a:pPr algn="just"/>
            <a:r>
              <a:rPr lang="es-CO" sz="2600" dirty="0">
                <a:latin typeface="Andalus" panose="02020603050405020304" pitchFamily="18" charset="-78"/>
                <a:cs typeface="Andalus" panose="02020603050405020304" pitchFamily="18" charset="-78"/>
              </a:rPr>
              <a:t>Identificar  los efectos que trae para las empresas manufactureras del Valle de </a:t>
            </a:r>
            <a:r>
              <a:rPr lang="es-CO" sz="2600" dirty="0" err="1">
                <a:latin typeface="Andalus" panose="02020603050405020304" pitchFamily="18" charset="-78"/>
                <a:cs typeface="Andalus" panose="02020603050405020304" pitchFamily="18" charset="-78"/>
              </a:rPr>
              <a:t>Aburrá</a:t>
            </a:r>
            <a:r>
              <a:rPr lang="es-CO" sz="2600" dirty="0">
                <a:latin typeface="Andalus" panose="02020603050405020304" pitchFamily="18" charset="-78"/>
                <a:cs typeface="Andalus" panose="02020603050405020304" pitchFamily="18" charset="-78"/>
              </a:rPr>
              <a:t>, la aplicación de los criterios de contabilización y tratamiento que plantea la NIC 16: Propiedad, planta y equipo, con respecto a los métodos utilizados bajo la norma local.</a:t>
            </a:r>
          </a:p>
          <a:p>
            <a:endParaRPr lang="es-CO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93801" y="0"/>
            <a:ext cx="2076450" cy="2581275"/>
          </a:xfrm>
          <a:prstGeom prst="rect">
            <a:avLst/>
          </a:prstGeom>
        </p:spPr>
      </p:pic>
      <p:sp>
        <p:nvSpPr>
          <p:cNvPr id="5" name="Title 1"/>
          <p:cNvSpPr txBox="1">
            <a:spLocks/>
          </p:cNvSpPr>
          <p:nvPr/>
        </p:nvSpPr>
        <p:spPr>
          <a:xfrm>
            <a:off x="906211" y="1727365"/>
            <a:ext cx="9351363" cy="1707819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es-CO" sz="4400" b="1" spc="0" dirty="0">
              <a:ln w="0"/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ndalus" panose="02020603050405020304" pitchFamily="18" charset="-78"/>
              <a:cs typeface="Andalus" panose="02020603050405020304" pitchFamily="18" charset="-78"/>
            </a:endParaRPr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906211" y="95746"/>
            <a:ext cx="9351363" cy="1707819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MX" sz="4400" b="1" spc="0" dirty="0" smtClean="0">
                <a:ln w="0"/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anose="02020603050405020304" pitchFamily="18" charset="-78"/>
                <a:cs typeface="Andalus" panose="02020603050405020304" pitchFamily="18" charset="-78"/>
              </a:rPr>
              <a:t>OBJETIVO GENERAL</a:t>
            </a:r>
            <a:endParaRPr lang="es-CO" sz="4400" b="1" spc="0" dirty="0">
              <a:ln w="0"/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ndalus" panose="02020603050405020304" pitchFamily="18" charset="-78"/>
              <a:cs typeface="Andalus" panose="02020603050405020304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37170898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81975" y="2581273"/>
            <a:ext cx="8311826" cy="2067999"/>
          </a:xfrm>
        </p:spPr>
        <p:txBody>
          <a:bodyPr>
            <a:normAutofit/>
          </a:bodyPr>
          <a:lstStyle/>
          <a:p>
            <a:pPr algn="just"/>
            <a:r>
              <a:rPr lang="es-CO" sz="2800" dirty="0">
                <a:latin typeface="Andalus" panose="02020603050405020304" pitchFamily="18" charset="-78"/>
                <a:cs typeface="Andalus" panose="02020603050405020304" pitchFamily="18" charset="-78"/>
              </a:rPr>
              <a:t>La implementación de Normas Internacionales es un tema que ha tomado gran importancia en los últimos años.</a:t>
            </a:r>
            <a:endParaRPr lang="es-CO" sz="24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93801" y="0"/>
            <a:ext cx="2076450" cy="2581275"/>
          </a:xfrm>
          <a:prstGeom prst="rect">
            <a:avLst/>
          </a:prstGeom>
        </p:spPr>
      </p:pic>
      <p:sp>
        <p:nvSpPr>
          <p:cNvPr id="5" name="Title 1"/>
          <p:cNvSpPr txBox="1">
            <a:spLocks/>
          </p:cNvSpPr>
          <p:nvPr/>
        </p:nvSpPr>
        <p:spPr>
          <a:xfrm>
            <a:off x="906211" y="1727365"/>
            <a:ext cx="9351363" cy="1707819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es-CO" sz="4400" b="1" spc="0" dirty="0">
              <a:ln w="0"/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ndalus" panose="02020603050405020304" pitchFamily="18" charset="-78"/>
              <a:cs typeface="Andalus" panose="02020603050405020304" pitchFamily="18" charset="-78"/>
            </a:endParaRPr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906211" y="95746"/>
            <a:ext cx="9351363" cy="1707819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MX" sz="4400" b="1" spc="0" dirty="0" smtClean="0">
                <a:ln w="0"/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anose="02020603050405020304" pitchFamily="18" charset="-78"/>
                <a:cs typeface="Andalus" panose="02020603050405020304" pitchFamily="18" charset="-78"/>
              </a:rPr>
              <a:t>JUSTIFICACIÓN</a:t>
            </a:r>
            <a:endParaRPr lang="es-CO" sz="4400" b="1" spc="0" dirty="0">
              <a:ln w="0"/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ndalus" panose="02020603050405020304" pitchFamily="18" charset="-78"/>
              <a:cs typeface="Andalus" panose="02020603050405020304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426696905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prism isInverted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81975" y="2581273"/>
            <a:ext cx="8311826" cy="2067999"/>
          </a:xfrm>
        </p:spPr>
        <p:txBody>
          <a:bodyPr>
            <a:normAutofit/>
          </a:bodyPr>
          <a:lstStyle/>
          <a:p>
            <a:pPr algn="just">
              <a:buFont typeface="Arial" panose="020B0604020202020204" pitchFamily="34" charset="0"/>
              <a:buChar char="•"/>
            </a:pPr>
            <a:r>
              <a:rPr lang="es-CO" sz="2800" dirty="0" smtClean="0">
                <a:latin typeface="Andalus" panose="02020603050405020304" pitchFamily="18" charset="-78"/>
                <a:cs typeface="Andalus" panose="02020603050405020304" pitchFamily="18" charset="-78"/>
              </a:rPr>
              <a:t> Proceso </a:t>
            </a:r>
            <a:r>
              <a:rPr lang="es-CO" sz="2800" dirty="0">
                <a:latin typeface="Andalus" panose="02020603050405020304" pitchFamily="18" charset="-78"/>
                <a:cs typeface="Andalus" panose="02020603050405020304" pitchFamily="18" charset="-78"/>
              </a:rPr>
              <a:t>de </a:t>
            </a:r>
            <a:r>
              <a:rPr lang="es-CO" sz="2800" dirty="0" smtClean="0">
                <a:latin typeface="Andalus" panose="02020603050405020304" pitchFamily="18" charset="-78"/>
                <a:cs typeface="Andalus" panose="02020603050405020304" pitchFamily="18" charset="-78"/>
              </a:rPr>
              <a:t>Convergencia.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es-CO" sz="2800" dirty="0">
                <a:latin typeface="Andalus" panose="02020603050405020304" pitchFamily="18" charset="-78"/>
                <a:cs typeface="Andalus" panose="02020603050405020304" pitchFamily="18" charset="-78"/>
              </a:rPr>
              <a:t> </a:t>
            </a:r>
            <a:r>
              <a:rPr lang="es-CO" sz="2800" dirty="0" smtClean="0">
                <a:latin typeface="Andalus" panose="02020603050405020304" pitchFamily="18" charset="-78"/>
                <a:cs typeface="Andalus" panose="02020603050405020304" pitchFamily="18" charset="-78"/>
              </a:rPr>
              <a:t>NIC </a:t>
            </a:r>
            <a:r>
              <a:rPr lang="es-CO" sz="2800" dirty="0">
                <a:latin typeface="Andalus" panose="02020603050405020304" pitchFamily="18" charset="-78"/>
                <a:cs typeface="Andalus" panose="02020603050405020304" pitchFamily="18" charset="-78"/>
              </a:rPr>
              <a:t>16 Vs Tratamiento Contable </a:t>
            </a:r>
            <a:r>
              <a:rPr lang="es-CO" sz="2800" dirty="0" smtClean="0">
                <a:latin typeface="Andalus" panose="02020603050405020304" pitchFamily="18" charset="-78"/>
                <a:cs typeface="Andalus" panose="02020603050405020304" pitchFamily="18" charset="-78"/>
              </a:rPr>
              <a:t>Colombiano.</a:t>
            </a:r>
            <a:endParaRPr lang="es-CO" sz="2800" dirty="0">
              <a:latin typeface="Andalus" panose="02020603050405020304" pitchFamily="18" charset="-78"/>
              <a:cs typeface="Andalus" panose="02020603050405020304" pitchFamily="18" charset="-78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93801" y="0"/>
            <a:ext cx="2076450" cy="2581275"/>
          </a:xfrm>
          <a:prstGeom prst="rect">
            <a:avLst/>
          </a:prstGeom>
        </p:spPr>
      </p:pic>
      <p:sp>
        <p:nvSpPr>
          <p:cNvPr id="5" name="Title 1"/>
          <p:cNvSpPr txBox="1">
            <a:spLocks/>
          </p:cNvSpPr>
          <p:nvPr/>
        </p:nvSpPr>
        <p:spPr>
          <a:xfrm>
            <a:off x="906211" y="1727365"/>
            <a:ext cx="9351363" cy="1707819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es-CO" sz="4400" b="1" spc="0" dirty="0">
              <a:ln w="0"/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ndalus" panose="02020603050405020304" pitchFamily="18" charset="-78"/>
              <a:cs typeface="Andalus" panose="02020603050405020304" pitchFamily="18" charset="-78"/>
            </a:endParaRPr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906211" y="95746"/>
            <a:ext cx="9351363" cy="1707819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MX" sz="4400" b="1" spc="0" dirty="0" smtClean="0">
                <a:ln w="0"/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anose="02020603050405020304" pitchFamily="18" charset="-78"/>
                <a:cs typeface="Andalus" panose="02020603050405020304" pitchFamily="18" charset="-78"/>
              </a:rPr>
              <a:t>MARCO TEÓRICO</a:t>
            </a:r>
            <a:endParaRPr lang="es-CO" sz="4400" b="1" spc="0" dirty="0">
              <a:ln w="0"/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ndalus" panose="02020603050405020304" pitchFamily="18" charset="-78"/>
              <a:cs typeface="Andalus" panose="02020603050405020304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32130239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14:window dir="ver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81975" y="2581273"/>
            <a:ext cx="8311826" cy="2067999"/>
          </a:xfrm>
        </p:spPr>
        <p:txBody>
          <a:bodyPr>
            <a:normAutofit/>
          </a:bodyPr>
          <a:lstStyle/>
          <a:p>
            <a:pPr algn="just">
              <a:buFont typeface="Arial" panose="020B0604020202020204" pitchFamily="34" charset="0"/>
              <a:buChar char="•"/>
            </a:pPr>
            <a:r>
              <a:rPr lang="es-CO" sz="2800" dirty="0">
                <a:latin typeface="Andalus" panose="02020603050405020304" pitchFamily="18" charset="-78"/>
                <a:cs typeface="Andalus" panose="02020603050405020304" pitchFamily="18" charset="-78"/>
              </a:rPr>
              <a:t> Esta investigación se considera cualitativa, con un alcance </a:t>
            </a:r>
            <a:r>
              <a:rPr lang="es-CO" sz="2800" dirty="0" smtClean="0">
                <a:latin typeface="Andalus" panose="02020603050405020304" pitchFamily="18" charset="-78"/>
                <a:cs typeface="Andalus" panose="02020603050405020304" pitchFamily="18" charset="-78"/>
              </a:rPr>
              <a:t>descriptivo.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es-CO" sz="2800" dirty="0">
                <a:latin typeface="Andalus" panose="02020603050405020304" pitchFamily="18" charset="-78"/>
                <a:cs typeface="Andalus" panose="02020603050405020304" pitchFamily="18" charset="-78"/>
              </a:rPr>
              <a:t> </a:t>
            </a:r>
            <a:r>
              <a:rPr lang="es-CO" sz="2800" dirty="0" smtClean="0">
                <a:latin typeface="Andalus" panose="02020603050405020304" pitchFamily="18" charset="-78"/>
                <a:cs typeface="Andalus" panose="02020603050405020304" pitchFamily="18" charset="-78"/>
              </a:rPr>
              <a:t>Fuentes de información primarias.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es-CO" sz="2800" dirty="0" smtClean="0">
                <a:latin typeface="Andalus" panose="02020603050405020304" pitchFamily="18" charset="-78"/>
                <a:cs typeface="Andalus" panose="02020603050405020304" pitchFamily="18" charset="-78"/>
              </a:rPr>
              <a:t> Encuestas.</a:t>
            </a:r>
            <a:endParaRPr lang="es-CO" sz="2800" dirty="0">
              <a:latin typeface="Andalus" panose="02020603050405020304" pitchFamily="18" charset="-78"/>
              <a:cs typeface="Andalus" panose="02020603050405020304" pitchFamily="18" charset="-78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93801" y="0"/>
            <a:ext cx="2076450" cy="2581275"/>
          </a:xfrm>
          <a:prstGeom prst="rect">
            <a:avLst/>
          </a:prstGeom>
        </p:spPr>
      </p:pic>
      <p:sp>
        <p:nvSpPr>
          <p:cNvPr id="5" name="Title 1"/>
          <p:cNvSpPr txBox="1">
            <a:spLocks/>
          </p:cNvSpPr>
          <p:nvPr/>
        </p:nvSpPr>
        <p:spPr>
          <a:xfrm>
            <a:off x="906211" y="1727365"/>
            <a:ext cx="9351363" cy="1707819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es-CO" sz="4400" b="1" spc="0" dirty="0">
              <a:ln w="0"/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ndalus" panose="02020603050405020304" pitchFamily="18" charset="-78"/>
              <a:cs typeface="Andalus" panose="02020603050405020304" pitchFamily="18" charset="-78"/>
            </a:endParaRPr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906211" y="95746"/>
            <a:ext cx="9351363" cy="1707819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MX" sz="4400" b="1" spc="0" dirty="0" smtClean="0">
                <a:ln w="0"/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anose="02020603050405020304" pitchFamily="18" charset="-78"/>
                <a:cs typeface="Andalus" panose="02020603050405020304" pitchFamily="18" charset="-78"/>
              </a:rPr>
              <a:t>DISEÑO METODOLÓGICO</a:t>
            </a:r>
            <a:endParaRPr lang="es-CO" sz="4400" b="1" spc="0" dirty="0">
              <a:ln w="0"/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ndalus" panose="02020603050405020304" pitchFamily="18" charset="-78"/>
              <a:cs typeface="Andalus" panose="02020603050405020304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20294761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ferris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81975" y="2581273"/>
            <a:ext cx="8311826" cy="2067999"/>
          </a:xfrm>
        </p:spPr>
        <p:txBody>
          <a:bodyPr>
            <a:normAutofit/>
          </a:bodyPr>
          <a:lstStyle/>
          <a:p>
            <a:pPr algn="just">
              <a:buFont typeface="Arial" panose="020B0604020202020204" pitchFamily="34" charset="0"/>
              <a:buChar char="•"/>
            </a:pPr>
            <a:r>
              <a:rPr lang="es-CO" sz="2800" dirty="0">
                <a:latin typeface="Andalus" panose="02020603050405020304" pitchFamily="18" charset="-78"/>
                <a:cs typeface="Andalus" panose="02020603050405020304" pitchFamily="18" charset="-78"/>
              </a:rPr>
              <a:t> Con la implementación de la NIC 16 en las compañías manufactureras del Valle de </a:t>
            </a:r>
            <a:r>
              <a:rPr lang="es-CO" sz="2800" dirty="0" err="1">
                <a:latin typeface="Andalus" panose="02020603050405020304" pitchFamily="18" charset="-78"/>
                <a:cs typeface="Andalus" panose="02020603050405020304" pitchFamily="18" charset="-78"/>
              </a:rPr>
              <a:t>Aburrá</a:t>
            </a:r>
            <a:r>
              <a:rPr lang="es-CO" sz="2800" dirty="0">
                <a:latin typeface="Andalus" panose="02020603050405020304" pitchFamily="18" charset="-78"/>
                <a:cs typeface="Andalus" panose="02020603050405020304" pitchFamily="18" charset="-78"/>
              </a:rPr>
              <a:t> se identificaron impactos en: los resultados de la empresa, presentación de los Estados Financieros, indicadores financieros, control de los activos y aspectos administrativos.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93801" y="0"/>
            <a:ext cx="2076450" cy="2581275"/>
          </a:xfrm>
          <a:prstGeom prst="rect">
            <a:avLst/>
          </a:prstGeom>
        </p:spPr>
      </p:pic>
      <p:sp>
        <p:nvSpPr>
          <p:cNvPr id="5" name="Title 1"/>
          <p:cNvSpPr txBox="1">
            <a:spLocks/>
          </p:cNvSpPr>
          <p:nvPr/>
        </p:nvSpPr>
        <p:spPr>
          <a:xfrm>
            <a:off x="906211" y="1727365"/>
            <a:ext cx="9351363" cy="1707819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es-CO" sz="4400" b="1" spc="0" dirty="0">
              <a:ln w="0"/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ndalus" panose="02020603050405020304" pitchFamily="18" charset="-78"/>
              <a:cs typeface="Andalus" panose="02020603050405020304" pitchFamily="18" charset="-78"/>
            </a:endParaRPr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906211" y="95746"/>
            <a:ext cx="9351363" cy="1707819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MX" sz="4400" b="1" spc="0" dirty="0">
                <a:ln w="0"/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anose="02020603050405020304" pitchFamily="18" charset="-78"/>
                <a:cs typeface="Andalus" panose="02020603050405020304" pitchFamily="18" charset="-78"/>
              </a:rPr>
              <a:t>RESULTADOS</a:t>
            </a:r>
            <a:endParaRPr lang="es-CO" sz="4400" b="1" spc="0" dirty="0">
              <a:ln w="0"/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ndalus" panose="02020603050405020304" pitchFamily="18" charset="-78"/>
              <a:cs typeface="Andalus" panose="02020603050405020304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52867935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50">
        <p14:switch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93801" y="0"/>
            <a:ext cx="2076450" cy="2581275"/>
          </a:xfrm>
          <a:prstGeom prst="rect">
            <a:avLst/>
          </a:prstGeom>
        </p:spPr>
      </p:pic>
      <p:sp>
        <p:nvSpPr>
          <p:cNvPr id="5" name="Title 1"/>
          <p:cNvSpPr txBox="1">
            <a:spLocks/>
          </p:cNvSpPr>
          <p:nvPr/>
        </p:nvSpPr>
        <p:spPr>
          <a:xfrm>
            <a:off x="906211" y="1727365"/>
            <a:ext cx="9351363" cy="1707819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es-CO" sz="4400" b="1" spc="0" dirty="0">
              <a:ln w="0"/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ndalus" panose="02020603050405020304" pitchFamily="18" charset="-78"/>
              <a:cs typeface="Andalus" panose="02020603050405020304" pitchFamily="18" charset="-78"/>
            </a:endParaRPr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742438" y="1727365"/>
            <a:ext cx="9351363" cy="1707819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MX" sz="6000" b="1" spc="0" dirty="0">
                <a:ln w="0"/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anose="02020603050405020304" pitchFamily="18" charset="-78"/>
                <a:cs typeface="Andalus" panose="02020603050405020304" pitchFamily="18" charset="-78"/>
              </a:rPr>
              <a:t>CONCLUSIONES</a:t>
            </a:r>
            <a:endParaRPr lang="es-CO" sz="6000" b="1" spc="0" dirty="0">
              <a:ln w="0"/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ndalus" panose="02020603050405020304" pitchFamily="18" charset="-78"/>
              <a:cs typeface="Andalus" panose="02020603050405020304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59452465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prism isContent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93801" y="0"/>
            <a:ext cx="2076450" cy="2581275"/>
          </a:xfrm>
          <a:prstGeom prst="rect">
            <a:avLst/>
          </a:prstGeom>
        </p:spPr>
      </p:pic>
      <p:sp>
        <p:nvSpPr>
          <p:cNvPr id="5" name="Title 1"/>
          <p:cNvSpPr txBox="1">
            <a:spLocks/>
          </p:cNvSpPr>
          <p:nvPr/>
        </p:nvSpPr>
        <p:spPr>
          <a:xfrm>
            <a:off x="906211" y="1727365"/>
            <a:ext cx="9351363" cy="1707819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es-CO" sz="4400" b="1" spc="0" dirty="0">
              <a:ln w="0"/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ndalus" panose="02020603050405020304" pitchFamily="18" charset="-78"/>
              <a:cs typeface="Andalus" panose="02020603050405020304" pitchFamily="18" charset="-78"/>
            </a:endParaRPr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742438" y="2783433"/>
            <a:ext cx="9351363" cy="1707819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MX" sz="8800" b="1" spc="0" dirty="0" smtClean="0">
                <a:ln w="0"/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anose="02020603050405020304" pitchFamily="18" charset="-78"/>
                <a:cs typeface="Andalus" panose="02020603050405020304" pitchFamily="18" charset="-78"/>
              </a:rPr>
              <a:t>¡GRACIAS!</a:t>
            </a:r>
            <a:endParaRPr lang="es-CO" sz="8800" b="1" spc="0" dirty="0">
              <a:ln w="0"/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ndalus" panose="02020603050405020304" pitchFamily="18" charset="-78"/>
              <a:cs typeface="Andalus" panose="02020603050405020304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64690311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Retrospect">
  <a:themeElements>
    <a:clrScheme name="Custom 12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297D53"/>
      </a:accent1>
      <a:accent2>
        <a:srgbClr val="2E5F4A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6B9F25"/>
      </a:hlink>
      <a:folHlink>
        <a:srgbClr val="B26B02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D26EA377-59BD-4C9C-9D94-EE8416EE4C79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70</TotalTime>
  <Words>195</Words>
  <Application>Microsoft Office PowerPoint</Application>
  <PresentationFormat>Widescreen</PresentationFormat>
  <Paragraphs>24</Paragraphs>
  <Slides>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Andalus</vt:lpstr>
      <vt:lpstr>Arial</vt:lpstr>
      <vt:lpstr>Calibri</vt:lpstr>
      <vt:lpstr>Calibri Light</vt:lpstr>
      <vt:lpstr>Retrospect</vt:lpstr>
      <vt:lpstr>EFECTOS DE LA APLICACIÓN DE LA NIC 16 PARA LA PROPIEDAD, PLANTA Y EQUIPO EN LAS EMPRESAS MANUFACTURERAS DEL VALLE DE ABURRÁ.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KPMG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EFECTOS DE LA APLICACIÓN DE LA NIC 16 PARA LA PROPIEDAD, PLANTA Y EQUIPO EN LAS EMPRESAS MANUFACTURERAS DEL VALLE DE ABURRÁ.</dc:title>
  <dc:creator>Jaramillo, Laura V</dc:creator>
  <cp:lastModifiedBy>Jaramillo, Laura V</cp:lastModifiedBy>
  <cp:revision>6</cp:revision>
  <dcterms:created xsi:type="dcterms:W3CDTF">2014-05-03T15:00:12Z</dcterms:created>
  <dcterms:modified xsi:type="dcterms:W3CDTF">2014-05-03T16:12:02Z</dcterms:modified>
</cp:coreProperties>
</file>