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58" r:id="rId5"/>
    <p:sldId id="260" r:id="rId6"/>
    <p:sldId id="259" r:id="rId7"/>
    <p:sldId id="261" r:id="rId8"/>
    <p:sldId id="262" r:id="rId9"/>
    <p:sldId id="263" r:id="rId10"/>
    <p:sldId id="264" r:id="rId11"/>
    <p:sldId id="267" r:id="rId12"/>
    <p:sldId id="268" r:id="rId13"/>
    <p:sldId id="269" r:id="rId14"/>
    <p:sldId id="266" r:id="rId15"/>
    <p:sldId id="272" r:id="rId16"/>
    <p:sldId id="274" r:id="rId17"/>
    <p:sldId id="270" r:id="rId18"/>
    <p:sldId id="271" r:id="rId1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1104"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971673E-5255-412A-AB62-3C462DE861D4}" type="datetimeFigureOut">
              <a:rPr lang="es-CO" smtClean="0"/>
              <a:pPr/>
              <a:t>12/05/2014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CC31346-53FB-4771-ACF4-435B4E8161D8}"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71673E-5255-412A-AB62-3C462DE861D4}" type="datetimeFigureOut">
              <a:rPr lang="es-CO" smtClean="0"/>
              <a:pPr/>
              <a:t>12/05/2014</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C31346-53FB-4771-ACF4-435B4E8161D8}"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74638"/>
            <a:ext cx="8686800" cy="3154362"/>
          </a:xfrm>
        </p:spPr>
        <p:txBody>
          <a:bodyPr>
            <a:normAutofit/>
          </a:bodyPr>
          <a:lstStyle/>
          <a:p>
            <a:r>
              <a:rPr lang="es-CO" sz="3600" b="1" dirty="0"/>
              <a:t>Herramientas del proceso metodológico de valoración del sistema arbóreo urbano componente de los activos ambientales del municipio de Medellín </a:t>
            </a:r>
            <a:endParaRPr lang="es-CO" sz="3600" dirty="0"/>
          </a:p>
        </p:txBody>
      </p:sp>
      <p:sp>
        <p:nvSpPr>
          <p:cNvPr id="5" name="4 Marcador de contenido"/>
          <p:cNvSpPr>
            <a:spLocks noGrp="1"/>
          </p:cNvSpPr>
          <p:nvPr>
            <p:ph idx="1"/>
          </p:nvPr>
        </p:nvSpPr>
        <p:spPr>
          <a:xfrm>
            <a:off x="457200" y="3284985"/>
            <a:ext cx="8229600" cy="1728192"/>
          </a:xfrm>
        </p:spPr>
        <p:txBody>
          <a:bodyPr/>
          <a:lstStyle/>
          <a:p>
            <a:pPr algn="ctr">
              <a:buNone/>
            </a:pPr>
            <a:r>
              <a:rPr lang="es-CO" sz="2800" b="1" dirty="0" smtClean="0"/>
              <a:t>Investigadores</a:t>
            </a:r>
          </a:p>
          <a:p>
            <a:pPr algn="ctr">
              <a:buNone/>
            </a:pPr>
            <a:r>
              <a:rPr lang="es-ES" sz="1800" dirty="0"/>
              <a:t>José Raúl Lemus </a:t>
            </a:r>
            <a:r>
              <a:rPr lang="es-ES" sz="1800" dirty="0" err="1"/>
              <a:t>Urán</a:t>
            </a:r>
            <a:endParaRPr lang="es-CO" sz="1800" dirty="0"/>
          </a:p>
          <a:p>
            <a:pPr algn="ctr">
              <a:buNone/>
            </a:pPr>
            <a:r>
              <a:rPr lang="es-ES" sz="1800" dirty="0"/>
              <a:t>Carlos Andrés Vélez </a:t>
            </a:r>
            <a:r>
              <a:rPr lang="es-ES" sz="1800" dirty="0" err="1"/>
              <a:t>Yepes</a:t>
            </a:r>
            <a:endParaRPr lang="es-CO" sz="1800" dirty="0"/>
          </a:p>
          <a:p>
            <a:pPr algn="ctr">
              <a:buNone/>
            </a:pPr>
            <a:r>
              <a:rPr lang="es-ES" sz="1800" dirty="0"/>
              <a:t>Nora Milena Zapata Betancur</a:t>
            </a:r>
            <a:endParaRPr lang="es-CO" sz="1800" dirty="0"/>
          </a:p>
          <a:p>
            <a:pPr algn="ctr">
              <a:buNone/>
            </a:pPr>
            <a:endParaRPr lang="es-CO" dirty="0" smtClean="0"/>
          </a:p>
          <a:p>
            <a:endParaRPr lang="es-CO" b="1" dirty="0"/>
          </a:p>
        </p:txBody>
      </p:sp>
      <p:sp>
        <p:nvSpPr>
          <p:cNvPr id="6" name="2 Subtítulo"/>
          <p:cNvSpPr txBox="1">
            <a:spLocks/>
          </p:cNvSpPr>
          <p:nvPr/>
        </p:nvSpPr>
        <p:spPr bwMode="auto">
          <a:xfrm>
            <a:off x="1357313" y="4857750"/>
            <a:ext cx="6400800" cy="1752600"/>
          </a:xfrm>
          <a:prstGeom prst="rect">
            <a:avLst/>
          </a:prstGeom>
          <a:noFill/>
          <a:ln w="9525">
            <a:noFill/>
            <a:miter lim="800000"/>
            <a:headEnd/>
            <a:tailEnd/>
          </a:ln>
        </p:spPr>
        <p:txBody>
          <a:bodyPr/>
          <a:lstStyle/>
          <a:p>
            <a:pPr algn="ctr">
              <a:spcBef>
                <a:spcPct val="20000"/>
              </a:spcBef>
            </a:pPr>
            <a:r>
              <a:rPr lang="es-CO" sz="2000" b="1" dirty="0" smtClean="0">
                <a:latin typeface="Calibri" pitchFamily="34" charset="0"/>
              </a:rPr>
              <a:t>Asesor </a:t>
            </a:r>
            <a:r>
              <a:rPr lang="es-CO" sz="2000" b="1" dirty="0">
                <a:latin typeface="Calibri" pitchFamily="34" charset="0"/>
              </a:rPr>
              <a:t>Temático:</a:t>
            </a:r>
          </a:p>
          <a:p>
            <a:pPr algn="ctr">
              <a:spcBef>
                <a:spcPct val="20000"/>
              </a:spcBef>
              <a:buFont typeface="Arial" charset="0"/>
              <a:buNone/>
            </a:pPr>
            <a:r>
              <a:rPr lang="es-CO" sz="2000" dirty="0" smtClean="0">
                <a:latin typeface="Calibri" pitchFamily="34" charset="0"/>
              </a:rPr>
              <a:t>Marco Antonio Machado Rivera</a:t>
            </a:r>
          </a:p>
          <a:p>
            <a:pPr algn="ctr">
              <a:spcBef>
                <a:spcPct val="20000"/>
              </a:spcBef>
              <a:buFont typeface="Arial" charset="0"/>
              <a:buNone/>
            </a:pPr>
            <a:endParaRPr lang="es-CO" sz="2000" dirty="0">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RESULTADOS DEL PROCESO DE INVESTIGACIÓN </a:t>
            </a:r>
            <a:endParaRPr lang="es-CO" dirty="0"/>
          </a:p>
        </p:txBody>
      </p:sp>
      <p:sp>
        <p:nvSpPr>
          <p:cNvPr id="3" name="2 Marcador de contenido"/>
          <p:cNvSpPr>
            <a:spLocks noGrp="1"/>
          </p:cNvSpPr>
          <p:nvPr>
            <p:ph idx="1"/>
          </p:nvPr>
        </p:nvSpPr>
        <p:spPr/>
        <p:txBody>
          <a:bodyPr>
            <a:normAutofit fontScale="92500" lnSpcReduction="20000"/>
          </a:bodyPr>
          <a:lstStyle/>
          <a:p>
            <a:pPr>
              <a:buNone/>
            </a:pPr>
            <a:r>
              <a:rPr lang="es-CO" b="1" dirty="0" smtClean="0"/>
              <a:t>1. Conceptualización</a:t>
            </a:r>
          </a:p>
          <a:p>
            <a:r>
              <a:rPr lang="es-CO" dirty="0" smtClean="0"/>
              <a:t>Sistema arbóreo.</a:t>
            </a:r>
          </a:p>
          <a:p>
            <a:r>
              <a:rPr lang="es-CO" dirty="0" smtClean="0"/>
              <a:t>Valoración.</a:t>
            </a:r>
          </a:p>
          <a:p>
            <a:r>
              <a:rPr lang="es-CO" dirty="0" smtClean="0"/>
              <a:t>Herramientas de Valoración.</a:t>
            </a:r>
          </a:p>
          <a:p>
            <a:r>
              <a:rPr lang="es-CO" dirty="0" smtClean="0"/>
              <a:t>Instrumentos de Medición.</a:t>
            </a:r>
          </a:p>
          <a:p>
            <a:r>
              <a:rPr lang="es-CO" dirty="0" smtClean="0"/>
              <a:t>Sectores de Medellín.</a:t>
            </a:r>
          </a:p>
          <a:p>
            <a:r>
              <a:rPr lang="es-CO" dirty="0" smtClean="0"/>
              <a:t>Escalas de valoración.</a:t>
            </a:r>
          </a:p>
          <a:p>
            <a:pPr>
              <a:buNone/>
            </a:pPr>
            <a:endParaRPr lang="es-CO" dirty="0" smtClean="0"/>
          </a:p>
          <a:p>
            <a:pPr>
              <a:buNone/>
            </a:pPr>
            <a:r>
              <a:rPr lang="es-CO" b="1" dirty="0" smtClean="0"/>
              <a:t>2. Objeto de Valoración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RESULTADOS DEL PROCESO DE INVESTIGACIÓN </a:t>
            </a:r>
            <a:endParaRPr lang="es-CO" dirty="0"/>
          </a:p>
        </p:txBody>
      </p:sp>
      <p:sp>
        <p:nvSpPr>
          <p:cNvPr id="3" name="2 Marcador de contenido"/>
          <p:cNvSpPr>
            <a:spLocks noGrp="1"/>
          </p:cNvSpPr>
          <p:nvPr>
            <p:ph idx="1"/>
          </p:nvPr>
        </p:nvSpPr>
        <p:spPr>
          <a:xfrm>
            <a:off x="457200" y="1700808"/>
            <a:ext cx="8229600" cy="4425355"/>
          </a:xfrm>
        </p:spPr>
        <p:txBody>
          <a:bodyPr/>
          <a:lstStyle/>
          <a:p>
            <a:pPr>
              <a:buNone/>
            </a:pPr>
            <a:r>
              <a:rPr lang="es-CO" b="1" dirty="0" smtClean="0"/>
              <a:t>3. Variables</a:t>
            </a:r>
          </a:p>
          <a:p>
            <a:r>
              <a:rPr lang="es-CO" dirty="0" smtClean="0"/>
              <a:t>Calidad del Aire</a:t>
            </a:r>
          </a:p>
          <a:p>
            <a:r>
              <a:rPr lang="es-CO" dirty="0" smtClean="0"/>
              <a:t>Mitigación de Ruido</a:t>
            </a:r>
          </a:p>
          <a:p>
            <a:r>
              <a:rPr lang="es-CO" dirty="0" smtClean="0"/>
              <a:t>Control de la erosión</a:t>
            </a:r>
          </a:p>
          <a:p>
            <a:r>
              <a:rPr lang="es-CO" dirty="0" smtClean="0"/>
              <a:t>Paisajismo</a:t>
            </a:r>
          </a:p>
          <a:p>
            <a:r>
              <a:rPr lang="es-CO" dirty="0" smtClean="0"/>
              <a:t>Legado</a:t>
            </a:r>
          </a:p>
          <a:p>
            <a:pPr>
              <a:buNone/>
            </a:pPr>
            <a:endParaRPr lang="es-CO"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RESULTADOS DEL PROCESO DE INVESTIGACIÓN </a:t>
            </a:r>
            <a:endParaRPr lang="es-CO" dirty="0"/>
          </a:p>
        </p:txBody>
      </p:sp>
      <p:sp>
        <p:nvSpPr>
          <p:cNvPr id="3" name="2 Marcador de contenido"/>
          <p:cNvSpPr>
            <a:spLocks noGrp="1"/>
          </p:cNvSpPr>
          <p:nvPr>
            <p:ph idx="1"/>
          </p:nvPr>
        </p:nvSpPr>
        <p:spPr/>
        <p:txBody>
          <a:bodyPr>
            <a:normAutofit/>
          </a:bodyPr>
          <a:lstStyle/>
          <a:p>
            <a:pPr>
              <a:buNone/>
            </a:pPr>
            <a:r>
              <a:rPr lang="es-CO" b="1" dirty="0" smtClean="0"/>
              <a:t>4. Perspectivas de Valoración</a:t>
            </a:r>
          </a:p>
          <a:p>
            <a:pPr>
              <a:buNone/>
            </a:pPr>
            <a:endParaRPr lang="es-CO" dirty="0" smtClean="0"/>
          </a:p>
          <a:p>
            <a:r>
              <a:rPr lang="es-CO" dirty="0" smtClean="0"/>
              <a:t>Económica (Metodología Hedónica y Contingente)</a:t>
            </a:r>
          </a:p>
          <a:p>
            <a:r>
              <a:rPr lang="es-CO" dirty="0" smtClean="0"/>
              <a:t>Social</a:t>
            </a:r>
          </a:p>
          <a:p>
            <a:r>
              <a:rPr lang="es-CO" dirty="0" smtClean="0"/>
              <a:t>Técnica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RESULTADOS DEL PROCESO DE INVESTIGACIÓN </a:t>
            </a:r>
            <a:endParaRPr lang="es-CO" dirty="0"/>
          </a:p>
        </p:txBody>
      </p:sp>
      <p:sp>
        <p:nvSpPr>
          <p:cNvPr id="3" name="2 Marcador de contenido"/>
          <p:cNvSpPr>
            <a:spLocks noGrp="1"/>
          </p:cNvSpPr>
          <p:nvPr>
            <p:ph idx="1"/>
          </p:nvPr>
        </p:nvSpPr>
        <p:spPr/>
        <p:txBody>
          <a:bodyPr>
            <a:normAutofit/>
          </a:bodyPr>
          <a:lstStyle/>
          <a:p>
            <a:pPr>
              <a:buNone/>
            </a:pPr>
            <a:r>
              <a:rPr lang="es-CO" b="1" dirty="0" smtClean="0"/>
              <a:t>5. Unidades de medición de las Perspectivas de Valoración</a:t>
            </a:r>
          </a:p>
          <a:p>
            <a:pPr>
              <a:buNone/>
            </a:pPr>
            <a:endParaRPr lang="es-CO" dirty="0" smtClean="0"/>
          </a:p>
          <a:p>
            <a:pPr>
              <a:buNone/>
            </a:pPr>
            <a:endParaRPr lang="es-CO" dirty="0" smtClean="0"/>
          </a:p>
        </p:txBody>
      </p:sp>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3568" y="3080074"/>
            <a:ext cx="7632848" cy="1717078"/>
          </a:xfrm>
          <a:prstGeom prst="rect">
            <a:avLst/>
          </a:prstGeom>
          <a:noFill/>
          <a:ln>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HERRAMIENTAS DE VALORACIÓN</a:t>
            </a:r>
            <a:endParaRPr lang="es-CO" dirty="0"/>
          </a:p>
        </p:txBody>
      </p:sp>
      <mc:AlternateContent xmlns:mc="http://schemas.openxmlformats.org/markup-compatibility/2006">
        <mc:Choice xmlns="" xmlns:a14="http://schemas.microsoft.com/office/drawing/2010/main" Requires="a14">
          <p:sp>
            <p:nvSpPr>
              <p:cNvPr id="3" name="2 Marcador de contenido"/>
              <p:cNvSpPr>
                <a:spLocks noGrp="1"/>
              </p:cNvSpPr>
              <p:nvPr>
                <p:ph idx="1"/>
              </p:nvPr>
            </p:nvSpPr>
            <p:spPr/>
            <p:txBody>
              <a:bodyPr>
                <a:normAutofit/>
              </a:bodyPr>
              <a:lstStyle/>
              <a:p>
                <a:pPr marL="0" indent="0">
                  <a:buNone/>
                </a:pPr>
                <a:r>
                  <a:rPr lang="es-CO" sz="2400" b="1" dirty="0" smtClean="0"/>
                  <a:t>Herramienta de valoración de la calidad del aire medida por el CO2 retenido por el sistema arbóreo – HV1</a:t>
                </a:r>
              </a:p>
              <a:p>
                <a:pPr marL="0" indent="0">
                  <a:buNone/>
                </a:pPr>
                <a:r>
                  <a:rPr lang="es-CO" sz="2000" b="1" dirty="0"/>
                  <a:t>Definición operacional: </a:t>
                </a:r>
                <a:r>
                  <a:rPr lang="es-CO" sz="2000" dirty="0"/>
                  <a:t>Es una indicación de cuánto el aire está exento de polución medida por la retención de CO2 del sistema arbóreo del sector. </a:t>
                </a:r>
              </a:p>
              <a:p>
                <a:pPr marL="0" indent="0">
                  <a:buNone/>
                </a:pPr>
                <a:r>
                  <a:rPr lang="es-CO" sz="2000" b="1" dirty="0"/>
                  <a:t>Indicador</a:t>
                </a:r>
                <a:r>
                  <a:rPr lang="es-CO" sz="2000" b="1" dirty="0" smtClean="0"/>
                  <a:t>:</a:t>
                </a:r>
              </a:p>
              <a:p>
                <a:pPr marL="0" indent="0">
                  <a:buNone/>
                </a:pPr>
                <a:r>
                  <a:rPr lang="es-CO" sz="2000" dirty="0" smtClean="0"/>
                  <a:t>% </a:t>
                </a:r>
                <a:r>
                  <a:rPr lang="es-CO" sz="2000" dirty="0"/>
                  <a:t>de C02 retenido por los árboles / Número de árboles del sector = M</a:t>
                </a:r>
              </a:p>
              <a:p>
                <a:pPr marL="0" indent="0">
                  <a:buNone/>
                </a:pPr>
                <a:r>
                  <a:rPr lang="es-CO" sz="2000" b="1" dirty="0"/>
                  <a:t>Herramienta de valoración</a:t>
                </a:r>
                <a:r>
                  <a:rPr lang="es-CO" sz="2000" b="1" dirty="0" smtClean="0"/>
                  <a:t>:</a:t>
                </a:r>
              </a:p>
              <a:p>
                <a:pPr marL="0" indent="0">
                  <a:buNone/>
                </a:pPr>
                <a14:m>
                  <m:oMathPara xmlns:m="http://schemas.openxmlformats.org/officeDocument/2006/math">
                    <m:oMathParaPr>
                      <m:jc m:val="centerGroup"/>
                    </m:oMathParaPr>
                    <m:oMath xmlns:m="http://schemas.openxmlformats.org/officeDocument/2006/math">
                      <m:d>
                        <m:dPr>
                          <m:ctrlPr>
                            <a:rPr lang="es-CO" sz="1400" i="1"/>
                          </m:ctrlPr>
                        </m:dPr>
                        <m:e>
                          <m:r>
                            <a:rPr lang="es-CO" sz="1400" i="1"/>
                            <m:t> </m:t>
                          </m:r>
                          <m:f>
                            <m:fPr>
                              <m:ctrlPr>
                                <a:rPr lang="es-CO" sz="1400" i="1"/>
                              </m:ctrlPr>
                            </m:fPr>
                            <m:num>
                              <m:r>
                                <a:rPr lang="es-CO" sz="1400" i="1"/>
                                <m:t>𝑀</m:t>
                              </m:r>
                              <m:r>
                                <a:rPr lang="es-CO" sz="1400" i="1"/>
                                <m:t> </m:t>
                              </m:r>
                              <m:r>
                                <a:rPr lang="es-CO" sz="1400" i="1"/>
                                <m:t>𝑠𝑒𝑐𝑡𝑜𝑟</m:t>
                              </m:r>
                              <m:r>
                                <a:rPr lang="es-CO" sz="1400" i="1"/>
                                <m:t> </m:t>
                              </m:r>
                              <m:d>
                                <m:dPr>
                                  <m:ctrlPr>
                                    <a:rPr lang="es-CO" sz="1400" i="1"/>
                                  </m:ctrlPr>
                                </m:dPr>
                                <m:e>
                                  <m:r>
                                    <a:rPr lang="es-CO" sz="1400" i="1"/>
                                    <m:t>𝑥</m:t>
                                  </m:r>
                                </m:e>
                              </m:d>
                              <m:r>
                                <a:rPr lang="es-CO" sz="1400" i="1"/>
                                <m:t>− </m:t>
                              </m:r>
                              <m:r>
                                <a:rPr lang="es-CO" sz="1400" i="1"/>
                                <m:t>𝑋</m:t>
                              </m:r>
                              <m:r>
                                <a:rPr lang="es-CO" sz="1400" i="1"/>
                                <m:t> </m:t>
                              </m:r>
                              <m:nary>
                                <m:naryPr>
                                  <m:chr m:val="∑"/>
                                  <m:limLoc m:val="undOvr"/>
                                  <m:subHide m:val="on"/>
                                  <m:supHide m:val="on"/>
                                  <m:ctrlPr>
                                    <a:rPr lang="es-CO" sz="1400" i="1"/>
                                  </m:ctrlPr>
                                </m:naryPr>
                                <m:sub/>
                                <m:sup/>
                                <m:e>
                                  <m:r>
                                    <a:rPr lang="es-CO" sz="1400" i="1"/>
                                    <m:t>𝑀</m:t>
                                  </m:r>
                                  <m:r>
                                    <a:rPr lang="es-CO" sz="1400" i="1"/>
                                    <m:t> </m:t>
                                  </m:r>
                                  <m:r>
                                    <a:rPr lang="es-CO" sz="1400" i="1"/>
                                    <m:t>𝑠𝑒𝑐𝑡𝑜𝑟𝑒𝑠</m:t>
                                  </m:r>
                                  <m:r>
                                    <a:rPr lang="es-CO" sz="1400" i="1"/>
                                    <m:t> </m:t>
                                  </m:r>
                                  <m:r>
                                    <a:rPr lang="es-CO" sz="1400" i="1"/>
                                    <m:t>𝑑𝑒</m:t>
                                  </m:r>
                                  <m:r>
                                    <a:rPr lang="es-CO" sz="1400" i="1"/>
                                    <m:t> </m:t>
                                  </m:r>
                                  <m:r>
                                    <a:rPr lang="es-CO" sz="1400" i="1"/>
                                    <m:t>𝑀𝑒𝑑𝑒𝑙𝑙</m:t>
                                  </m:r>
                                  <m:r>
                                    <a:rPr lang="es-CO" sz="1400" i="1"/>
                                    <m:t>í</m:t>
                                  </m:r>
                                  <m:r>
                                    <a:rPr lang="es-CO" sz="1400" i="1"/>
                                    <m:t>𝑛</m:t>
                                  </m:r>
                                  <m:r>
                                    <a:rPr lang="es-CO" sz="1400" i="1"/>
                                    <m:t> </m:t>
                                  </m:r>
                                </m:e>
                              </m:nary>
                            </m:num>
                            <m:den>
                              <m:r>
                                <a:rPr lang="es-CO" sz="1400" i="1"/>
                                <m:t>𝑀</m:t>
                              </m:r>
                              <m:r>
                                <a:rPr lang="es-CO" sz="1400" i="1"/>
                                <m:t> </m:t>
                              </m:r>
                              <m:r>
                                <a:rPr lang="es-CO" sz="1400" i="1"/>
                                <m:t>𝑠𝑒𝑐𝑡𝑜𝑟</m:t>
                              </m:r>
                              <m:r>
                                <a:rPr lang="es-CO" sz="1400" i="1"/>
                                <m:t> </m:t>
                              </m:r>
                              <m:d>
                                <m:dPr>
                                  <m:ctrlPr>
                                    <a:rPr lang="es-CO" sz="1400" i="1"/>
                                  </m:ctrlPr>
                                </m:dPr>
                                <m:e>
                                  <m:r>
                                    <a:rPr lang="es-CO" sz="1400" i="1"/>
                                    <m:t>𝑥</m:t>
                                  </m:r>
                                </m:e>
                              </m:d>
                            </m:den>
                          </m:f>
                        </m:e>
                      </m:d>
                      <m:r>
                        <a:rPr lang="es-CO" sz="1400" i="1"/>
                        <m:t>∗100</m:t>
                      </m:r>
                    </m:oMath>
                  </m:oMathPara>
                </a14:m>
                <a:endParaRPr lang="es-CO" sz="1400" dirty="0" smtClean="0"/>
              </a:p>
              <a:p>
                <a:pPr marL="0" indent="0">
                  <a:buNone/>
                </a:pPr>
                <a:endParaRPr lang="es-CO" dirty="0" smtClean="0"/>
              </a:p>
              <a:p>
                <a:endParaRPr lang="es-CO" dirty="0"/>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blipFill rotWithShape="1">
                <a:blip r:embed="rId2" cstate="print"/>
                <a:stretch>
                  <a:fillRect l="-1111" t="-1078"/>
                </a:stretch>
              </a:blipFill>
            </p:spPr>
            <p:txBody>
              <a:bodyPr/>
              <a:lstStyle/>
              <a:p>
                <a:r>
                  <a:rPr lang="es-CO">
                    <a:noFill/>
                  </a:rPr>
                  <a:t> </a:t>
                </a:r>
              </a:p>
            </p:txBody>
          </p:sp>
        </mc:Fallback>
      </mc:AlternateContent>
      <p:pic>
        <p:nvPicPr>
          <p:cNvPr id="1027"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67744" y="4797152"/>
            <a:ext cx="4485469" cy="11521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HERRAMIENTAS DE VALORACIÓN</a:t>
            </a:r>
            <a:endParaRPr lang="es-CO" dirty="0"/>
          </a:p>
        </p:txBody>
      </p:sp>
      <mc:AlternateContent xmlns:mc="http://schemas.openxmlformats.org/markup-compatibility/2006">
        <mc:Choice xmlns="" xmlns:a14="http://schemas.microsoft.com/office/drawing/2010/main" Requires="a14">
          <p:sp>
            <p:nvSpPr>
              <p:cNvPr id="3" name="2 Marcador de contenido"/>
              <p:cNvSpPr>
                <a:spLocks noGrp="1"/>
              </p:cNvSpPr>
              <p:nvPr>
                <p:ph idx="1"/>
              </p:nvPr>
            </p:nvSpPr>
            <p:spPr>
              <a:xfrm>
                <a:off x="457200" y="1279301"/>
                <a:ext cx="8229600" cy="4525963"/>
              </a:xfrm>
            </p:spPr>
            <p:txBody>
              <a:bodyPr>
                <a:normAutofit/>
              </a:bodyPr>
              <a:lstStyle/>
              <a:p>
                <a:pPr marL="0" indent="0">
                  <a:buNone/>
                </a:pPr>
                <a:r>
                  <a:rPr lang="es-CO" sz="2400" b="1" dirty="0"/>
                  <a:t>Herramienta de valoración social para la variable paisajismo dado por la percepción de la belleza escénica del sistema arbóreo – </a:t>
                </a:r>
                <a:r>
                  <a:rPr lang="es-CO" sz="2400" b="1" dirty="0" smtClean="0"/>
                  <a:t>HV7</a:t>
                </a:r>
              </a:p>
              <a:p>
                <a:pPr marL="0" indent="0">
                  <a:buNone/>
                </a:pPr>
                <a:r>
                  <a:rPr lang="es-CO" sz="2000" b="1" dirty="0"/>
                  <a:t>Definición operacional: </a:t>
                </a:r>
                <a:r>
                  <a:rPr lang="es-CO" sz="2000" dirty="0"/>
                  <a:t>Percepción de valor otorgado por las personas de un sector en una escala entre uno (1) y diez (10) a la belleza escénica del sistema arbóreo.</a:t>
                </a:r>
                <a:r>
                  <a:rPr lang="es-CO" sz="2000" dirty="0" smtClean="0"/>
                  <a:t/>
                </a:r>
                <a:endParaRPr lang="es-CO" sz="2000" dirty="0"/>
              </a:p>
              <a:p>
                <a:pPr marL="0" indent="0">
                  <a:buNone/>
                </a:pPr>
                <a:r>
                  <a:rPr lang="es-CO" sz="2000" b="1" dirty="0" smtClean="0"/>
                  <a:t>Indicador: </a:t>
                </a:r>
                <a:r>
                  <a:rPr lang="es-CO" sz="2000" dirty="0" smtClean="0"/>
                  <a:t>Sumatoria </a:t>
                </a:r>
                <a:r>
                  <a:rPr lang="es-CO" sz="2000" dirty="0"/>
                  <a:t>de niveles de percepción de belleza escénica del sector / Número de habitantes del sector = </a:t>
                </a:r>
                <a:r>
                  <a:rPr lang="es-CO" sz="2000" dirty="0" smtClean="0"/>
                  <a:t>P</a:t>
                </a:r>
              </a:p>
              <a:p>
                <a:pPr marL="0" indent="0">
                  <a:buNone/>
                </a:pPr>
                <a:r>
                  <a:rPr lang="es-CO" sz="2000" b="1" dirty="0" smtClean="0"/>
                  <a:t>Herramienta </a:t>
                </a:r>
                <a:r>
                  <a:rPr lang="es-CO" sz="2000" b="1" dirty="0"/>
                  <a:t>de valoración</a:t>
                </a:r>
                <a:r>
                  <a:rPr lang="es-CO" sz="2000" b="1" dirty="0" smtClean="0"/>
                  <a:t>:</a:t>
                </a:r>
              </a:p>
              <a:p>
                <a:pPr marL="0" indent="0">
                  <a:buNone/>
                </a:pPr>
                <a14:m>
                  <m:oMathPara xmlns:m="http://schemas.openxmlformats.org/officeDocument/2006/math">
                    <m:oMathParaPr>
                      <m:jc m:val="center"/>
                    </m:oMathParaPr>
                    <m:oMath xmlns:m="http://schemas.openxmlformats.org/officeDocument/2006/math">
                      <m:d>
                        <m:dPr>
                          <m:ctrlPr>
                            <a:rPr lang="es-CO" sz="1600" i="1"/>
                          </m:ctrlPr>
                        </m:dPr>
                        <m:e>
                          <m:f>
                            <m:fPr>
                              <m:ctrlPr>
                                <a:rPr lang="es-CO" sz="1600" i="1"/>
                              </m:ctrlPr>
                            </m:fPr>
                            <m:num>
                              <m:r>
                                <a:rPr lang="es-CO" sz="1600" i="1"/>
                                <m:t>𝑃</m:t>
                              </m:r>
                              <m:r>
                                <a:rPr lang="es-CO" sz="1600" i="1"/>
                                <m:t> </m:t>
                              </m:r>
                              <m:r>
                                <a:rPr lang="es-CO" sz="1600" i="1"/>
                                <m:t>𝑠𝑒𝑐𝑡𝑜𝑟</m:t>
                              </m:r>
                              <m:r>
                                <a:rPr lang="es-CO" sz="1600" i="1"/>
                                <m:t> </m:t>
                              </m:r>
                              <m:d>
                                <m:dPr>
                                  <m:ctrlPr>
                                    <a:rPr lang="es-CO" sz="1600" i="1"/>
                                  </m:ctrlPr>
                                </m:dPr>
                                <m:e>
                                  <m:r>
                                    <a:rPr lang="es-CO" sz="1600" i="1"/>
                                    <m:t>𝑥</m:t>
                                  </m:r>
                                </m:e>
                              </m:d>
                              <m:r>
                                <a:rPr lang="es-CO" sz="1600" i="1"/>
                                <m:t>− </m:t>
                              </m:r>
                              <m:r>
                                <a:rPr lang="es-CO" sz="1600" i="1"/>
                                <m:t>𝑃</m:t>
                              </m:r>
                              <m:r>
                                <a:rPr lang="es-CO" sz="1600" i="1"/>
                                <m:t> </m:t>
                              </m:r>
                              <m:r>
                                <a:rPr lang="es-CO" sz="1600" i="1"/>
                                <m:t>𝑠𝑒𝑐𝑡𝑜𝑟𝑒𝑠</m:t>
                              </m:r>
                              <m:r>
                                <a:rPr lang="es-CO" sz="1600" i="1"/>
                                <m:t> </m:t>
                              </m:r>
                              <m:r>
                                <a:rPr lang="es-CO" sz="1600" i="1"/>
                                <m:t>𝑑𝑒</m:t>
                              </m:r>
                              <m:r>
                                <a:rPr lang="es-CO" sz="1600" i="1"/>
                                <m:t> </m:t>
                              </m:r>
                              <m:r>
                                <a:rPr lang="es-CO" sz="1600" i="1"/>
                                <m:t>𝑀𝑒𝑑𝑒𝑙𝑙</m:t>
                              </m:r>
                              <m:r>
                                <a:rPr lang="es-CO" sz="1600" i="1"/>
                                <m:t>í</m:t>
                              </m:r>
                              <m:r>
                                <a:rPr lang="es-CO" sz="1600" i="1"/>
                                <m:t>𝑛</m:t>
                              </m:r>
                              <m:r>
                                <a:rPr lang="es-CO" sz="1600" i="1"/>
                                <m:t> </m:t>
                              </m:r>
                            </m:num>
                            <m:den>
                              <m:r>
                                <a:rPr lang="es-CO" sz="1600" i="1"/>
                                <m:t>𝑃</m:t>
                              </m:r>
                              <m:r>
                                <a:rPr lang="es-CO" sz="1600" i="1"/>
                                <m:t> </m:t>
                              </m:r>
                              <m:r>
                                <a:rPr lang="es-CO" sz="1600" i="1"/>
                                <m:t>𝑠𝑒𝑐𝑡𝑜𝑟</m:t>
                              </m:r>
                              <m:r>
                                <a:rPr lang="es-CO" sz="1600" i="1"/>
                                <m:t> </m:t>
                              </m:r>
                              <m:d>
                                <m:dPr>
                                  <m:ctrlPr>
                                    <a:rPr lang="es-CO" sz="1600" i="1"/>
                                  </m:ctrlPr>
                                </m:dPr>
                                <m:e>
                                  <m:r>
                                    <a:rPr lang="es-CO" sz="1600" i="1"/>
                                    <m:t>𝑥</m:t>
                                  </m:r>
                                </m:e>
                              </m:d>
                            </m:den>
                          </m:f>
                        </m:e>
                      </m:d>
                      <m:r>
                        <a:rPr lang="es-CO" sz="1600" i="1"/>
                        <m:t>∗100</m:t>
                      </m:r>
                    </m:oMath>
                  </m:oMathPara>
                </a14:m>
                <a:endParaRPr lang="es-CO" sz="1600" dirty="0" smtClean="0"/>
              </a:p>
              <a:p>
                <a:endParaRPr lang="es-CO" dirty="0"/>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xfrm>
                <a:off x="457200" y="1279301"/>
                <a:ext cx="8229600" cy="4525963"/>
              </a:xfrm>
              <a:blipFill rotWithShape="1">
                <a:blip r:embed="rId2" cstate="print"/>
                <a:stretch>
                  <a:fillRect l="-1111" t="-1078" r="-667"/>
                </a:stretch>
              </a:blipFill>
            </p:spPr>
            <p:txBody>
              <a:bodyPr/>
              <a:lstStyle/>
              <a:p>
                <a:r>
                  <a:rPr lang="es-CO">
                    <a:noFill/>
                  </a:rPr>
                  <a:t> </a:t>
                </a:r>
              </a:p>
            </p:txBody>
          </p:sp>
        </mc:Fallback>
      </mc:AlternateContent>
      <p:pic>
        <p:nvPicPr>
          <p:cNvPr id="5" name="4 Imagen"/>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483768" y="5157192"/>
            <a:ext cx="4261005" cy="1080120"/>
          </a:xfrm>
          <a:prstGeom prst="rect">
            <a:avLst/>
          </a:prstGeom>
          <a:noFill/>
          <a:ln>
            <a:noFill/>
          </a:ln>
        </p:spPr>
      </p:pic>
    </p:spTree>
    <p:extLst>
      <p:ext uri="{BB962C8B-B14F-4D97-AF65-F5344CB8AC3E}">
        <p14:creationId xmlns="" xmlns:p14="http://schemas.microsoft.com/office/powerpoint/2010/main" val="3185694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HERRAMIENTAS DE VALORACIÓN</a:t>
            </a:r>
            <a:endParaRPr lang="es-CO" dirty="0"/>
          </a:p>
        </p:txBody>
      </p:sp>
      <mc:AlternateContent xmlns:mc="http://schemas.openxmlformats.org/markup-compatibility/2006">
        <mc:Choice xmlns="" xmlns:a14="http://schemas.microsoft.com/office/drawing/2010/main" Requires="a14">
          <p:sp>
            <p:nvSpPr>
              <p:cNvPr id="3" name="2 Marcador de contenido"/>
              <p:cNvSpPr>
                <a:spLocks noGrp="1"/>
              </p:cNvSpPr>
              <p:nvPr>
                <p:ph idx="1"/>
              </p:nvPr>
            </p:nvSpPr>
            <p:spPr>
              <a:xfrm>
                <a:off x="457200" y="1279301"/>
                <a:ext cx="8229600" cy="4525963"/>
              </a:xfrm>
            </p:spPr>
            <p:txBody>
              <a:bodyPr>
                <a:normAutofit/>
              </a:bodyPr>
              <a:lstStyle/>
              <a:p>
                <a:pPr marL="0" indent="0">
                  <a:buNone/>
                </a:pPr>
                <a:r>
                  <a:rPr lang="es-CO" sz="2400" b="1" dirty="0"/>
                  <a:t>Herramienta de valoración económica de la calidad del aire medido en el porcentaje de participación que tiene la variable sobre el valor monetario del bien inmueble – </a:t>
                </a:r>
                <a:r>
                  <a:rPr lang="es-CO" sz="2400" b="1" dirty="0" smtClean="0"/>
                  <a:t>HV11</a:t>
                </a:r>
              </a:p>
              <a:p>
                <a:pPr marL="0" indent="0">
                  <a:buNone/>
                </a:pPr>
                <a:r>
                  <a:rPr lang="es-CO" sz="2000" b="1" dirty="0" smtClean="0"/>
                  <a:t>Definición </a:t>
                </a:r>
                <a:r>
                  <a:rPr lang="es-CO" sz="2000" b="1" dirty="0"/>
                  <a:t>operacional: </a:t>
                </a:r>
                <a:r>
                  <a:rPr lang="es-CO" sz="1800" dirty="0"/>
                  <a:t>Es el valor monetario promedio encontrado por estudios econométricos sobre el porcentaje de participación que tiene la variable hedónica calidad del aire en el valor monetario de los bienes inmuebles. </a:t>
                </a:r>
              </a:p>
              <a:p>
                <a:pPr marL="0" indent="0">
                  <a:buNone/>
                </a:pPr>
                <a:r>
                  <a:rPr lang="es-CO" sz="2000" b="1" dirty="0" smtClean="0"/>
                  <a:t>Indicador: </a:t>
                </a:r>
                <a:r>
                  <a:rPr lang="es-CO" sz="1800" dirty="0" smtClean="0"/>
                  <a:t>• % </a:t>
                </a:r>
                <a:r>
                  <a:rPr lang="es-CO" sz="1800" dirty="0"/>
                  <a:t>C02 retenido/ Número de árboles = M</a:t>
                </a:r>
              </a:p>
              <a:p>
                <a:pPr marL="0" indent="0">
                  <a:buNone/>
                </a:pPr>
                <a:r>
                  <a:rPr lang="es-CO" sz="1800" dirty="0" smtClean="0"/>
                  <a:t>	    • Valor </a:t>
                </a:r>
                <a:r>
                  <a:rPr lang="es-CO" sz="1800" dirty="0"/>
                  <a:t>monetario de los bienes inmuebles / valor monetario de M = T</a:t>
                </a:r>
              </a:p>
              <a:p>
                <a:pPr marL="0" indent="0">
                  <a:buNone/>
                </a:pPr>
                <a:r>
                  <a:rPr lang="es-CO" sz="2000" b="1" dirty="0" smtClean="0"/>
                  <a:t>Herramienta </a:t>
                </a:r>
                <a:r>
                  <a:rPr lang="es-CO" sz="2000" b="1" dirty="0"/>
                  <a:t>de valoración</a:t>
                </a:r>
                <a:r>
                  <a:rPr lang="es-CO" sz="2000" b="1" dirty="0" smtClean="0"/>
                  <a:t>:</a:t>
                </a:r>
              </a:p>
              <a:p>
                <a:pPr marL="0" indent="0">
                  <a:buNone/>
                </a:pPr>
                <a14:m>
                  <m:oMathPara xmlns:m="http://schemas.openxmlformats.org/officeDocument/2006/math">
                    <m:oMathParaPr>
                      <m:jc m:val="centerGroup"/>
                    </m:oMathParaPr>
                    <m:oMath xmlns:m="http://schemas.openxmlformats.org/officeDocument/2006/math">
                      <m:d>
                        <m:dPr>
                          <m:ctrlPr>
                            <a:rPr lang="es-CO" sz="1600" i="1"/>
                          </m:ctrlPr>
                        </m:dPr>
                        <m:e>
                          <m:f>
                            <m:fPr>
                              <m:ctrlPr>
                                <a:rPr lang="es-CO" sz="1600" i="1"/>
                              </m:ctrlPr>
                            </m:fPr>
                            <m:num>
                              <m:r>
                                <a:rPr lang="es-CO" sz="1600" i="1"/>
                                <m:t>𝑇𝑠𝑒𝑐𝑡𝑜𝑟</m:t>
                              </m:r>
                              <m:d>
                                <m:dPr>
                                  <m:ctrlPr>
                                    <a:rPr lang="es-CO" sz="1600" i="1"/>
                                  </m:ctrlPr>
                                </m:dPr>
                                <m:e>
                                  <m:r>
                                    <a:rPr lang="es-CO" sz="1600" i="1"/>
                                    <m:t>𝑥</m:t>
                                  </m:r>
                                </m:e>
                              </m:d>
                              <m:r>
                                <a:rPr lang="es-CO" sz="1600" i="1"/>
                                <m:t>−</m:t>
                              </m:r>
                              <m:r>
                                <a:rPr lang="es-CO" sz="1600" i="1"/>
                                <m:t>𝑋</m:t>
                              </m:r>
                              <m:nary>
                                <m:naryPr>
                                  <m:chr m:val="∑"/>
                                  <m:limLoc m:val="undOvr"/>
                                  <m:subHide m:val="on"/>
                                  <m:supHide m:val="on"/>
                                  <m:ctrlPr>
                                    <a:rPr lang="es-CO" sz="1600" i="1"/>
                                  </m:ctrlPr>
                                </m:naryPr>
                                <m:sub/>
                                <m:sup/>
                                <m:e>
                                  <m:r>
                                    <a:rPr lang="es-CO" sz="1600" i="1"/>
                                    <m:t>𝑇𝑠𝑒𝑐𝑡𝑜𝑟𝑒𝑠𝑑𝑒𝑀𝑒𝑑𝑒𝑙𝑙</m:t>
                                  </m:r>
                                  <m:r>
                                    <a:rPr lang="es-CO" sz="1600" i="1"/>
                                    <m:t>í</m:t>
                                  </m:r>
                                  <m:r>
                                    <a:rPr lang="es-CO" sz="1600" i="1"/>
                                    <m:t>𝑛</m:t>
                                  </m:r>
                                </m:e>
                              </m:nary>
                            </m:num>
                            <m:den>
                              <m:r>
                                <a:rPr lang="es-CO" sz="1600" i="1"/>
                                <m:t>𝑇𝑠𝑒𝑐𝑡𝑜𝑟</m:t>
                              </m:r>
                              <m:r>
                                <a:rPr lang="es-CO" sz="1600" i="1"/>
                                <m:t> </m:t>
                              </m:r>
                              <m:d>
                                <m:dPr>
                                  <m:ctrlPr>
                                    <a:rPr lang="es-CO" sz="1600" i="1"/>
                                  </m:ctrlPr>
                                </m:dPr>
                                <m:e>
                                  <m:r>
                                    <a:rPr lang="es-CO" sz="1600" i="1"/>
                                    <m:t>𝑥</m:t>
                                  </m:r>
                                </m:e>
                              </m:d>
                            </m:den>
                          </m:f>
                        </m:e>
                      </m:d>
                      <m:r>
                        <a:rPr lang="es-CO" sz="1600" i="1"/>
                        <m:t>∗100</m:t>
                      </m:r>
                    </m:oMath>
                  </m:oMathPara>
                </a14:m>
                <a:endParaRPr lang="es-CO" sz="1600" dirty="0"/>
              </a:p>
              <a:p>
                <a:pPr marL="0" indent="0">
                  <a:buNone/>
                </a:pPr>
                <a:endParaRPr lang="es-CO" sz="2000" b="1" dirty="0" smtClean="0"/>
              </a:p>
              <a:p>
                <a:endParaRPr lang="es-CO" dirty="0"/>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xfrm>
                <a:off x="457200" y="1279301"/>
                <a:ext cx="8229600" cy="4525963"/>
              </a:xfrm>
              <a:blipFill rotWithShape="1">
                <a:blip r:embed="rId2" cstate="print"/>
                <a:stretch>
                  <a:fillRect l="-1111" t="-1078"/>
                </a:stretch>
              </a:blipFill>
            </p:spPr>
            <p:txBody>
              <a:bodyPr/>
              <a:lstStyle/>
              <a:p>
                <a:r>
                  <a:rPr lang="es-CO">
                    <a:noFill/>
                  </a:rPr>
                  <a:t> </a:t>
                </a:r>
              </a:p>
            </p:txBody>
          </p:sp>
        </mc:Fallback>
      </mc:AlternateContent>
      <p:pic>
        <p:nvPicPr>
          <p:cNvPr id="5" name="4 Imagen"/>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483768" y="5157192"/>
            <a:ext cx="4261005" cy="1080120"/>
          </a:xfrm>
          <a:prstGeom prst="rect">
            <a:avLst/>
          </a:prstGeom>
          <a:noFill/>
          <a:ln>
            <a:noFill/>
          </a:ln>
        </p:spPr>
      </p:pic>
    </p:spTree>
    <p:extLst>
      <p:ext uri="{BB962C8B-B14F-4D97-AF65-F5344CB8AC3E}">
        <p14:creationId xmlns="" xmlns:p14="http://schemas.microsoft.com/office/powerpoint/2010/main" val="900156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Instrumentos de Medición</a:t>
            </a:r>
            <a:endParaRPr lang="es-CO" dirty="0"/>
          </a:p>
        </p:txBody>
      </p:sp>
      <p:pic>
        <p:nvPicPr>
          <p:cNvPr id="4" name="3 Marcador de contenido"/>
          <p:cNvPicPr>
            <a:picLocks noGrp="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9512" y="2204864"/>
            <a:ext cx="8784976" cy="2736304"/>
          </a:xfrm>
          <a:prstGeom prst="rect">
            <a:avLst/>
          </a:prstGeom>
          <a:noFill/>
          <a:ln>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CONCLUSIONES</a:t>
            </a:r>
            <a:endParaRPr lang="es-CO" dirty="0"/>
          </a:p>
        </p:txBody>
      </p:sp>
      <p:sp>
        <p:nvSpPr>
          <p:cNvPr id="3" name="2 Marcador de contenido"/>
          <p:cNvSpPr>
            <a:spLocks noGrp="1"/>
          </p:cNvSpPr>
          <p:nvPr>
            <p:ph idx="1"/>
          </p:nvPr>
        </p:nvSpPr>
        <p:spPr/>
        <p:txBody>
          <a:bodyPr>
            <a:normAutofit fontScale="92500" lnSpcReduction="10000"/>
          </a:bodyPr>
          <a:lstStyle/>
          <a:p>
            <a:r>
              <a:rPr lang="es-CO" sz="2000" dirty="0" smtClean="0"/>
              <a:t>La aplicación de herramientas de valoración para el sistema arbóreo urbano de la ciudad de Medellín, son de vital importancia para la conservación del señalado activo. Estas herramientas juegan el papel de “proveedoras de insumos” para la adecuada toma de decisiones que definan el estado del sistema arbóreo</a:t>
            </a:r>
          </a:p>
          <a:p>
            <a:r>
              <a:rPr lang="es-CO" sz="2000" dirty="0" smtClean="0"/>
              <a:t>La contabilidad juega un papel mediador entre los aspectos técnicos de las variables valoradas, la sociedad y la economía. Éstas son tres perspectivas distintas de valoración para el sistema arbóreo urbano que deben ser unificadas guardando sus respectivos lenguajes, pero apuntando hacia un mismo objetivo que es la valoración del activo ambiental Sistema Arbóreo Urbano</a:t>
            </a:r>
          </a:p>
          <a:p>
            <a:r>
              <a:rPr lang="es-CO" sz="2000" dirty="0" smtClean="0"/>
              <a:t>La valoración económica bajo el método contingente incluye todas las herramientas de valoración sociales y técnicas como información para construir el instrumento de medición encuesta, lo cual significa que las herramientas de valoración técnica y social se convierten en insumo para la construcción de instrumentos de medición económica.</a:t>
            </a:r>
          </a:p>
          <a:p>
            <a:endParaRPr lang="es-CO"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EL PROBLEMA</a:t>
            </a:r>
            <a:endParaRPr lang="es-CO" dirty="0"/>
          </a:p>
        </p:txBody>
      </p:sp>
      <p:pic>
        <p:nvPicPr>
          <p:cNvPr id="1026" name="Picture 2" descr="C:\Users\w\Desktop\1484349_10152484918870884_1690958713_n.jpg"/>
          <p:cNvPicPr>
            <a:picLocks noGrp="1" noChangeAspect="1" noChangeArrowheads="1"/>
          </p:cNvPicPr>
          <p:nvPr>
            <p:ph idx="1"/>
          </p:nvPr>
        </p:nvPicPr>
        <p:blipFill>
          <a:blip r:embed="rId2" cstate="print"/>
          <a:srcRect/>
          <a:stretch>
            <a:fillRect/>
          </a:stretch>
        </p:blipFill>
        <p:spPr bwMode="auto">
          <a:xfrm>
            <a:off x="457200" y="1772816"/>
            <a:ext cx="8229600" cy="360769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JUSTIFICACIÓN</a:t>
            </a:r>
            <a:endParaRPr lang="es-CO" dirty="0"/>
          </a:p>
        </p:txBody>
      </p:sp>
      <p:sp>
        <p:nvSpPr>
          <p:cNvPr id="3" name="2 Marcador de contenido"/>
          <p:cNvSpPr>
            <a:spLocks noGrp="1"/>
          </p:cNvSpPr>
          <p:nvPr>
            <p:ph idx="1"/>
          </p:nvPr>
        </p:nvSpPr>
        <p:spPr/>
        <p:txBody>
          <a:bodyPr>
            <a:normAutofit lnSpcReduction="10000"/>
          </a:bodyPr>
          <a:lstStyle/>
          <a:p>
            <a:r>
              <a:rPr lang="es-CO" dirty="0" smtClean="0"/>
              <a:t>Brindar a CORANTIOQUIA y Área Metropolitana del Valle de Aburrá Herramientas que valoren de una manera más inteligible el Activo Arbóreo.</a:t>
            </a:r>
          </a:p>
          <a:p>
            <a:r>
              <a:rPr lang="es-CO" dirty="0" smtClean="0"/>
              <a:t>Disminuir la poda, tala y traslado del recurso urbano.</a:t>
            </a:r>
          </a:p>
          <a:p>
            <a:r>
              <a:rPr lang="es-CO" dirty="0" smtClean="0"/>
              <a:t>Integrar Disciplinas como la economía, contabilidad, sociología y ecología en pro del recurso arbóreo.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OBJETIVOS</a:t>
            </a:r>
            <a:endParaRPr lang="es-CO" dirty="0"/>
          </a:p>
        </p:txBody>
      </p:sp>
      <p:sp>
        <p:nvSpPr>
          <p:cNvPr id="3" name="2 Marcador de contenido"/>
          <p:cNvSpPr>
            <a:spLocks noGrp="1"/>
          </p:cNvSpPr>
          <p:nvPr>
            <p:ph idx="1"/>
          </p:nvPr>
        </p:nvSpPr>
        <p:spPr>
          <a:xfrm>
            <a:off x="457200" y="1340769"/>
            <a:ext cx="8229600" cy="3888431"/>
          </a:xfrm>
        </p:spPr>
        <p:txBody>
          <a:bodyPr>
            <a:normAutofit fontScale="92500" lnSpcReduction="20000"/>
          </a:bodyPr>
          <a:lstStyle/>
          <a:p>
            <a:pPr>
              <a:buNone/>
            </a:pPr>
            <a:endParaRPr lang="es-CO" dirty="0" smtClean="0"/>
          </a:p>
          <a:p>
            <a:pPr algn="just">
              <a:buNone/>
            </a:pPr>
            <a:r>
              <a:rPr lang="es-CO" b="1" dirty="0" smtClean="0"/>
              <a:t>      </a:t>
            </a:r>
            <a:r>
              <a:rPr lang="es-CO" sz="2600" b="1" dirty="0" smtClean="0"/>
              <a:t>Objetivo General: </a:t>
            </a:r>
          </a:p>
          <a:p>
            <a:pPr algn="just">
              <a:buNone/>
            </a:pPr>
            <a:r>
              <a:rPr lang="es-CO" sz="2600" b="1" dirty="0"/>
              <a:t> </a:t>
            </a:r>
            <a:r>
              <a:rPr lang="es-CO" sz="2600" b="1" dirty="0" smtClean="0"/>
              <a:t>    </a:t>
            </a:r>
            <a:r>
              <a:rPr lang="es-CO" sz="2600" dirty="0" smtClean="0"/>
              <a:t>Identificar </a:t>
            </a:r>
            <a:r>
              <a:rPr lang="es-CO" sz="2600" dirty="0"/>
              <a:t>las herramientas que debe tener el proceso metodológico de valoración </a:t>
            </a:r>
            <a:r>
              <a:rPr lang="es-CO" sz="2600" dirty="0" smtClean="0"/>
              <a:t>para </a:t>
            </a:r>
            <a:r>
              <a:rPr lang="es-CO" sz="2600" dirty="0"/>
              <a:t>el sistema arbóreo urbano componente de los activos ambientales del municipio de Medellín, tomando como base principalmente las características del proceso metodológico implementado por la Corporación Autónoma Regional del Centro de Antioquia – CORANTIOQUIA y de la entidad administrativa Área Metropolitana del Valle de Aburrá para la valoración cuantitativa de tales recursos </a:t>
            </a:r>
            <a:r>
              <a:rPr lang="es-CO" sz="2600" dirty="0" smtClean="0"/>
              <a:t>naturales.</a:t>
            </a:r>
            <a:endParaRPr lang="es-CO"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OBJETIVOS</a:t>
            </a:r>
            <a:endParaRPr lang="es-CO" dirty="0"/>
          </a:p>
        </p:txBody>
      </p:sp>
      <p:sp>
        <p:nvSpPr>
          <p:cNvPr id="4" name="3 Marcador de contenido"/>
          <p:cNvSpPr>
            <a:spLocks noGrp="1"/>
          </p:cNvSpPr>
          <p:nvPr>
            <p:ph idx="1"/>
          </p:nvPr>
        </p:nvSpPr>
        <p:spPr>
          <a:xfrm>
            <a:off x="457200" y="1600200"/>
            <a:ext cx="8229600" cy="4081117"/>
          </a:xfrm>
          <a:prstGeom prst="rect">
            <a:avLst/>
          </a:prstGeom>
        </p:spPr>
        <p:txBody>
          <a:bodyPr wrap="square">
            <a:spAutoFit/>
          </a:bodyPr>
          <a:lstStyle/>
          <a:p>
            <a:pPr>
              <a:buNone/>
            </a:pPr>
            <a:r>
              <a:rPr lang="es-CO" sz="1600" b="1" dirty="0"/>
              <a:t>Objetivos específicos</a:t>
            </a:r>
          </a:p>
          <a:p>
            <a:pPr lvl="0"/>
            <a:r>
              <a:rPr lang="es-CO" sz="1600" dirty="0"/>
              <a:t>Identificar las características que han conformado el proceso metodológico de valoración cuantitativa para el sistema arbóreo urbano de la Corporación Autónoma Regional del Centro de Antioquia y de la entidad administrativa Área Metropolitana del Valle de Aburrá.</a:t>
            </a:r>
          </a:p>
          <a:p>
            <a:pPr lvl="0"/>
            <a:r>
              <a:rPr lang="es-CO" sz="1600" dirty="0"/>
              <a:t>Señalar las falencias presentadas en los procedimientos actuales de valoración cuantitativa del sistema arbóreo urbano componente de los activos ambientales del municipio de Medellín.</a:t>
            </a:r>
          </a:p>
          <a:p>
            <a:pPr lvl="0"/>
            <a:r>
              <a:rPr lang="es-CO" sz="1600" dirty="0"/>
              <a:t>Describir y caracterizar el activo ambiental árbol urbano del municipio de Medellín</a:t>
            </a:r>
            <a:r>
              <a:rPr lang="es-CO" sz="1600" dirty="0" smtClean="0"/>
              <a:t>.</a:t>
            </a:r>
          </a:p>
          <a:p>
            <a:pPr lvl="0"/>
            <a:r>
              <a:rPr lang="es-CO" sz="1600" dirty="0">
                <a:solidFill>
                  <a:prstClr val="black"/>
                </a:solidFill>
              </a:rPr>
              <a:t>Establecer la pertinencia de las herramientas empleadas en el proceso metodológico de valoración por parte de CORANTIOQUIA y de la entidad administrativa Área Metropolitana del Valle de Aburrá para el sistema arbóreo urbano del municipio de Medellín</a:t>
            </a:r>
            <a:r>
              <a:rPr lang="es-CO" sz="1600" dirty="0" smtClean="0">
                <a:solidFill>
                  <a:prstClr val="black"/>
                </a:solidFill>
              </a:rPr>
              <a:t>.</a:t>
            </a:r>
          </a:p>
          <a:p>
            <a:pPr lvl="0"/>
            <a:r>
              <a:rPr lang="es-CO" sz="1600" dirty="0" smtClean="0">
                <a:solidFill>
                  <a:prstClr val="black"/>
                </a:solidFill>
              </a:rPr>
              <a:t>Proponer instrumentos de medición adecuados que permitan ser fuente de información confiable a valorar por medio de las herramientas de valoración.</a:t>
            </a:r>
            <a:endParaRPr lang="es-CO" sz="1600" dirty="0"/>
          </a:p>
          <a:p>
            <a:pPr lvl="0"/>
            <a:r>
              <a:rPr lang="es-CO" sz="1600" dirty="0" smtClean="0"/>
              <a:t>Construir herramientas metodológicas de valoración que sean útiles en  el proceso de valoración del sistema arbóreo urbano de la ciudad de Medellín.</a:t>
            </a:r>
            <a:endParaRPr lang="es-CO"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HIPÓTESIS</a:t>
            </a:r>
            <a:endParaRPr lang="es-CO" dirty="0"/>
          </a:p>
        </p:txBody>
      </p:sp>
      <p:sp>
        <p:nvSpPr>
          <p:cNvPr id="3" name="2 Marcador de contenido"/>
          <p:cNvSpPr>
            <a:spLocks noGrp="1"/>
          </p:cNvSpPr>
          <p:nvPr>
            <p:ph idx="1"/>
          </p:nvPr>
        </p:nvSpPr>
        <p:spPr/>
        <p:txBody>
          <a:bodyPr>
            <a:normAutofit/>
          </a:bodyPr>
          <a:lstStyle/>
          <a:p>
            <a:pPr>
              <a:buNone/>
            </a:pPr>
            <a:r>
              <a:rPr lang="es-CO" dirty="0" smtClean="0"/>
              <a:t>    Las herramientas necesarias para llevar a cabo el proceso de valoración de los activos ambientales componentes del arbolado urbano del municipio de Medellín deberán presentar una caracterización específica de cada árbol objeto de estudio, como lo son la descripción de tipologías, ubicaciones y apreciaciones.</a:t>
            </a:r>
          </a:p>
          <a:p>
            <a:pPr>
              <a:buNone/>
            </a:pPr>
            <a:endParaRPr lang="es-CO" dirty="0"/>
          </a:p>
          <a:p>
            <a:pPr>
              <a:buNone/>
            </a:pPr>
            <a:endParaRPr lang="es-C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Variables Iniciales</a:t>
            </a:r>
            <a:endParaRPr lang="es-CO" dirty="0"/>
          </a:p>
        </p:txBody>
      </p:sp>
      <p:sp>
        <p:nvSpPr>
          <p:cNvPr id="3" name="2 Marcador de contenido"/>
          <p:cNvSpPr>
            <a:spLocks noGrp="1"/>
          </p:cNvSpPr>
          <p:nvPr>
            <p:ph idx="1"/>
          </p:nvPr>
        </p:nvSpPr>
        <p:spPr>
          <a:xfrm>
            <a:off x="457200" y="2132856"/>
            <a:ext cx="8229600" cy="3993307"/>
          </a:xfrm>
        </p:spPr>
        <p:txBody>
          <a:bodyPr/>
          <a:lstStyle/>
          <a:p>
            <a:pPr marL="514350" indent="-514350">
              <a:buAutoNum type="arabicPeriod"/>
            </a:pPr>
            <a:r>
              <a:rPr lang="es-CO" dirty="0" smtClean="0"/>
              <a:t>Biomasa aprovechable.</a:t>
            </a:r>
          </a:p>
          <a:p>
            <a:pPr marL="514350" indent="-514350">
              <a:buAutoNum type="arabicPeriod"/>
            </a:pPr>
            <a:endParaRPr lang="es-CO" dirty="0" smtClean="0"/>
          </a:p>
          <a:p>
            <a:pPr marL="514350" indent="-514350">
              <a:buNone/>
            </a:pPr>
            <a:r>
              <a:rPr lang="es-CO" dirty="0" smtClean="0"/>
              <a:t>2. Localización.</a:t>
            </a:r>
          </a:p>
          <a:p>
            <a:pPr marL="514350" indent="-514350">
              <a:buNone/>
            </a:pPr>
            <a:endParaRPr lang="es-CO" dirty="0" smtClean="0"/>
          </a:p>
          <a:p>
            <a:pPr marL="514350" indent="-514350">
              <a:buNone/>
            </a:pPr>
            <a:r>
              <a:rPr lang="es-CO" dirty="0" smtClean="0"/>
              <a:t>3. Carácter Cultural.</a:t>
            </a:r>
          </a:p>
          <a:p>
            <a:pPr marL="514350" indent="-514350">
              <a:buNone/>
            </a:pPr>
            <a:endParaRPr lang="es-CO" dirty="0" smtClean="0"/>
          </a:p>
          <a:p>
            <a:pPr>
              <a:buNone/>
            </a:pPr>
            <a:endParaRPr lang="es-C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FUENTES</a:t>
            </a:r>
            <a:endParaRPr lang="es-CO" dirty="0"/>
          </a:p>
        </p:txBody>
      </p:sp>
      <p:sp>
        <p:nvSpPr>
          <p:cNvPr id="3" name="2 Marcador de contenido"/>
          <p:cNvSpPr>
            <a:spLocks noGrp="1"/>
          </p:cNvSpPr>
          <p:nvPr>
            <p:ph idx="1"/>
          </p:nvPr>
        </p:nvSpPr>
        <p:spPr/>
        <p:txBody>
          <a:bodyPr>
            <a:normAutofit fontScale="77500" lnSpcReduction="20000"/>
          </a:bodyPr>
          <a:lstStyle/>
          <a:p>
            <a:pPr marL="0" indent="0" algn="just">
              <a:buNone/>
            </a:pPr>
            <a:r>
              <a:rPr lang="es-CO" dirty="0" err="1" smtClean="0"/>
              <a:t>Nowak</a:t>
            </a:r>
            <a:r>
              <a:rPr lang="es-CO" dirty="0" smtClean="0"/>
              <a:t> et al. </a:t>
            </a:r>
            <a:r>
              <a:rPr lang="en-US" dirty="0" smtClean="0"/>
              <a:t>(1998) en </a:t>
            </a:r>
            <a:r>
              <a:rPr lang="en-US" i="1" dirty="0" smtClean="0"/>
              <a:t>Modeling the effects of urban vegetation on air pollution</a:t>
            </a:r>
            <a:r>
              <a:rPr lang="en-US" dirty="0" smtClean="0"/>
              <a:t>, y </a:t>
            </a:r>
            <a:r>
              <a:rPr lang="en-US" dirty="0" err="1" smtClean="0"/>
              <a:t>Kurbán</a:t>
            </a:r>
            <a:r>
              <a:rPr lang="en-US" dirty="0" smtClean="0"/>
              <a:t> et al. </a:t>
            </a:r>
            <a:r>
              <a:rPr lang="es-CO" dirty="0" smtClean="0"/>
              <a:t>(2002) en </a:t>
            </a:r>
            <a:r>
              <a:rPr lang="es-CO" i="1" dirty="0" smtClean="0"/>
              <a:t>Avances en Energías Renovables y Medio Ambiente</a:t>
            </a:r>
            <a:r>
              <a:rPr lang="es-CO" dirty="0" smtClean="0"/>
              <a:t>; estudios de valoración económica como los de </a:t>
            </a:r>
            <a:r>
              <a:rPr lang="es-CO" dirty="0" err="1" smtClean="0"/>
              <a:t>Azqueta</a:t>
            </a:r>
            <a:r>
              <a:rPr lang="es-CO" dirty="0" smtClean="0"/>
              <a:t>, D. (1994), </a:t>
            </a:r>
            <a:r>
              <a:rPr lang="es-CO" i="1" dirty="0" smtClean="0"/>
              <a:t>Valoración económica de calidad ambiental</a:t>
            </a:r>
            <a:r>
              <a:rPr lang="es-CO" dirty="0" smtClean="0"/>
              <a:t>, Leal, C (2005) </a:t>
            </a:r>
            <a:r>
              <a:rPr lang="es-CO" i="1" dirty="0" smtClean="0"/>
              <a:t>Valoración económica del medio ambiente: Casos de la reserva biológica de la biosfera </a:t>
            </a:r>
            <a:r>
              <a:rPr lang="es-CO" i="1" dirty="0" err="1" smtClean="0"/>
              <a:t>Tuxtlas</a:t>
            </a:r>
            <a:r>
              <a:rPr lang="es-CO" dirty="0" smtClean="0"/>
              <a:t>, </a:t>
            </a:r>
            <a:r>
              <a:rPr lang="es-CO" dirty="0" err="1" smtClean="0"/>
              <a:t>Barzev</a:t>
            </a:r>
            <a:r>
              <a:rPr lang="es-CO" dirty="0" smtClean="0"/>
              <a:t> </a:t>
            </a:r>
            <a:r>
              <a:rPr lang="es-CO" dirty="0" err="1" smtClean="0"/>
              <a:t>Radoslav</a:t>
            </a:r>
            <a:r>
              <a:rPr lang="es-CO" dirty="0" smtClean="0"/>
              <a:t> (2001), </a:t>
            </a:r>
            <a:r>
              <a:rPr lang="es-CO" i="1" dirty="0" smtClean="0"/>
              <a:t>Aporte de los Bienes y Servicios Ambientales a la Economía de Nicaragua</a:t>
            </a:r>
            <a:r>
              <a:rPr lang="es-CO" dirty="0" smtClean="0"/>
              <a:t> y Corredor biológico mesoamericano (2002), G</a:t>
            </a:r>
            <a:r>
              <a:rPr lang="es-CO" i="1" dirty="0" smtClean="0"/>
              <a:t>uía de valoración de bienes servicios e impactos ambientales</a:t>
            </a:r>
            <a:r>
              <a:rPr lang="es-CO" dirty="0" smtClean="0"/>
              <a:t>; de valoración social como Fernández, A. (2013) </a:t>
            </a:r>
            <a:r>
              <a:rPr lang="es-CO" i="1" dirty="0" smtClean="0"/>
              <a:t>Árboles en las ciudades: Seis razones para querer más </a:t>
            </a:r>
            <a:r>
              <a:rPr lang="es-CO" dirty="0" smtClean="0"/>
              <a:t>y Gobierno de La Rioja (2008), </a:t>
            </a:r>
            <a:r>
              <a:rPr lang="es-CO" i="1" dirty="0" smtClean="0"/>
              <a:t>Árboles singulares de La Rioja</a:t>
            </a:r>
          </a:p>
          <a:p>
            <a:endParaRPr lang="es-C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643192" cy="1211734"/>
          </a:xfrm>
        </p:spPr>
        <p:txBody>
          <a:bodyPr>
            <a:noAutofit/>
          </a:bodyPr>
          <a:lstStyle/>
          <a:p>
            <a:pPr algn="ctr"/>
            <a:r>
              <a:rPr lang="es-CO" sz="5400" dirty="0" smtClean="0"/>
              <a:t>INSTRUMENTOS</a:t>
            </a:r>
            <a:endParaRPr lang="es-CO" sz="5400" dirty="0"/>
          </a:p>
        </p:txBody>
      </p:sp>
      <p:pic>
        <p:nvPicPr>
          <p:cNvPr id="1026" name="Picture 2" descr="C:\Users\w\Desktop\logocoran (1).gif"/>
          <p:cNvPicPr>
            <a:picLocks noGrp="1" noChangeAspect="1" noChangeArrowheads="1"/>
          </p:cNvPicPr>
          <p:nvPr>
            <p:ph idx="1"/>
          </p:nvPr>
        </p:nvPicPr>
        <p:blipFill>
          <a:blip r:embed="rId2" cstate="print"/>
          <a:stretch>
            <a:fillRect/>
          </a:stretch>
        </p:blipFill>
        <p:spPr bwMode="auto">
          <a:xfrm>
            <a:off x="539552" y="3212976"/>
            <a:ext cx="3384376" cy="2304256"/>
          </a:xfrm>
          <a:prstGeom prst="rect">
            <a:avLst/>
          </a:prstGeom>
          <a:noFill/>
        </p:spPr>
      </p:pic>
      <p:sp>
        <p:nvSpPr>
          <p:cNvPr id="7" name="6 Marcador de texto"/>
          <p:cNvSpPr>
            <a:spLocks noGrp="1"/>
          </p:cNvSpPr>
          <p:nvPr>
            <p:ph type="body" sz="half" idx="2"/>
          </p:nvPr>
        </p:nvSpPr>
        <p:spPr>
          <a:xfrm>
            <a:off x="457200" y="1484784"/>
            <a:ext cx="6923112" cy="1152128"/>
          </a:xfrm>
        </p:spPr>
        <p:txBody>
          <a:bodyPr>
            <a:normAutofit fontScale="62500" lnSpcReduction="20000"/>
          </a:bodyPr>
          <a:lstStyle/>
          <a:p>
            <a:endParaRPr lang="es-CO" dirty="0" smtClean="0"/>
          </a:p>
          <a:p>
            <a:endParaRPr lang="es-CO" dirty="0" smtClean="0"/>
          </a:p>
          <a:p>
            <a:endParaRPr lang="es-CO" dirty="0" smtClean="0"/>
          </a:p>
          <a:p>
            <a:r>
              <a:rPr lang="es-CO" sz="6300" dirty="0" smtClean="0"/>
              <a:t>Entrevistas</a:t>
            </a:r>
          </a:p>
          <a:p>
            <a:endParaRPr lang="es-CO" sz="3200" dirty="0"/>
          </a:p>
        </p:txBody>
      </p:sp>
      <p:pic>
        <p:nvPicPr>
          <p:cNvPr id="1028" name="Picture 4" descr="C:\Users\w\Desktop\Logo Area.jpg"/>
          <p:cNvPicPr>
            <a:picLocks noChangeAspect="1" noChangeArrowheads="1"/>
          </p:cNvPicPr>
          <p:nvPr/>
        </p:nvPicPr>
        <p:blipFill>
          <a:blip r:embed="rId3" cstate="print"/>
          <a:srcRect/>
          <a:stretch>
            <a:fillRect/>
          </a:stretch>
        </p:blipFill>
        <p:spPr bwMode="auto">
          <a:xfrm>
            <a:off x="5076056" y="3212976"/>
            <a:ext cx="3577654" cy="2376264"/>
          </a:xfrm>
          <a:prstGeom prst="rect">
            <a:avLst/>
          </a:prstGeom>
          <a:noFill/>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TotalTime>
  <Words>799</Words>
  <Application>Microsoft Office PowerPoint</Application>
  <PresentationFormat>Presentación en pantalla (4:3)</PresentationFormat>
  <Paragraphs>75</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Herramientas del proceso metodológico de valoración del sistema arbóreo urbano componente de los activos ambientales del municipio de Medellín </vt:lpstr>
      <vt:lpstr>EL PROBLEMA</vt:lpstr>
      <vt:lpstr>JUSTIFICACIÓN</vt:lpstr>
      <vt:lpstr>OBJETIVOS</vt:lpstr>
      <vt:lpstr>OBJETIVOS</vt:lpstr>
      <vt:lpstr>HIPÓTESIS</vt:lpstr>
      <vt:lpstr>Variables Iniciales</vt:lpstr>
      <vt:lpstr>FUENTES</vt:lpstr>
      <vt:lpstr>INSTRUMENTOS</vt:lpstr>
      <vt:lpstr>RESULTADOS DEL PROCESO DE INVESTIGACIÓN </vt:lpstr>
      <vt:lpstr>RESULTADOS DEL PROCESO DE INVESTIGACIÓN </vt:lpstr>
      <vt:lpstr>RESULTADOS DEL PROCESO DE INVESTIGACIÓN </vt:lpstr>
      <vt:lpstr>RESULTADOS DEL PROCESO DE INVESTIGACIÓN </vt:lpstr>
      <vt:lpstr>HERRAMIENTAS DE VALORACIÓN</vt:lpstr>
      <vt:lpstr>HERRAMIENTAS DE VALORACIÓN</vt:lpstr>
      <vt:lpstr>HERRAMIENTAS DE VALORACIÓN</vt:lpstr>
      <vt:lpstr>Instrumentos de Medición</vt:lpstr>
      <vt:lpstr>CONCLUSIONES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w</dc:creator>
  <cp:lastModifiedBy>Invitado</cp:lastModifiedBy>
  <cp:revision>42</cp:revision>
  <dcterms:created xsi:type="dcterms:W3CDTF">2014-05-10T00:39:48Z</dcterms:created>
  <dcterms:modified xsi:type="dcterms:W3CDTF">2014-05-12T23:37:52Z</dcterms:modified>
</cp:coreProperties>
</file>