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76" y="19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DE05475A-7946-41E3-B79B-519DF2DBEA3A}" type="datetimeFigureOut">
              <a:rPr lang="es-CO" smtClean="0"/>
              <a:t>09/05/2014</a:t>
            </a:fld>
            <a:endParaRPr lang="es-CO"/>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CO"/>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B551C524-4551-4890-A8C8-BB3BE0DF3814}" type="slidenum">
              <a:rPr lang="es-CO" smtClean="0"/>
              <a:t>‹Nº›</a:t>
            </a:fld>
            <a:endParaRPr lang="es-CO"/>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DE05475A-7946-41E3-B79B-519DF2DBEA3A}" type="datetimeFigureOut">
              <a:rPr lang="es-CO" smtClean="0"/>
              <a:t>09/05/2014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551C524-4551-4890-A8C8-BB3BE0DF3814}"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DE05475A-7946-41E3-B79B-519DF2DBEA3A}" type="datetimeFigureOut">
              <a:rPr lang="es-CO" smtClean="0"/>
              <a:t>09/05/2014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551C524-4551-4890-A8C8-BB3BE0DF3814}" type="slidenum">
              <a:rPr lang="es-CO" smtClean="0"/>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DE05475A-7946-41E3-B79B-519DF2DBEA3A}" type="datetimeFigureOut">
              <a:rPr lang="es-CO" smtClean="0"/>
              <a:t>09/05/2014</a:t>
            </a:fld>
            <a:endParaRPr lang="es-CO"/>
          </a:p>
        </p:txBody>
      </p:sp>
      <p:sp>
        <p:nvSpPr>
          <p:cNvPr id="9" name="8 Marcador de número de diapositiva"/>
          <p:cNvSpPr>
            <a:spLocks noGrp="1"/>
          </p:cNvSpPr>
          <p:nvPr>
            <p:ph type="sldNum" sz="quarter" idx="15"/>
          </p:nvPr>
        </p:nvSpPr>
        <p:spPr/>
        <p:txBody>
          <a:bodyPr rtlCol="0"/>
          <a:lstStyle/>
          <a:p>
            <a:fld id="{B551C524-4551-4890-A8C8-BB3BE0DF3814}" type="slidenum">
              <a:rPr lang="es-CO" smtClean="0"/>
              <a:t>‹Nº›</a:t>
            </a:fld>
            <a:endParaRPr lang="es-CO"/>
          </a:p>
        </p:txBody>
      </p:sp>
      <p:sp>
        <p:nvSpPr>
          <p:cNvPr id="10" name="9 Marcador de pie de página"/>
          <p:cNvSpPr>
            <a:spLocks noGrp="1"/>
          </p:cNvSpPr>
          <p:nvPr>
            <p:ph type="ftr" sz="quarter" idx="16"/>
          </p:nvPr>
        </p:nvSpPr>
        <p:spPr/>
        <p:txBody>
          <a:bodyPr rtlCol="0"/>
          <a:lstStyle/>
          <a:p>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DE05475A-7946-41E3-B79B-519DF2DBEA3A}" type="datetimeFigureOut">
              <a:rPr lang="es-CO" smtClean="0"/>
              <a:t>09/05/2014</a:t>
            </a:fld>
            <a:endParaRPr lang="es-CO"/>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CO"/>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B551C524-4551-4890-A8C8-BB3BE0DF3814}" type="slidenum">
              <a:rPr lang="es-CO" smtClean="0"/>
              <a:t>‹Nº›</a:t>
            </a:fld>
            <a:endParaRPr lang="es-CO"/>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DE05475A-7946-41E3-B79B-519DF2DBEA3A}" type="datetimeFigureOut">
              <a:rPr lang="es-CO" smtClean="0"/>
              <a:t>09/05/2014</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B551C524-4551-4890-A8C8-BB3BE0DF3814}" type="slidenum">
              <a:rPr lang="es-CO" smtClean="0"/>
              <a:t>‹Nº›</a:t>
            </a:fld>
            <a:endParaRPr lang="es-CO"/>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DE05475A-7946-41E3-B79B-519DF2DBEA3A}" type="datetimeFigureOut">
              <a:rPr lang="es-CO" smtClean="0"/>
              <a:t>09/05/2014</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B551C524-4551-4890-A8C8-BB3BE0DF3814}" type="slidenum">
              <a:rPr lang="es-CO" smtClean="0"/>
              <a:t>‹Nº›</a:t>
            </a:fld>
            <a:endParaRPr lang="es-CO"/>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DE05475A-7946-41E3-B79B-519DF2DBEA3A}" type="datetimeFigureOut">
              <a:rPr lang="es-CO" smtClean="0"/>
              <a:t>09/05/2014</a:t>
            </a:fld>
            <a:endParaRPr lang="es-CO"/>
          </a:p>
        </p:txBody>
      </p:sp>
      <p:sp>
        <p:nvSpPr>
          <p:cNvPr id="7" name="6 Marcador de número de diapositiva"/>
          <p:cNvSpPr>
            <a:spLocks noGrp="1"/>
          </p:cNvSpPr>
          <p:nvPr>
            <p:ph type="sldNum" sz="quarter" idx="11"/>
          </p:nvPr>
        </p:nvSpPr>
        <p:spPr/>
        <p:txBody>
          <a:bodyPr rtlCol="0"/>
          <a:lstStyle/>
          <a:p>
            <a:fld id="{B551C524-4551-4890-A8C8-BB3BE0DF3814}" type="slidenum">
              <a:rPr lang="es-CO" smtClean="0"/>
              <a:t>‹Nº›</a:t>
            </a:fld>
            <a:endParaRPr lang="es-CO"/>
          </a:p>
        </p:txBody>
      </p:sp>
      <p:sp>
        <p:nvSpPr>
          <p:cNvPr id="8" name="7 Marcador de pie de página"/>
          <p:cNvSpPr>
            <a:spLocks noGrp="1"/>
          </p:cNvSpPr>
          <p:nvPr>
            <p:ph type="ftr" sz="quarter" idx="12"/>
          </p:nvPr>
        </p:nvSpPr>
        <p:spPr/>
        <p:txBody>
          <a:bodyPr rtlCol="0"/>
          <a:lstStyle/>
          <a:p>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E05475A-7946-41E3-B79B-519DF2DBEA3A}" type="datetimeFigureOut">
              <a:rPr lang="es-CO" smtClean="0"/>
              <a:t>09/05/2014</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B551C524-4551-4890-A8C8-BB3BE0DF3814}"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DE05475A-7946-41E3-B79B-519DF2DBEA3A}" type="datetimeFigureOut">
              <a:rPr lang="es-CO" smtClean="0"/>
              <a:t>09/05/2014</a:t>
            </a:fld>
            <a:endParaRPr lang="es-CO"/>
          </a:p>
        </p:txBody>
      </p:sp>
      <p:sp>
        <p:nvSpPr>
          <p:cNvPr id="22" name="21 Marcador de número de diapositiva"/>
          <p:cNvSpPr>
            <a:spLocks noGrp="1"/>
          </p:cNvSpPr>
          <p:nvPr>
            <p:ph type="sldNum" sz="quarter" idx="15"/>
          </p:nvPr>
        </p:nvSpPr>
        <p:spPr/>
        <p:txBody>
          <a:bodyPr rtlCol="0"/>
          <a:lstStyle/>
          <a:p>
            <a:fld id="{B551C524-4551-4890-A8C8-BB3BE0DF3814}" type="slidenum">
              <a:rPr lang="es-CO" smtClean="0"/>
              <a:t>‹Nº›</a:t>
            </a:fld>
            <a:endParaRPr lang="es-CO"/>
          </a:p>
        </p:txBody>
      </p:sp>
      <p:sp>
        <p:nvSpPr>
          <p:cNvPr id="23" name="22 Marcador de pie de página"/>
          <p:cNvSpPr>
            <a:spLocks noGrp="1"/>
          </p:cNvSpPr>
          <p:nvPr>
            <p:ph type="ftr" sz="quarter" idx="16"/>
          </p:nvPr>
        </p:nvSpPr>
        <p:spPr/>
        <p:txBody>
          <a:bodyPr rtlCol="0"/>
          <a:lstStyle/>
          <a:p>
            <a:endParaRPr lang="es-CO"/>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DE05475A-7946-41E3-B79B-519DF2DBEA3A}" type="datetimeFigureOut">
              <a:rPr lang="es-CO" smtClean="0"/>
              <a:t>09/05/2014</a:t>
            </a:fld>
            <a:endParaRPr lang="es-CO"/>
          </a:p>
        </p:txBody>
      </p:sp>
      <p:sp>
        <p:nvSpPr>
          <p:cNvPr id="18" name="17 Marcador de número de diapositiva"/>
          <p:cNvSpPr>
            <a:spLocks noGrp="1"/>
          </p:cNvSpPr>
          <p:nvPr>
            <p:ph type="sldNum" sz="quarter" idx="11"/>
          </p:nvPr>
        </p:nvSpPr>
        <p:spPr/>
        <p:txBody>
          <a:bodyPr rtlCol="0"/>
          <a:lstStyle/>
          <a:p>
            <a:fld id="{B551C524-4551-4890-A8C8-BB3BE0DF3814}" type="slidenum">
              <a:rPr lang="es-CO" smtClean="0"/>
              <a:t>‹Nº›</a:t>
            </a:fld>
            <a:endParaRPr lang="es-CO"/>
          </a:p>
        </p:txBody>
      </p:sp>
      <p:sp>
        <p:nvSpPr>
          <p:cNvPr id="21" name="20 Marcador de pie de página"/>
          <p:cNvSpPr>
            <a:spLocks noGrp="1"/>
          </p:cNvSpPr>
          <p:nvPr>
            <p:ph type="ftr" sz="quarter" idx="12"/>
          </p:nvPr>
        </p:nvSpPr>
        <p:spPr/>
        <p:txBody>
          <a:bodyPr rtlCol="0"/>
          <a:lstStyle/>
          <a:p>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E05475A-7946-41E3-B79B-519DF2DBEA3A}" type="datetimeFigureOut">
              <a:rPr lang="es-CO" smtClean="0"/>
              <a:t>09/05/2014</a:t>
            </a:fld>
            <a:endParaRPr lang="es-CO"/>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CO"/>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551C524-4551-4890-A8C8-BB3BE0DF3814}" type="slidenum">
              <a:rPr lang="es-CO" smtClean="0"/>
              <a:t>‹Nº›</a:t>
            </a:fld>
            <a:endParaRPr lang="es-CO"/>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28600"/>
            <a:ext cx="9144000" cy="7315200"/>
          </a:xfrm>
          <a:prstGeom prst="rect">
            <a:avLst/>
          </a:prstGeom>
        </p:spPr>
      </p:pic>
      <p:sp>
        <p:nvSpPr>
          <p:cNvPr id="4" name="3 Título"/>
          <p:cNvSpPr>
            <a:spLocks noGrp="1"/>
          </p:cNvSpPr>
          <p:nvPr>
            <p:ph type="ctrTitle"/>
          </p:nvPr>
        </p:nvSpPr>
        <p:spPr>
          <a:xfrm>
            <a:off x="685800" y="2348880"/>
            <a:ext cx="7772400" cy="1470025"/>
          </a:xfrm>
        </p:spPr>
        <p:txBody>
          <a:bodyPr>
            <a:noAutofit/>
          </a:bodyPr>
          <a:lstStyle/>
          <a:p>
            <a:pPr algn="ctr"/>
            <a:r>
              <a:rPr lang="es-CO" sz="2800" b="1" i="1" dirty="0"/>
              <a:t>Efectos  de la Maximización de utilidades por la vía reducción de costos de mano de obra: una mirada a las condiciones laborales del sector manufacturero textil del Valle de </a:t>
            </a:r>
            <a:r>
              <a:rPr lang="es-CO" sz="2800" b="1" i="1" dirty="0" err="1"/>
              <a:t>Aburrá</a:t>
            </a:r>
            <a:r>
              <a:rPr lang="es-CO" sz="2800" b="1" i="1" dirty="0"/>
              <a:t> en los últimos 25 </a:t>
            </a:r>
            <a:r>
              <a:rPr lang="es-CO" sz="2800" b="1" i="1" dirty="0" smtClean="0"/>
              <a:t>años.</a:t>
            </a:r>
            <a:r>
              <a:rPr lang="es-CO" sz="2400" dirty="0"/>
              <a:t/>
            </a:r>
            <a:br>
              <a:rPr lang="es-CO" sz="2400" dirty="0"/>
            </a:br>
            <a:endParaRPr lang="es-CO" sz="2400" dirty="0"/>
          </a:p>
        </p:txBody>
      </p:sp>
      <p:sp>
        <p:nvSpPr>
          <p:cNvPr id="5" name="4 Subtítulo"/>
          <p:cNvSpPr>
            <a:spLocks noGrp="1"/>
          </p:cNvSpPr>
          <p:nvPr>
            <p:ph type="subTitle" idx="1"/>
          </p:nvPr>
        </p:nvSpPr>
        <p:spPr>
          <a:xfrm>
            <a:off x="2411760" y="4365104"/>
            <a:ext cx="6172200" cy="1371600"/>
          </a:xfrm>
        </p:spPr>
        <p:txBody>
          <a:bodyPr>
            <a:normAutofit fontScale="85000" lnSpcReduction="20000"/>
          </a:bodyPr>
          <a:lstStyle/>
          <a:p>
            <a:pPr algn="r"/>
            <a:r>
              <a:rPr lang="es-CO" sz="1800" b="1" i="1" dirty="0" err="1"/>
              <a:t>Lizeth</a:t>
            </a:r>
            <a:r>
              <a:rPr lang="es-CO" sz="1800" b="1" i="1" dirty="0"/>
              <a:t> Cristina Padierna Hernández</a:t>
            </a:r>
            <a:endParaRPr lang="es-CO" sz="1800" dirty="0"/>
          </a:p>
          <a:p>
            <a:pPr algn="r"/>
            <a:r>
              <a:rPr lang="es-CO" sz="1800" dirty="0"/>
              <a:t>padiernacristina@gmail.com</a:t>
            </a:r>
          </a:p>
          <a:p>
            <a:pPr algn="r"/>
            <a:r>
              <a:rPr lang="es-CO" sz="1800" b="1" i="1" dirty="0"/>
              <a:t>  </a:t>
            </a:r>
            <a:endParaRPr lang="es-CO" sz="1800" dirty="0"/>
          </a:p>
          <a:p>
            <a:pPr algn="r"/>
            <a:r>
              <a:rPr lang="es-CO" sz="1800" b="1" i="1" dirty="0"/>
              <a:t>Laura </a:t>
            </a:r>
            <a:r>
              <a:rPr lang="es-CO" sz="1800" b="1" i="1" dirty="0" err="1"/>
              <a:t>Yesenia</a:t>
            </a:r>
            <a:r>
              <a:rPr lang="es-CO" sz="1800" b="1" i="1" dirty="0"/>
              <a:t> Rojas Ballesteros</a:t>
            </a:r>
            <a:endParaRPr lang="es-CO" sz="1800" dirty="0"/>
          </a:p>
          <a:p>
            <a:pPr algn="r"/>
            <a:r>
              <a:rPr lang="es-CO" sz="1800" dirty="0"/>
              <a:t>lauray.rojas@gmail.com</a:t>
            </a:r>
          </a:p>
          <a:p>
            <a:endParaRPr lang="es-CO" dirty="0"/>
          </a:p>
        </p:txBody>
      </p:sp>
    </p:spTree>
    <p:extLst>
      <p:ext uri="{BB962C8B-B14F-4D97-AF65-F5344CB8AC3E}">
        <p14:creationId xmlns:p14="http://schemas.microsoft.com/office/powerpoint/2010/main" val="28815735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28600"/>
            <a:ext cx="9144000" cy="7315200"/>
          </a:xfrm>
          <a:prstGeom prst="rect">
            <a:avLst/>
          </a:prstGeom>
        </p:spPr>
      </p:pic>
      <p:sp>
        <p:nvSpPr>
          <p:cNvPr id="2" name="1 Título"/>
          <p:cNvSpPr>
            <a:spLocks noGrp="1"/>
          </p:cNvSpPr>
          <p:nvPr>
            <p:ph type="title"/>
          </p:nvPr>
        </p:nvSpPr>
        <p:spPr>
          <a:xfrm>
            <a:off x="467544" y="-203548"/>
            <a:ext cx="7355160" cy="850106"/>
          </a:xfrm>
        </p:spPr>
        <p:txBody>
          <a:bodyPr>
            <a:normAutofit/>
          </a:bodyPr>
          <a:lstStyle/>
          <a:p>
            <a:pPr algn="ctr"/>
            <a:r>
              <a:rPr lang="es-CO" sz="2400" b="1" dirty="0" smtClean="0"/>
              <a:t>DESCRIPCION DEL PROBLEMA</a:t>
            </a:r>
            <a:endParaRPr lang="es-CO" sz="2400" b="1" dirty="0"/>
          </a:p>
        </p:txBody>
      </p:sp>
      <p:sp>
        <p:nvSpPr>
          <p:cNvPr id="3" name="2 Marcador de contenido"/>
          <p:cNvSpPr>
            <a:spLocks noGrp="1"/>
          </p:cNvSpPr>
          <p:nvPr>
            <p:ph sz="quarter" idx="1"/>
          </p:nvPr>
        </p:nvSpPr>
        <p:spPr>
          <a:xfrm>
            <a:off x="457200" y="1000298"/>
            <a:ext cx="8229600" cy="4857403"/>
          </a:xfrm>
        </p:spPr>
        <p:txBody>
          <a:bodyPr>
            <a:normAutofit lnSpcReduction="10000"/>
          </a:bodyPr>
          <a:lstStyle/>
          <a:p>
            <a:pPr marL="0" indent="0" algn="just">
              <a:buNone/>
            </a:pPr>
            <a:r>
              <a:rPr lang="es-CO" sz="1600" dirty="0"/>
              <a:t>N</a:t>
            </a:r>
            <a:r>
              <a:rPr lang="es-CO" sz="1600" dirty="0" smtClean="0"/>
              <a:t>ace </a:t>
            </a:r>
            <a:r>
              <a:rPr lang="es-CO" sz="1600" dirty="0"/>
              <a:t>la necesidad de conectar lo social con lo </a:t>
            </a:r>
            <a:r>
              <a:rPr lang="es-CO" sz="1600" dirty="0" smtClean="0"/>
              <a:t>económico, “Pues si lo económico produce consecuencias sociales, lo social en sí mismo, es a la vez condición y resultado de la actividad económica”. </a:t>
            </a:r>
            <a:r>
              <a:rPr lang="es-CO" sz="1600" dirty="0"/>
              <a:t>Teniendo en cuenta lo anterior y partiendo de una sociedad donde las personas se sustentan y sobreviven económicamente por medio de su trabajo, trabajo que necesariamente debe satisfacer necesidades innatas del individuo y que están siendo ignoradas por los trabajadores y empresarios, dado que el concepto de trabajo se define solamente en función de la retribución salarial y a los aspectos legales, dejando de lado todos los aspectos cualitativos de la fuerza de trabajo y del desarrollo individual y socio-económico. Por ello destacaremos  el interés de esta teoría desde un punto de vista  económico, este se fundamenta en  mostrar que el crecimiento de la productividad es más compatible con el enriquecimiento del trabajo y que es él, en primer lugar función del crecimiento de las motivaciones internas</a:t>
            </a:r>
            <a:r>
              <a:rPr lang="es-CO" sz="1600" dirty="0" smtClean="0"/>
              <a:t>.</a:t>
            </a:r>
          </a:p>
          <a:p>
            <a:pPr marL="0" indent="0" algn="just">
              <a:buNone/>
            </a:pPr>
            <a:endParaRPr lang="es-CO" sz="1600" dirty="0" smtClean="0"/>
          </a:p>
          <a:p>
            <a:pPr marL="0" indent="0" algn="just">
              <a:buNone/>
            </a:pPr>
            <a:r>
              <a:rPr lang="es-CO" sz="1600" dirty="0"/>
              <a:t>Ahora bien si es la maximización de utilidades vía reducción de costos la principal característica para que las empresas </a:t>
            </a:r>
            <a:r>
              <a:rPr lang="es-CO" sz="1600" dirty="0" smtClean="0"/>
              <a:t>se </a:t>
            </a:r>
            <a:r>
              <a:rPr lang="es-CO" sz="1600" dirty="0"/>
              <a:t>mantengan en un mercado competitivo, preocupa que no se haya identificado quienes son los más afectados con dichos procesos y como la afectación se refleja en el crecimiento y/o en el desarrollo </a:t>
            </a:r>
            <a:r>
              <a:rPr lang="es-CO" sz="1600" dirty="0" smtClean="0"/>
              <a:t>socioeconómico.</a:t>
            </a:r>
            <a:endParaRPr lang="es-CO" sz="1600" dirty="0"/>
          </a:p>
        </p:txBody>
      </p:sp>
    </p:spTree>
    <p:extLst>
      <p:ext uri="{BB962C8B-B14F-4D97-AF65-F5344CB8AC3E}">
        <p14:creationId xmlns:p14="http://schemas.microsoft.com/office/powerpoint/2010/main" val="31190128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42597"/>
            <a:ext cx="9144000" cy="7229197"/>
          </a:xfrm>
          <a:prstGeom prst="rect">
            <a:avLst/>
          </a:prstGeom>
        </p:spPr>
      </p:pic>
      <p:sp>
        <p:nvSpPr>
          <p:cNvPr id="2" name="1 Título"/>
          <p:cNvSpPr>
            <a:spLocks noGrp="1"/>
          </p:cNvSpPr>
          <p:nvPr>
            <p:ph type="title"/>
          </p:nvPr>
        </p:nvSpPr>
        <p:spPr>
          <a:xfrm>
            <a:off x="467544" y="476672"/>
            <a:ext cx="7467600" cy="796950"/>
          </a:xfrm>
        </p:spPr>
        <p:txBody>
          <a:bodyPr/>
          <a:lstStyle/>
          <a:p>
            <a:pPr algn="ctr"/>
            <a:r>
              <a:rPr lang="es-CO" dirty="0" smtClean="0"/>
              <a:t>OBJETIVO</a:t>
            </a:r>
            <a:endParaRPr lang="es-CO" dirty="0"/>
          </a:p>
        </p:txBody>
      </p:sp>
      <p:sp>
        <p:nvSpPr>
          <p:cNvPr id="3" name="2 Marcador de contenido"/>
          <p:cNvSpPr>
            <a:spLocks noGrp="1"/>
          </p:cNvSpPr>
          <p:nvPr>
            <p:ph sz="quarter" idx="1"/>
          </p:nvPr>
        </p:nvSpPr>
        <p:spPr/>
        <p:txBody>
          <a:bodyPr>
            <a:normAutofit/>
          </a:bodyPr>
          <a:lstStyle/>
          <a:p>
            <a:pPr marL="0" indent="0" algn="just">
              <a:buNone/>
            </a:pPr>
            <a:r>
              <a:rPr lang="es-CO" sz="2800" dirty="0"/>
              <a:t>Definir los </a:t>
            </a:r>
            <a:r>
              <a:rPr lang="es-CO" sz="2800" dirty="0" smtClean="0"/>
              <a:t>efectos socio-económicos que </a:t>
            </a:r>
            <a:r>
              <a:rPr lang="es-CO" sz="2800" dirty="0"/>
              <a:t>ha traído a </a:t>
            </a:r>
            <a:r>
              <a:rPr lang="es-CO" sz="2800" dirty="0" smtClean="0"/>
              <a:t>los empleados </a:t>
            </a:r>
            <a:r>
              <a:rPr lang="es-CO" sz="2800" dirty="0"/>
              <a:t>la implementación de un modelo donde la maximización de utilidades se da vía reducción de costos de mano de obra en los últimos 25 años en el sector manufacturero textil del Valle de </a:t>
            </a:r>
            <a:r>
              <a:rPr lang="es-CO" sz="2800" dirty="0" err="1"/>
              <a:t>Aburrá</a:t>
            </a:r>
            <a:r>
              <a:rPr lang="es-CO" sz="2800" dirty="0" smtClean="0"/>
              <a:t>.</a:t>
            </a:r>
          </a:p>
          <a:p>
            <a:pPr marL="0" indent="0">
              <a:buNone/>
            </a:pPr>
            <a:endParaRPr lang="es-CO" sz="2800" dirty="0"/>
          </a:p>
        </p:txBody>
      </p:sp>
    </p:spTree>
    <p:extLst>
      <p:ext uri="{BB962C8B-B14F-4D97-AF65-F5344CB8AC3E}">
        <p14:creationId xmlns:p14="http://schemas.microsoft.com/office/powerpoint/2010/main" val="26592259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3 Marcador de contenido"/>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0" y="0"/>
            <a:ext cx="9144000" cy="6858000"/>
          </a:xfrm>
        </p:spPr>
      </p:pic>
      <p:sp>
        <p:nvSpPr>
          <p:cNvPr id="2" name="1 Título"/>
          <p:cNvSpPr>
            <a:spLocks noGrp="1"/>
          </p:cNvSpPr>
          <p:nvPr>
            <p:ph type="title"/>
          </p:nvPr>
        </p:nvSpPr>
        <p:spPr>
          <a:xfrm>
            <a:off x="611560" y="692696"/>
            <a:ext cx="7467600" cy="580926"/>
          </a:xfrm>
        </p:spPr>
        <p:txBody>
          <a:bodyPr/>
          <a:lstStyle/>
          <a:p>
            <a:pPr algn="ctr"/>
            <a:r>
              <a:rPr lang="es-CO" dirty="0" smtClean="0"/>
              <a:t>Fundamento teórico</a:t>
            </a:r>
            <a:endParaRPr lang="es-CO" dirty="0"/>
          </a:p>
        </p:txBody>
      </p:sp>
      <p:sp>
        <p:nvSpPr>
          <p:cNvPr id="5" name="4 CuadroTexto"/>
          <p:cNvSpPr txBox="1"/>
          <p:nvPr/>
        </p:nvSpPr>
        <p:spPr>
          <a:xfrm>
            <a:off x="395536" y="1700808"/>
            <a:ext cx="8568952" cy="5570756"/>
          </a:xfrm>
          <a:prstGeom prst="rect">
            <a:avLst/>
          </a:prstGeom>
          <a:noFill/>
        </p:spPr>
        <p:txBody>
          <a:bodyPr wrap="square" rtlCol="0">
            <a:spAutoFit/>
          </a:bodyPr>
          <a:lstStyle/>
          <a:p>
            <a:r>
              <a:rPr lang="es-CO" sz="1600" dirty="0"/>
              <a:t>Amadeo, E., Camargo J.M., Gonzaga, G.M., Hernández, E., Martínez, D., Reyes, A. y otros. </a:t>
            </a:r>
            <a:r>
              <a:rPr lang="es-CO" sz="1600" dirty="0" smtClean="0"/>
              <a:t>Costos </a:t>
            </a:r>
            <a:r>
              <a:rPr lang="es-CO" sz="1600" dirty="0"/>
              <a:t>laborales y competitividad industrial en América </a:t>
            </a:r>
            <a:r>
              <a:rPr lang="es-CO" sz="1600" dirty="0" smtClean="0"/>
              <a:t>Latina.</a:t>
            </a:r>
          </a:p>
          <a:p>
            <a:r>
              <a:rPr lang="es-CO" sz="1600" dirty="0"/>
              <a:t>Cardona; R, González; A, Cordero; V, Diez; F, </a:t>
            </a:r>
            <a:r>
              <a:rPr lang="es-CO" sz="1600" dirty="0" err="1"/>
              <a:t>Lagarreta</a:t>
            </a:r>
            <a:r>
              <a:rPr lang="es-CO" sz="1600" dirty="0"/>
              <a:t>; R, </a:t>
            </a:r>
            <a:r>
              <a:rPr lang="es-CO" sz="1600" dirty="0" err="1"/>
              <a:t>Lalaguna</a:t>
            </a:r>
            <a:r>
              <a:rPr lang="es-CO" sz="1600" dirty="0"/>
              <a:t>; E, López; F, </a:t>
            </a:r>
            <a:r>
              <a:rPr lang="es-CO" sz="1600" dirty="0" err="1"/>
              <a:t>Losano</a:t>
            </a:r>
            <a:r>
              <a:rPr lang="es-CO" sz="1600" dirty="0"/>
              <a:t>; M, Pérez; B, </a:t>
            </a:r>
            <a:r>
              <a:rPr lang="es-CO" sz="1600" dirty="0" err="1"/>
              <a:t>Sanchis</a:t>
            </a:r>
            <a:r>
              <a:rPr lang="es-CO" sz="1600" dirty="0"/>
              <a:t>; J, Santos; A, </a:t>
            </a:r>
            <a:r>
              <a:rPr lang="es-CO" sz="1600" dirty="0" err="1"/>
              <a:t>Saragosa</a:t>
            </a:r>
            <a:r>
              <a:rPr lang="es-CO" sz="1600" dirty="0"/>
              <a:t>; J y Torrejón; </a:t>
            </a:r>
            <a:r>
              <a:rPr lang="es-CO" sz="1600" dirty="0" smtClean="0"/>
              <a:t>M</a:t>
            </a:r>
            <a:r>
              <a:rPr lang="es-CO" sz="1600" dirty="0"/>
              <a:t>.</a:t>
            </a:r>
            <a:r>
              <a:rPr lang="es-CO" sz="1600" dirty="0" smtClean="0"/>
              <a:t> </a:t>
            </a:r>
            <a:r>
              <a:rPr lang="es-CO" sz="1600" dirty="0"/>
              <a:t>Empleo y Exclusión Social: Rentas mínimas y otros mecanismos de inserción socio </a:t>
            </a:r>
            <a:r>
              <a:rPr lang="es-CO" sz="1600" dirty="0" smtClean="0"/>
              <a:t>laboral.</a:t>
            </a:r>
          </a:p>
          <a:p>
            <a:pPr lvl="0"/>
            <a:r>
              <a:rPr lang="es-CO" sz="1600" dirty="0" err="1"/>
              <a:t>Fong</a:t>
            </a:r>
            <a:r>
              <a:rPr lang="es-CO" sz="1600" dirty="0"/>
              <a:t>; W, </a:t>
            </a:r>
            <a:r>
              <a:rPr lang="es-CO" sz="1600" dirty="0" smtClean="0"/>
              <a:t> </a:t>
            </a:r>
            <a:r>
              <a:rPr lang="es-CO" sz="1600" i="1" dirty="0"/>
              <a:t>Desarrollos Radicales en el Pensamiento Contable</a:t>
            </a:r>
            <a:r>
              <a:rPr lang="es-CO" sz="1600" dirty="0"/>
              <a:t>. </a:t>
            </a:r>
            <a:endParaRPr lang="es-CO" sz="1600" dirty="0" smtClean="0"/>
          </a:p>
          <a:p>
            <a:pPr lvl="0"/>
            <a:r>
              <a:rPr lang="es-CO" sz="1600" dirty="0" err="1"/>
              <a:t>Fujii</a:t>
            </a:r>
            <a:r>
              <a:rPr lang="es-CO" sz="1600" dirty="0"/>
              <a:t>; G, </a:t>
            </a:r>
            <a:r>
              <a:rPr lang="es-CO" sz="1600" dirty="0" err="1"/>
              <a:t>Ruesgas</a:t>
            </a:r>
            <a:r>
              <a:rPr lang="es-CO" sz="1600" dirty="0"/>
              <a:t>; S, </a:t>
            </a:r>
            <a:r>
              <a:rPr lang="es-CO" sz="1600" dirty="0" err="1"/>
              <a:t>Agacino</a:t>
            </a:r>
            <a:r>
              <a:rPr lang="es-CO" sz="1600" dirty="0"/>
              <a:t>; R, </a:t>
            </a:r>
            <a:r>
              <a:rPr lang="es-CO" sz="1600" dirty="0" err="1"/>
              <a:t>Freyssinet</a:t>
            </a:r>
            <a:r>
              <a:rPr lang="es-CO" sz="1600" dirty="0"/>
              <a:t>; J, García; A, García; N, López; J, López; T, Rendón; T, Schmitt; </a:t>
            </a:r>
            <a:r>
              <a:rPr lang="es-CO" sz="1600" dirty="0" smtClean="0"/>
              <a:t>J. </a:t>
            </a:r>
            <a:r>
              <a:rPr lang="es-CO" sz="1600" dirty="0"/>
              <a:t>El Trabajo en Un Mundo </a:t>
            </a:r>
            <a:r>
              <a:rPr lang="es-CO" sz="1600" dirty="0" smtClean="0"/>
              <a:t>Globalizado.</a:t>
            </a:r>
          </a:p>
          <a:p>
            <a:pPr lvl="0"/>
            <a:r>
              <a:rPr lang="es-CO" sz="1600" dirty="0"/>
              <a:t>De Elena; J, González; </a:t>
            </a:r>
            <a:r>
              <a:rPr lang="es-CO" sz="1600" dirty="0" smtClean="0"/>
              <a:t>L. </a:t>
            </a:r>
            <a:r>
              <a:rPr lang="es-CO" sz="1600" i="1" dirty="0"/>
              <a:t>Desigualdad Social y Relaciones de </a:t>
            </a:r>
            <a:r>
              <a:rPr lang="es-CO" sz="1600" i="1" dirty="0" smtClean="0"/>
              <a:t>Trabajo</a:t>
            </a:r>
            <a:r>
              <a:rPr lang="es-CO" sz="1600" dirty="0" smtClean="0"/>
              <a:t>.</a:t>
            </a:r>
          </a:p>
          <a:p>
            <a:pPr lvl="0"/>
            <a:r>
              <a:rPr lang="es-CO" sz="1600" dirty="0"/>
              <a:t>De La </a:t>
            </a:r>
            <a:r>
              <a:rPr lang="es-CO" sz="1600" dirty="0" err="1"/>
              <a:t>Garza;E</a:t>
            </a:r>
            <a:r>
              <a:rPr lang="es-CO" sz="1600" dirty="0"/>
              <a:t>, </a:t>
            </a:r>
            <a:r>
              <a:rPr lang="es-CO" sz="1600" dirty="0" err="1"/>
              <a:t>Neffa</a:t>
            </a:r>
            <a:r>
              <a:rPr lang="es-CO" sz="1600" dirty="0"/>
              <a:t>; </a:t>
            </a:r>
            <a:r>
              <a:rPr lang="es-CO" sz="1600" dirty="0" smtClean="0"/>
              <a:t>J</a:t>
            </a:r>
            <a:r>
              <a:rPr lang="es-CO" sz="1600" i="1" dirty="0" smtClean="0"/>
              <a:t>. </a:t>
            </a:r>
            <a:r>
              <a:rPr lang="es-CO" sz="1600" i="1" dirty="0"/>
              <a:t>El Futuro del </a:t>
            </a:r>
            <a:r>
              <a:rPr lang="es-CO" sz="1600" i="1" dirty="0" smtClean="0"/>
              <a:t>Trabajo.</a:t>
            </a:r>
          </a:p>
          <a:p>
            <a:pPr lvl="0"/>
            <a:r>
              <a:rPr lang="es-CO" sz="1600" dirty="0" err="1"/>
              <a:t>Gaudemar</a:t>
            </a:r>
            <a:r>
              <a:rPr lang="es-CO" sz="1600" dirty="0"/>
              <a:t>; </a:t>
            </a:r>
            <a:r>
              <a:rPr lang="es-CO" sz="1600" dirty="0" smtClean="0"/>
              <a:t>J. </a:t>
            </a:r>
            <a:r>
              <a:rPr lang="es-CO" sz="1600" i="1" dirty="0"/>
              <a:t>El Orden y la Producción, Nacimiento y formas de la disciplina de la </a:t>
            </a:r>
            <a:r>
              <a:rPr lang="es-CO" sz="1600" i="1" dirty="0" smtClean="0"/>
              <a:t>fábrica.</a:t>
            </a:r>
          </a:p>
          <a:p>
            <a:r>
              <a:rPr lang="es-CO" sz="1600" dirty="0" err="1"/>
              <a:t>Giddens</a:t>
            </a:r>
            <a:r>
              <a:rPr lang="es-CO" sz="1600" dirty="0"/>
              <a:t>, A. </a:t>
            </a:r>
            <a:r>
              <a:rPr lang="es-CO" sz="1600" dirty="0" smtClean="0"/>
              <a:t> </a:t>
            </a:r>
            <a:r>
              <a:rPr lang="es-CO" sz="1600" i="1" dirty="0"/>
              <a:t>Modernidad e identidad del yo. El yo y la sociedad en </a:t>
            </a:r>
            <a:r>
              <a:rPr lang="es-CO" sz="1600" i="1" dirty="0" smtClean="0"/>
              <a:t>la época contemporánea</a:t>
            </a:r>
            <a:r>
              <a:rPr lang="es-CO" sz="1600" dirty="0" smtClean="0"/>
              <a:t>.</a:t>
            </a:r>
          </a:p>
          <a:p>
            <a:r>
              <a:rPr lang="es-CO" sz="1600" dirty="0" err="1"/>
              <a:t>Gónzalez</a:t>
            </a:r>
            <a:r>
              <a:rPr lang="es-CO" sz="1600" dirty="0"/>
              <a:t>, F. (1919). </a:t>
            </a:r>
            <a:r>
              <a:rPr lang="es-CO" sz="1600" i="1" dirty="0"/>
              <a:t>Una tesis: por el derecho a no </a:t>
            </a:r>
            <a:r>
              <a:rPr lang="es-CO" sz="1600" i="1" dirty="0" smtClean="0"/>
              <a:t>obedecer</a:t>
            </a:r>
          </a:p>
          <a:p>
            <a:r>
              <a:rPr lang="es-CO" sz="1600" dirty="0"/>
              <a:t> Miller; P, </a:t>
            </a:r>
            <a:r>
              <a:rPr lang="es-CO" sz="1600" dirty="0" err="1"/>
              <a:t>O’leary</a:t>
            </a:r>
            <a:r>
              <a:rPr lang="es-CO" sz="1600" dirty="0"/>
              <a:t>; T</a:t>
            </a:r>
            <a:r>
              <a:rPr lang="es-CO" sz="1600" b="1" dirty="0"/>
              <a:t>, </a:t>
            </a:r>
            <a:r>
              <a:rPr lang="es-CO" sz="1600" dirty="0"/>
              <a:t>(1987).  </a:t>
            </a:r>
            <a:r>
              <a:rPr lang="es-CO" sz="1600" i="1" dirty="0"/>
              <a:t>La Contabilidad y la Construcción de la Persona Gobernable.</a:t>
            </a:r>
            <a:r>
              <a:rPr lang="es-CO" sz="1600" dirty="0"/>
              <a:t> </a:t>
            </a:r>
            <a:endParaRPr lang="es-CO" sz="1600" dirty="0" smtClean="0"/>
          </a:p>
          <a:p>
            <a:r>
              <a:rPr lang="es-CO" sz="1600" dirty="0"/>
              <a:t>Gómez, M., Ospina, C.M., (2009). Ampliando Fronteras en la disciplina contable En: </a:t>
            </a:r>
            <a:r>
              <a:rPr lang="es-CO" sz="1600" i="1" dirty="0"/>
              <a:t>Avances interdisciplinarios para una comprensión crítica de la </a:t>
            </a:r>
            <a:r>
              <a:rPr lang="es-CO" sz="1600" i="1" dirty="0" smtClean="0"/>
              <a:t>contabilidad</a:t>
            </a:r>
          </a:p>
          <a:p>
            <a:r>
              <a:rPr lang="es-CO" sz="1600" dirty="0" err="1"/>
              <a:t>Savall</a:t>
            </a:r>
            <a:r>
              <a:rPr lang="es-CO" sz="1600" dirty="0"/>
              <a:t>; H. (2011). Por un trabajo más humano</a:t>
            </a:r>
            <a:r>
              <a:rPr lang="es-CO" sz="1400" dirty="0"/>
              <a:t>.</a:t>
            </a:r>
          </a:p>
          <a:p>
            <a:pPr lvl="0"/>
            <a:endParaRPr lang="es-CO" dirty="0"/>
          </a:p>
          <a:p>
            <a:endParaRPr lang="es-CO" dirty="0"/>
          </a:p>
        </p:txBody>
      </p:sp>
    </p:spTree>
    <p:extLst>
      <p:ext uri="{BB962C8B-B14F-4D97-AF65-F5344CB8AC3E}">
        <p14:creationId xmlns:p14="http://schemas.microsoft.com/office/powerpoint/2010/main" val="175141899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28600"/>
            <a:ext cx="9144000" cy="7315200"/>
          </a:xfrm>
          <a:prstGeom prst="rect">
            <a:avLst/>
          </a:prstGeom>
        </p:spPr>
      </p:pic>
      <p:sp>
        <p:nvSpPr>
          <p:cNvPr id="2" name="1 Título"/>
          <p:cNvSpPr>
            <a:spLocks noGrp="1"/>
          </p:cNvSpPr>
          <p:nvPr>
            <p:ph type="title"/>
          </p:nvPr>
        </p:nvSpPr>
        <p:spPr>
          <a:xfrm>
            <a:off x="467544" y="116632"/>
            <a:ext cx="7467600" cy="724942"/>
          </a:xfrm>
        </p:spPr>
        <p:txBody>
          <a:bodyPr/>
          <a:lstStyle/>
          <a:p>
            <a:pPr algn="ctr"/>
            <a:r>
              <a:rPr lang="es-CO" dirty="0" smtClean="0"/>
              <a:t>METODOLOGIA</a:t>
            </a:r>
            <a:endParaRPr lang="es-CO" dirty="0"/>
          </a:p>
        </p:txBody>
      </p:sp>
      <p:sp>
        <p:nvSpPr>
          <p:cNvPr id="3" name="2 Marcador de contenido"/>
          <p:cNvSpPr>
            <a:spLocks noGrp="1"/>
          </p:cNvSpPr>
          <p:nvPr>
            <p:ph sz="quarter" idx="1"/>
          </p:nvPr>
        </p:nvSpPr>
        <p:spPr>
          <a:xfrm>
            <a:off x="467544" y="992124"/>
            <a:ext cx="7467600" cy="4873752"/>
          </a:xfrm>
        </p:spPr>
        <p:txBody>
          <a:bodyPr>
            <a:normAutofit lnSpcReduction="10000"/>
          </a:bodyPr>
          <a:lstStyle/>
          <a:p>
            <a:pPr marL="0" indent="0" algn="just">
              <a:buNone/>
            </a:pPr>
            <a:r>
              <a:rPr lang="es-CO" sz="1600" dirty="0"/>
              <a:t>La naturaleza de nuestra investigación es de carácter cualitativo, pues más que buscar datos estadísticos o matemáticos lo que nos interesa saber o </a:t>
            </a:r>
            <a:r>
              <a:rPr lang="es-CO" sz="1600" dirty="0" smtClean="0"/>
              <a:t>reconocer </a:t>
            </a:r>
            <a:r>
              <a:rPr lang="es-CO" sz="1600" dirty="0"/>
              <a:t>son los efectos que ha causado sobre los empleados del sector textil la política de maximización de utilidades vía reducción de costos mano de obra; </a:t>
            </a:r>
            <a:r>
              <a:rPr lang="es-CO" sz="1600" dirty="0" smtClean="0"/>
              <a:t>y saber si estos </a:t>
            </a:r>
            <a:r>
              <a:rPr lang="es-CO" sz="1600" dirty="0"/>
              <a:t>efectos han incidido de forma positiva o negativa en la calidad de vida de los empleados y por ende de la sociedad </a:t>
            </a:r>
            <a:r>
              <a:rPr lang="es-CO" sz="1600" dirty="0" smtClean="0"/>
              <a:t>misma.</a:t>
            </a:r>
          </a:p>
          <a:p>
            <a:pPr marL="0" indent="0" algn="just">
              <a:buNone/>
            </a:pPr>
            <a:endParaRPr lang="es-CO" sz="1600" dirty="0" smtClean="0"/>
          </a:p>
          <a:p>
            <a:pPr marL="0" indent="0" algn="just">
              <a:buNone/>
            </a:pPr>
            <a:r>
              <a:rPr lang="es-CO" sz="1600" dirty="0"/>
              <a:t>El instrumento para la recolección de la información fue la entrevista, la cual se tabuló mediante un formato previamente diseñado. La muestra fue intencionada, pues lo que necesitábamos eran empleados que llevaran </a:t>
            </a:r>
            <a:r>
              <a:rPr lang="es-CO" sz="1600" dirty="0" smtClean="0"/>
              <a:t>un tiempo considerable </a:t>
            </a:r>
            <a:r>
              <a:rPr lang="es-CO" sz="1600" dirty="0"/>
              <a:t>en las empresas </a:t>
            </a:r>
            <a:r>
              <a:rPr lang="es-CO" sz="1600" dirty="0" err="1"/>
              <a:t>textileras</a:t>
            </a:r>
            <a:r>
              <a:rPr lang="es-CO" sz="1600" dirty="0"/>
              <a:t> y tuvieran bases sólidas para dar respuesta a los cuestionamientos planteados durante la investigación, el número tentativo de la muestra era entre 8 y 15 empleados de diferentes empresas; sin embargo había que tener en cuenta el alto grado de rotación de empleos que se presentan actualmente en estas empresas y también la disponibilidad que tendrían para atendernos, por estas razones sólo fue posible conseguir entrevistas con 7 empleados de 6 empresas </a:t>
            </a:r>
            <a:r>
              <a:rPr lang="es-CO" sz="1600" dirty="0" err="1"/>
              <a:t>textileras</a:t>
            </a:r>
            <a:r>
              <a:rPr lang="es-CO" sz="1600" dirty="0"/>
              <a:t> diferentes. Dado que se busca medir los cambios que se han presentado en las relaciones laborales en este sector durante los últimos 25 años, los resultados se presentan haciendo un paralelo entre la situación actual y la situación que se presentaba en años anteriores.</a:t>
            </a:r>
          </a:p>
        </p:txBody>
      </p:sp>
    </p:spTree>
    <p:extLst>
      <p:ext uri="{BB962C8B-B14F-4D97-AF65-F5344CB8AC3E}">
        <p14:creationId xmlns:p14="http://schemas.microsoft.com/office/powerpoint/2010/main" val="41824877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28600"/>
            <a:ext cx="9144000" cy="7315200"/>
          </a:xfrm>
          <a:prstGeom prst="rect">
            <a:avLst/>
          </a:prstGeom>
        </p:spPr>
      </p:pic>
      <p:sp>
        <p:nvSpPr>
          <p:cNvPr id="2" name="1 Título"/>
          <p:cNvSpPr>
            <a:spLocks noGrp="1"/>
          </p:cNvSpPr>
          <p:nvPr>
            <p:ph type="title"/>
          </p:nvPr>
        </p:nvSpPr>
        <p:spPr>
          <a:xfrm>
            <a:off x="395536" y="0"/>
            <a:ext cx="7467600" cy="652934"/>
          </a:xfrm>
        </p:spPr>
        <p:txBody>
          <a:bodyPr>
            <a:normAutofit/>
          </a:bodyPr>
          <a:lstStyle/>
          <a:p>
            <a:pPr algn="ctr"/>
            <a:r>
              <a:rPr lang="es-CO" sz="2400" dirty="0" smtClean="0"/>
              <a:t>CONCLUSIONES</a:t>
            </a:r>
            <a:endParaRPr lang="es-CO" sz="2400" dirty="0"/>
          </a:p>
        </p:txBody>
      </p:sp>
      <p:sp>
        <p:nvSpPr>
          <p:cNvPr id="3" name="2 Marcador de contenido"/>
          <p:cNvSpPr>
            <a:spLocks noGrp="1"/>
          </p:cNvSpPr>
          <p:nvPr>
            <p:ph sz="quarter" idx="1"/>
          </p:nvPr>
        </p:nvSpPr>
        <p:spPr>
          <a:xfrm>
            <a:off x="457200" y="692696"/>
            <a:ext cx="8075240" cy="5781256"/>
          </a:xfrm>
        </p:spPr>
        <p:txBody>
          <a:bodyPr>
            <a:normAutofit fontScale="92500" lnSpcReduction="10000"/>
          </a:bodyPr>
          <a:lstStyle/>
          <a:p>
            <a:pPr marL="0" indent="0" algn="just">
              <a:buNone/>
            </a:pPr>
            <a:r>
              <a:rPr lang="es-CO" sz="1500" dirty="0"/>
              <a:t>Al analizar la relación laboral y las dinámicas que se dan frente al concepto del trabajo para las personas que están dentro del proceso productivo en el sector manufacturero textil del Valle de </a:t>
            </a:r>
            <a:r>
              <a:rPr lang="es-CO" sz="1500" dirty="0" err="1"/>
              <a:t>Aburrá</a:t>
            </a:r>
            <a:r>
              <a:rPr lang="es-CO" sz="1500" dirty="0"/>
              <a:t> se logran definir los efectos socio económicos que han surgido por cuestiones de globalización e inclusión de un modelo económico capitalista, donde por mantenerse en la competitividad, se maximiza la utilidad mediante la reducción de costos de mano de obra, y donde se han flexibilizado las relaciones laborales y se han quitado al empleado beneficios otorgados anteriormente, y como ello ha influido en el desarrollo social, económico y hasta empresarial.</a:t>
            </a:r>
          </a:p>
          <a:p>
            <a:pPr marL="0" indent="0" algn="just">
              <a:buNone/>
            </a:pPr>
            <a:r>
              <a:rPr lang="es-CO" sz="1500" dirty="0"/>
              <a:t>Se encuentra  como resultado de la investigación que las empresas textiles del valle de Aburrá, a través del tiempo han ido debilitando la relación laboral, lo cual ha afectado de forma radical y negativa el desarrollo y crecimiento socio-económico tanto del individuo, como de la empresa y por ende de la sociedad</a:t>
            </a:r>
            <a:r>
              <a:rPr lang="es-CO" sz="1500" dirty="0" smtClean="0"/>
              <a:t>.</a:t>
            </a:r>
          </a:p>
          <a:p>
            <a:pPr marL="0" indent="0" algn="just">
              <a:buNone/>
            </a:pPr>
            <a:endParaRPr lang="es-CO" sz="1500" dirty="0" smtClean="0"/>
          </a:p>
          <a:p>
            <a:pPr marL="0" indent="0" algn="just">
              <a:buNone/>
            </a:pPr>
            <a:r>
              <a:rPr lang="es-CO" sz="1500" dirty="0" smtClean="0"/>
              <a:t>PRINCIPALES FACTORES DE ANALISIS </a:t>
            </a:r>
          </a:p>
          <a:p>
            <a:r>
              <a:rPr lang="es-CO" sz="1300" dirty="0" smtClean="0"/>
              <a:t>Modelos </a:t>
            </a:r>
            <a:r>
              <a:rPr lang="es-CO" sz="1300" dirty="0"/>
              <a:t>de contratación que utiliza o ha utilizado la </a:t>
            </a:r>
            <a:r>
              <a:rPr lang="es-CO" sz="1300" dirty="0" smtClean="0"/>
              <a:t>empresa</a:t>
            </a:r>
          </a:p>
          <a:p>
            <a:r>
              <a:rPr lang="es-CO" sz="1300" dirty="0"/>
              <a:t>Satisfacción con el modelo contractual que utiliza la empresa</a:t>
            </a:r>
            <a:r>
              <a:rPr lang="es-CO" sz="1300" dirty="0" smtClean="0"/>
              <a:t>.</a:t>
            </a:r>
          </a:p>
          <a:p>
            <a:r>
              <a:rPr lang="es-CO" sz="1300" dirty="0"/>
              <a:t>Nivel salarial con respecto al salario mínimo </a:t>
            </a:r>
            <a:r>
              <a:rPr lang="es-CO" sz="1300" dirty="0" smtClean="0"/>
              <a:t>legal</a:t>
            </a:r>
          </a:p>
          <a:p>
            <a:r>
              <a:rPr lang="es-CO" sz="1300" dirty="0"/>
              <a:t>Bonificaciones </a:t>
            </a:r>
            <a:r>
              <a:rPr lang="es-CO" sz="1300" dirty="0" smtClean="0"/>
              <a:t>extralegales</a:t>
            </a:r>
          </a:p>
          <a:p>
            <a:r>
              <a:rPr lang="es-CO" sz="1300" dirty="0"/>
              <a:t>Tipos de bonificaciones </a:t>
            </a:r>
            <a:r>
              <a:rPr lang="es-CO" sz="1300" dirty="0" smtClean="0"/>
              <a:t>ofrecidas</a:t>
            </a:r>
          </a:p>
          <a:p>
            <a:r>
              <a:rPr lang="es-CO" sz="1300" dirty="0"/>
              <a:t>Estabilidad </a:t>
            </a:r>
            <a:r>
              <a:rPr lang="es-CO" sz="1300" dirty="0" smtClean="0"/>
              <a:t>laboral</a:t>
            </a:r>
          </a:p>
          <a:p>
            <a:r>
              <a:rPr lang="es-CO" sz="1300" dirty="0"/>
              <a:t>Posibilidades de </a:t>
            </a:r>
            <a:r>
              <a:rPr lang="es-CO" sz="1300" dirty="0" smtClean="0"/>
              <a:t>ascensos</a:t>
            </a:r>
            <a:r>
              <a:rPr lang="es-CO" sz="1300" dirty="0"/>
              <a:t> </a:t>
            </a:r>
          </a:p>
          <a:p>
            <a:r>
              <a:rPr lang="es-CO" sz="1300" dirty="0"/>
              <a:t>Participación y/o inclusión de los empleados en la política empresarial. </a:t>
            </a:r>
            <a:endParaRPr lang="es-CO" sz="1300" dirty="0" smtClean="0"/>
          </a:p>
          <a:p>
            <a:r>
              <a:rPr lang="es-CO" sz="1300" dirty="0"/>
              <a:t>Métodos de incitación directa a la </a:t>
            </a:r>
            <a:r>
              <a:rPr lang="es-CO" sz="1300" dirty="0" smtClean="0"/>
              <a:t>productividad</a:t>
            </a:r>
          </a:p>
          <a:p>
            <a:r>
              <a:rPr lang="es-CO" sz="1300" dirty="0"/>
              <a:t>Ambiente de trabajo</a:t>
            </a:r>
          </a:p>
        </p:txBody>
      </p:sp>
    </p:spTree>
    <p:extLst>
      <p:ext uri="{BB962C8B-B14F-4D97-AF65-F5344CB8AC3E}">
        <p14:creationId xmlns:p14="http://schemas.microsoft.com/office/powerpoint/2010/main" val="27029807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Override1.xml><?xml version="1.0" encoding="utf-8"?>
<a:themeOverride xmlns:a="http://schemas.openxmlformats.org/drawingml/2006/main">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
  <TotalTime>104</TotalTime>
  <Words>1083</Words>
  <Application>Microsoft Office PowerPoint</Application>
  <PresentationFormat>Presentación en pantalla (4:3)</PresentationFormat>
  <Paragraphs>44</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Mirador</vt:lpstr>
      <vt:lpstr>Efectos  de la Maximización de utilidades por la vía reducción de costos de mano de obra: una mirada a las condiciones laborales del sector manufacturero textil del Valle de Aburrá en los últimos 25 años. </vt:lpstr>
      <vt:lpstr>DESCRIPCION DEL PROBLEMA</vt:lpstr>
      <vt:lpstr>OBJETIVO</vt:lpstr>
      <vt:lpstr>Fundamento teórico</vt:lpstr>
      <vt:lpstr>METODOLOGIA</vt:lpstr>
      <vt:lpstr>CONCLUSIONES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Efectos  de la Maximización de utilidades por la vía reducción de costos de mano de obra: una mirada a las condiciones laborales del sector manufacturero textil del Valle de Aburrá en los últimos 25 años.</dc:title>
  <dc:creator>Invitado</dc:creator>
  <cp:lastModifiedBy>udea</cp:lastModifiedBy>
  <cp:revision>9</cp:revision>
  <dcterms:created xsi:type="dcterms:W3CDTF">2014-05-08T21:25:19Z</dcterms:created>
  <dcterms:modified xsi:type="dcterms:W3CDTF">2014-05-09T13:32:06Z</dcterms:modified>
</cp:coreProperties>
</file>