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 id="2147483984" r:id="rId2"/>
  </p:sldMasterIdLst>
  <p:notesMasterIdLst>
    <p:notesMasterId r:id="rId12"/>
  </p:notesMasterIdLst>
  <p:sldIdLst>
    <p:sldId id="338" r:id="rId3"/>
    <p:sldId id="265" r:id="rId4"/>
    <p:sldId id="348" r:id="rId5"/>
    <p:sldId id="339" r:id="rId6"/>
    <p:sldId id="340" r:id="rId7"/>
    <p:sldId id="349" r:id="rId8"/>
    <p:sldId id="350" r:id="rId9"/>
    <p:sldId id="351" r:id="rId10"/>
    <p:sldId id="345" r:id="rId11"/>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87389" autoAdjust="0"/>
  </p:normalViewPr>
  <p:slideViewPr>
    <p:cSldViewPr>
      <p:cViewPr>
        <p:scale>
          <a:sx n="60" d="100"/>
          <a:sy n="60" d="100"/>
        </p:scale>
        <p:origin x="-816" y="612"/>
      </p:cViewPr>
      <p:guideLst>
        <p:guide orient="horz" pos="2160"/>
        <p:guide pos="2880"/>
      </p:guideLst>
    </p:cSldViewPr>
  </p:slideViewPr>
  <p:outlineViewPr>
    <p:cViewPr>
      <p:scale>
        <a:sx n="33" d="100"/>
        <a:sy n="33" d="100"/>
      </p:scale>
      <p:origin x="36" y="224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s-CO"/>
          </a:p>
        </p:txBody>
      </p:sp>
      <p:sp>
        <p:nvSpPr>
          <p:cNvPr id="3" name="2 Marcador de fecha"/>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11B88814-06FD-476F-8682-88D3BEF652BC}" type="datetimeFigureOut">
              <a:rPr lang="es-CO" smtClean="0"/>
              <a:pPr/>
              <a:t>04/11/2014</a:t>
            </a:fld>
            <a:endParaRPr lang="es-CO"/>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s-CO"/>
          </a:p>
        </p:txBody>
      </p:sp>
      <p:sp>
        <p:nvSpPr>
          <p:cNvPr id="5" name="4 Marcador de notas"/>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s-CO"/>
          </a:p>
        </p:txBody>
      </p:sp>
      <p:sp>
        <p:nvSpPr>
          <p:cNvPr id="7" name="6 Marcador de número de diapositiva"/>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C2C13A9D-CADB-4D3A-882A-9EFEAEDD9BFC}" type="slidenum">
              <a:rPr lang="es-CO" smtClean="0"/>
              <a:pPr/>
              <a:t>‹Nº›</a:t>
            </a:fld>
            <a:endParaRPr lang="es-CO"/>
          </a:p>
        </p:txBody>
      </p:sp>
    </p:spTree>
    <p:extLst>
      <p:ext uri="{BB962C8B-B14F-4D97-AF65-F5344CB8AC3E}">
        <p14:creationId xmlns:p14="http://schemas.microsoft.com/office/powerpoint/2010/main" val="352958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ivsc.or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1</a:t>
            </a:fld>
            <a:endParaRPr lang="es-CO"/>
          </a:p>
        </p:txBody>
      </p:sp>
    </p:spTree>
    <p:extLst>
      <p:ext uri="{BB962C8B-B14F-4D97-AF65-F5344CB8AC3E}">
        <p14:creationId xmlns:p14="http://schemas.microsoft.com/office/powerpoint/2010/main" val="2739990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b="1" dirty="0" smtClean="0"/>
              <a:t>¿por</a:t>
            </a:r>
            <a:r>
              <a:rPr lang="es-ES" sz="1200" b="1" baseline="0" dirty="0" smtClean="0"/>
              <a:t> qué se escogió?</a:t>
            </a:r>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2</a:t>
            </a:fld>
            <a:endParaRPr lang="es-CO"/>
          </a:p>
        </p:txBody>
      </p:sp>
    </p:spTree>
    <p:extLst>
      <p:ext uri="{BB962C8B-B14F-4D97-AF65-F5344CB8AC3E}">
        <p14:creationId xmlns:p14="http://schemas.microsoft.com/office/powerpoint/2010/main" val="3480918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b="1" i="1" dirty="0" smtClean="0">
                <a:hlinkClick r:id="rId3"/>
              </a:rPr>
              <a:t>International </a:t>
            </a:r>
            <a:r>
              <a:rPr lang="es-CO" b="1" i="1" dirty="0" err="1" smtClean="0">
                <a:hlinkClick r:id="rId3"/>
              </a:rPr>
              <a:t>Valuation</a:t>
            </a:r>
            <a:r>
              <a:rPr lang="es-CO" b="1" i="1" dirty="0" smtClean="0">
                <a:hlinkClick r:id="rId3"/>
              </a:rPr>
              <a:t> </a:t>
            </a:r>
            <a:r>
              <a:rPr lang="es-CO" b="1" i="1" dirty="0" err="1" smtClean="0">
                <a:hlinkClick r:id="rId3"/>
              </a:rPr>
              <a:t>Standards</a:t>
            </a:r>
            <a:r>
              <a:rPr lang="es-CO" b="1" i="1" dirty="0" smtClean="0">
                <a:hlinkClick r:id="rId3"/>
              </a:rPr>
              <a:t> Council</a:t>
            </a:r>
            <a:endParaRPr lang="es-CO" b="1" dirty="0"/>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3</a:t>
            </a:fld>
            <a:endParaRPr lang="es-CO"/>
          </a:p>
        </p:txBody>
      </p:sp>
    </p:spTree>
    <p:extLst>
      <p:ext uri="{BB962C8B-B14F-4D97-AF65-F5344CB8AC3E}">
        <p14:creationId xmlns:p14="http://schemas.microsoft.com/office/powerpoint/2010/main" val="2299600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Experiencia empresas: Resultados -</a:t>
            </a:r>
            <a:r>
              <a:rPr lang="es-CO" baseline="0" dirty="0" smtClean="0"/>
              <a:t> </a:t>
            </a:r>
            <a:r>
              <a:rPr lang="es-CO" sz="1200" kern="1200" dirty="0" smtClean="0">
                <a:solidFill>
                  <a:schemeClr val="tx1"/>
                </a:solidFill>
                <a:effectLst/>
                <a:latin typeface="+mn-lt"/>
                <a:ea typeface="+mn-ea"/>
                <a:cs typeface="+mn-cs"/>
              </a:rPr>
              <a:t>Ninguna empresa de la muestra aplicaba IVS.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200" kern="1200" dirty="0" smtClean="0">
                <a:solidFill>
                  <a:schemeClr val="tx1"/>
                </a:solidFill>
                <a:effectLst/>
                <a:latin typeface="+mn-lt"/>
                <a:ea typeface="+mn-ea"/>
                <a:cs typeface="+mn-cs"/>
              </a:rPr>
              <a:t>Tanto EPM como ISAGEN utilizan, principalmente, el costo para la </a:t>
            </a:r>
            <a:r>
              <a:rPr lang="es-CO" sz="1200" b="1" kern="1200" dirty="0" smtClean="0">
                <a:solidFill>
                  <a:schemeClr val="tx1"/>
                </a:solidFill>
                <a:effectLst/>
                <a:latin typeface="+mn-lt"/>
                <a:ea typeface="+mn-ea"/>
                <a:cs typeface="+mn-cs"/>
              </a:rPr>
              <a:t>medición inicial</a:t>
            </a:r>
            <a:r>
              <a:rPr lang="es-CO" sz="1200" kern="1200" dirty="0" smtClean="0">
                <a:solidFill>
                  <a:schemeClr val="tx1"/>
                </a:solidFill>
                <a:effectLst/>
                <a:latin typeface="+mn-lt"/>
                <a:ea typeface="+mn-ea"/>
                <a:cs typeface="+mn-cs"/>
              </a:rPr>
              <a:t> de su Propiedad, Planta y Equipo y utilizan para su </a:t>
            </a:r>
            <a:r>
              <a:rPr lang="es-CO" sz="1200" b="1" kern="1200" dirty="0" smtClean="0">
                <a:solidFill>
                  <a:schemeClr val="tx1"/>
                </a:solidFill>
                <a:effectLst/>
                <a:latin typeface="+mn-lt"/>
                <a:ea typeface="+mn-ea"/>
                <a:cs typeface="+mn-cs"/>
              </a:rPr>
              <a:t>medición posterior </a:t>
            </a:r>
            <a:r>
              <a:rPr lang="es-CO" sz="1200" kern="1200" dirty="0" smtClean="0">
                <a:solidFill>
                  <a:schemeClr val="tx1"/>
                </a:solidFill>
                <a:effectLst/>
                <a:latin typeface="+mn-lt"/>
                <a:ea typeface="+mn-ea"/>
                <a:cs typeface="+mn-cs"/>
              </a:rPr>
              <a:t>el Método </a:t>
            </a:r>
            <a:r>
              <a:rPr lang="es-CO" sz="1200" b="0" kern="1200" dirty="0" smtClean="0">
                <a:solidFill>
                  <a:schemeClr val="tx1"/>
                </a:solidFill>
                <a:effectLst/>
                <a:latin typeface="+mn-lt"/>
                <a:ea typeface="+mn-ea"/>
                <a:cs typeface="+mn-cs"/>
              </a:rPr>
              <a:t>o</a:t>
            </a:r>
            <a:r>
              <a:rPr lang="es-CO" sz="1200" b="1" kern="1200" dirty="0" smtClean="0">
                <a:solidFill>
                  <a:schemeClr val="tx1"/>
                </a:solidFill>
                <a:effectLst/>
                <a:latin typeface="+mn-lt"/>
                <a:ea typeface="+mn-ea"/>
                <a:cs typeface="+mn-cs"/>
              </a:rPr>
              <a:t> Modelo del Costo.</a:t>
            </a:r>
          </a:p>
          <a:p>
            <a:endParaRPr lang="es-CO" dirty="0"/>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5</a:t>
            </a:fld>
            <a:endParaRPr lang="es-CO"/>
          </a:p>
        </p:txBody>
      </p:sp>
    </p:spTree>
    <p:extLst>
      <p:ext uri="{BB962C8B-B14F-4D97-AF65-F5344CB8AC3E}">
        <p14:creationId xmlns:p14="http://schemas.microsoft.com/office/powerpoint/2010/main" val="2331022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1200" dirty="0" smtClean="0"/>
              <a:t>lo que se fundamenta en el acuerdo de entendimiento firmado por sus organismos emisores, la Fundación IFRS y el IVSC, que en adelante servirá como soporte para la constante evaluación y actualización a los estándares establecidos por estos.</a:t>
            </a:r>
            <a:endParaRPr lang="es-E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s-CO" dirty="0" smtClean="0"/>
              <a:t>- </a:t>
            </a:r>
            <a:r>
              <a:rPr lang="es-CO" sz="1200" dirty="0" smtClean="0"/>
              <a:t> destacados por brindar credibilidad a los usuarios y tener un soporte normativo técnico.</a:t>
            </a:r>
          </a:p>
          <a:p>
            <a:endParaRPr lang="es-CO" dirty="0"/>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6</a:t>
            </a:fld>
            <a:endParaRPr lang="es-CO"/>
          </a:p>
        </p:txBody>
      </p:sp>
    </p:spTree>
    <p:extLst>
      <p:ext uri="{BB962C8B-B14F-4D97-AF65-F5344CB8AC3E}">
        <p14:creationId xmlns:p14="http://schemas.microsoft.com/office/powerpoint/2010/main" val="2428829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200" kern="1200" dirty="0" smtClean="0">
                <a:solidFill>
                  <a:schemeClr val="tx1"/>
                </a:solidFill>
                <a:effectLst/>
                <a:latin typeface="+mn-lt"/>
                <a:ea typeface="+mn-ea"/>
                <a:cs typeface="+mn-cs"/>
              </a:rPr>
              <a:t>Si bien en Colombia se cuenta con organismos cuya finalidad es agrupar a los expertos </a:t>
            </a:r>
            <a:r>
              <a:rPr lang="es-CO" sz="1200" kern="1200" dirty="0" err="1" smtClean="0">
                <a:solidFill>
                  <a:schemeClr val="tx1"/>
                </a:solidFill>
                <a:effectLst/>
                <a:latin typeface="+mn-lt"/>
                <a:ea typeface="+mn-ea"/>
                <a:cs typeface="+mn-cs"/>
              </a:rPr>
              <a:t>avaluadores</a:t>
            </a:r>
            <a:r>
              <a:rPr lang="es-CO" sz="1200" kern="1200" dirty="0" smtClean="0">
                <a:solidFill>
                  <a:schemeClr val="tx1"/>
                </a:solidFill>
                <a:effectLst/>
                <a:latin typeface="+mn-lt"/>
                <a:ea typeface="+mn-ea"/>
                <a:cs typeface="+mn-cs"/>
              </a:rPr>
              <a:t> del país, estos organismos no ubican entre sus objetivos el estudio de métodos ni técnicas de valoración que permitan unanimidad entre sus aplicaciones, lo que deja al libre albedrio del profesional la elección de estos.</a:t>
            </a:r>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7</a:t>
            </a:fld>
            <a:endParaRPr lang="es-CO"/>
          </a:p>
        </p:txBody>
      </p:sp>
    </p:spTree>
    <p:extLst>
      <p:ext uri="{BB962C8B-B14F-4D97-AF65-F5344CB8AC3E}">
        <p14:creationId xmlns:p14="http://schemas.microsoft.com/office/powerpoint/2010/main" val="2428829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CO" sz="1200" kern="1200" dirty="0" smtClean="0">
              <a:solidFill>
                <a:schemeClr val="tx1"/>
              </a:solidFill>
              <a:effectLst/>
              <a:latin typeface="+mn-lt"/>
              <a:ea typeface="+mn-ea"/>
              <a:cs typeface="+mn-cs"/>
            </a:endParaRPr>
          </a:p>
        </p:txBody>
      </p:sp>
      <p:sp>
        <p:nvSpPr>
          <p:cNvPr id="4" name="3 Marcador de número de diapositiva"/>
          <p:cNvSpPr>
            <a:spLocks noGrp="1"/>
          </p:cNvSpPr>
          <p:nvPr>
            <p:ph type="sldNum" sz="quarter" idx="10"/>
          </p:nvPr>
        </p:nvSpPr>
        <p:spPr/>
        <p:txBody>
          <a:bodyPr/>
          <a:lstStyle/>
          <a:p>
            <a:fld id="{C2C13A9D-CADB-4D3A-882A-9EFEAEDD9BFC}" type="slidenum">
              <a:rPr lang="es-CO" smtClean="0"/>
              <a:pPr/>
              <a:t>8</a:t>
            </a:fld>
            <a:endParaRPr lang="es-CO"/>
          </a:p>
        </p:txBody>
      </p:sp>
    </p:spTree>
    <p:extLst>
      <p:ext uri="{BB962C8B-B14F-4D97-AF65-F5344CB8AC3E}">
        <p14:creationId xmlns:p14="http://schemas.microsoft.com/office/powerpoint/2010/main" val="2428829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oleObject" Target="../embeddings/oleObject2.bin"/><Relationship Id="rId4" Type="http://schemas.openxmlformats.org/officeDocument/2006/relationships/image" Target="../media/image2.w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333796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3119950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1517320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
        <p:nvSpPr>
          <p:cNvPr id="7" name="Rectangle 4"/>
          <p:cNvSpPr>
            <a:spLocks noChangeArrowheads="1"/>
          </p:cNvSpPr>
          <p:nvPr userDrawn="1"/>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graphicFrame>
        <p:nvGraphicFramePr>
          <p:cNvPr id="8" name="7 Objeto"/>
          <p:cNvGraphicFramePr>
            <a:graphicFrameLocks noChangeAspect="1"/>
          </p:cNvGraphicFramePr>
          <p:nvPr userDrawn="1"/>
        </p:nvGraphicFramePr>
        <p:xfrm>
          <a:off x="0" y="5943600"/>
          <a:ext cx="1738313" cy="914400"/>
        </p:xfrm>
        <a:graphic>
          <a:graphicData uri="http://schemas.openxmlformats.org/presentationml/2006/ole">
            <mc:AlternateContent xmlns:mc="http://schemas.openxmlformats.org/markup-compatibility/2006">
              <mc:Choice xmlns:v="urn:schemas-microsoft-com:vml" Requires="v">
                <p:oleObj spid="_x0000_s2142" name="Picture" r:id="rId3" imgW="1738884" imgH="914400" progId="Word.Picture.8">
                  <p:embed/>
                </p:oleObj>
              </mc:Choice>
              <mc:Fallback>
                <p:oleObj name="Picture" r:id="rId3" imgW="1738884" imgH="914400" progId="Word.Picture.8">
                  <p:embed/>
                  <p:pic>
                    <p:nvPicPr>
                      <p:cNvPr id="0"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43600"/>
                        <a:ext cx="1738313" cy="914400"/>
                      </a:xfrm>
                      <a:prstGeom prst="rect">
                        <a:avLst/>
                      </a:prstGeom>
                      <a:solidFill>
                        <a:srgbClr val="FFFFFF"/>
                      </a:solidFill>
                      <a:ln w="9525">
                        <a:solidFill>
                          <a:srgbClr val="FFFFFF"/>
                        </a:solidFill>
                        <a:miter lim="800000"/>
                        <a:headEnd/>
                        <a:tailEnd/>
                      </a:ln>
                    </p:spPr>
                  </p:pic>
                </p:oleObj>
              </mc:Fallback>
            </mc:AlternateContent>
          </a:graphicData>
        </a:graphic>
      </p:graphicFrame>
      <p:graphicFrame>
        <p:nvGraphicFramePr>
          <p:cNvPr id="9" name="8 Objeto"/>
          <p:cNvGraphicFramePr>
            <a:graphicFrameLocks noChangeAspect="1"/>
          </p:cNvGraphicFramePr>
          <p:nvPr userDrawn="1">
            <p:extLst>
              <p:ext uri="{D42A27DB-BD31-4B8C-83A1-F6EECF244321}">
                <p14:modId xmlns:p14="http://schemas.microsoft.com/office/powerpoint/2010/main" val="2798939617"/>
              </p:ext>
            </p:extLst>
          </p:nvPr>
        </p:nvGraphicFramePr>
        <p:xfrm>
          <a:off x="8128000" y="5565775"/>
          <a:ext cx="1000125" cy="1257300"/>
        </p:xfrm>
        <a:graphic>
          <a:graphicData uri="http://schemas.openxmlformats.org/presentationml/2006/ole">
            <mc:AlternateContent xmlns:mc="http://schemas.openxmlformats.org/markup-compatibility/2006">
              <mc:Choice xmlns:v="urn:schemas-microsoft-com:vml" Requires="v">
                <p:oleObj spid="_x0000_s2143" r:id="rId5" imgW="1895238" imgH="2381582" progId="">
                  <p:embed/>
                </p:oleObj>
              </mc:Choice>
              <mc:Fallback>
                <p:oleObj r:id="rId5" imgW="1895238" imgH="2381582" progId="">
                  <p:embed/>
                  <p:pic>
                    <p:nvPicPr>
                      <p:cNvPr id="0" name="Picture 5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28000" y="5565775"/>
                        <a:ext cx="1000125"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81290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7B7A5A-40F0-4897-93A0-0EC50685C6E9}" type="datetimeFigureOut">
              <a:rPr lang="es-ES" smtClean="0"/>
              <a:pPr/>
              <a:t>04/11/2014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2474A2C-357D-4E0A-A29C-6E700DF3CE9C}" type="slidenum">
              <a:rPr lang="es-ES" smtClean="0"/>
              <a:pPr/>
              <a:t>‹Nº›</a:t>
            </a:fld>
            <a:endParaRPr lang="es-ES"/>
          </a:p>
        </p:txBody>
      </p:sp>
    </p:spTree>
    <p:extLst>
      <p:ext uri="{BB962C8B-B14F-4D97-AF65-F5344CB8AC3E}">
        <p14:creationId xmlns:p14="http://schemas.microsoft.com/office/powerpoint/2010/main" val="262197447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3866081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1188574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16996820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132001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3075150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1046757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2072203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1168994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7235664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E80666-FB37-4B36-9149-507F3B0178E3}" type="datetimeFigureOut">
              <a:rPr lang="en-US" smtClean="0"/>
              <a:pPr/>
              <a:t>11/4/2014</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7E63A33-8271-4DD0-9C48-789913D7C115}" type="slidenum">
              <a:rPr lang="en-US" smtClean="0"/>
              <a:pPr/>
              <a:t>‹Nº›</a:t>
            </a:fld>
            <a:endParaRPr lang="en-US"/>
          </a:p>
        </p:txBody>
      </p:sp>
    </p:spTree>
    <p:extLst>
      <p:ext uri="{BB962C8B-B14F-4D97-AF65-F5344CB8AC3E}">
        <p14:creationId xmlns:p14="http://schemas.microsoft.com/office/powerpoint/2010/main" val="3645592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946761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527316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1215413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916154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2327185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1602403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E86E40-6F44-41A9-A1AE-3961F5B0A516}" type="datetimeFigureOut">
              <a:rPr lang="es-CO" smtClean="0"/>
              <a:pPr/>
              <a:t>04/11/2014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B1FB020-6C6F-44A9-8AE6-58345FAFADD2}" type="slidenum">
              <a:rPr lang="es-CO" smtClean="0"/>
              <a:pPr/>
              <a:t>‹Nº›</a:t>
            </a:fld>
            <a:endParaRPr lang="es-CO"/>
          </a:p>
        </p:txBody>
      </p:sp>
    </p:spTree>
    <p:extLst>
      <p:ext uri="{BB962C8B-B14F-4D97-AF65-F5344CB8AC3E}">
        <p14:creationId xmlns:p14="http://schemas.microsoft.com/office/powerpoint/2010/main" val="185219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E86E40-6F44-41A9-A1AE-3961F5B0A516}" type="datetimeFigureOut">
              <a:rPr lang="es-CO" smtClean="0"/>
              <a:pPr/>
              <a:t>04/11/2014</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16216"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FB020-6C6F-44A9-8AE6-58345FAFADD2}" type="slidenum">
              <a:rPr lang="es-CO" smtClean="0"/>
              <a:pPr/>
              <a:t>‹Nº›</a:t>
            </a:fld>
            <a:endParaRPr lang="es-CO"/>
          </a:p>
        </p:txBody>
      </p:sp>
      <p:sp>
        <p:nvSpPr>
          <p:cNvPr id="7" name="Text Box 5"/>
          <p:cNvSpPr txBox="1">
            <a:spLocks noChangeArrowheads="1"/>
          </p:cNvSpPr>
          <p:nvPr userDrawn="1"/>
        </p:nvSpPr>
        <p:spPr bwMode="auto">
          <a:xfrm>
            <a:off x="4210496" y="6464369"/>
            <a:ext cx="4826000" cy="276999"/>
          </a:xfrm>
          <a:prstGeom prst="rect">
            <a:avLst/>
          </a:prstGeom>
          <a:noFill/>
          <a:ln w="9525">
            <a:noFill/>
            <a:miter lim="800000"/>
            <a:headEnd/>
            <a:tailEnd/>
          </a:ln>
          <a:effectLst/>
        </p:spPr>
        <p:txBody>
          <a:bodyPr>
            <a:spAutoFit/>
          </a:bodyPr>
          <a:lstStyle/>
          <a:p>
            <a:pPr algn="r">
              <a:spcBef>
                <a:spcPct val="50000"/>
              </a:spcBef>
              <a:defRPr/>
            </a:pPr>
            <a:r>
              <a:rPr lang="es-ES_tradnl" sz="1200" b="1" dirty="0">
                <a:solidFill>
                  <a:srgbClr val="3333CC"/>
                </a:solidFill>
                <a:effectLst>
                  <a:outerShdw blurRad="38100" dist="38100" dir="2700000" algn="tl">
                    <a:srgbClr val="000000"/>
                  </a:outerShdw>
                </a:effectLst>
                <a:latin typeface="Comic Sans MS" pitchFamily="66" charset="0"/>
              </a:rPr>
              <a:t>MARTHA CECILIA ÁLVAREZ OSORIO </a:t>
            </a:r>
            <a:endParaRPr lang="es-ES" sz="1200" b="1" dirty="0">
              <a:solidFill>
                <a:srgbClr val="3333CC"/>
              </a:solidFill>
              <a:effectLst>
                <a:outerShdw blurRad="38100" dist="38100" dir="2700000" algn="tl">
                  <a:srgbClr val="000000"/>
                </a:outerShdw>
              </a:effectLst>
              <a:latin typeface="Comic Sans MS" pitchFamily="66" charset="0"/>
            </a:endParaRPr>
          </a:p>
        </p:txBody>
      </p:sp>
    </p:spTree>
    <p:extLst>
      <p:ext uri="{BB962C8B-B14F-4D97-AF65-F5344CB8AC3E}">
        <p14:creationId xmlns:p14="http://schemas.microsoft.com/office/powerpoint/2010/main" val="3067144481"/>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E80666-FB37-4B36-9149-507F3B0178E3}" type="datetimeFigureOut">
              <a:rPr lang="en-US" smtClean="0"/>
              <a:pPr/>
              <a:t>11/4/2014</a:t>
            </a:fld>
            <a:endParaRPr lang="en-U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63A33-8271-4DD0-9C48-789913D7C115}" type="slidenum">
              <a:rPr lang="en-US" smtClean="0"/>
              <a:pPr/>
              <a:t>‹Nº›</a:t>
            </a:fld>
            <a:endParaRPr lang="en-US" dirty="0"/>
          </a:p>
        </p:txBody>
      </p:sp>
    </p:spTree>
    <p:extLst>
      <p:ext uri="{BB962C8B-B14F-4D97-AF65-F5344CB8AC3E}">
        <p14:creationId xmlns:p14="http://schemas.microsoft.com/office/powerpoint/2010/main" val="94971934"/>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2663786" y="3933056"/>
            <a:ext cx="4248473" cy="1731243"/>
          </a:xfrm>
          <a:prstGeom prst="rect">
            <a:avLst/>
          </a:prstGeom>
          <a:noFill/>
          <a:ln w="9525">
            <a:noFill/>
            <a:miter lim="800000"/>
            <a:headEnd/>
            <a:tailEnd/>
          </a:ln>
          <a:effectLst/>
        </p:spPr>
        <p:txBody>
          <a:bodyPr wrap="square">
            <a:spAutoFit/>
          </a:bodyPr>
          <a:lstStyle/>
          <a:p>
            <a:pPr algn="ctr">
              <a:spcBef>
                <a:spcPct val="50000"/>
              </a:spcBef>
              <a:defRPr/>
            </a:pPr>
            <a:r>
              <a:rPr lang="es-ES" dirty="0" smtClean="0">
                <a:ln>
                  <a:solidFill>
                    <a:sysClr val="windowText" lastClr="000000"/>
                  </a:solidFill>
                </a:ln>
                <a:solidFill>
                  <a:schemeClr val="tx2">
                    <a:lumMod val="40000"/>
                    <a:lumOff val="60000"/>
                  </a:schemeClr>
                </a:solidFill>
                <a:latin typeface="+mj-lt"/>
              </a:rPr>
              <a:t>JUAN JOSÉ ORTIZ ECHEVERRI</a:t>
            </a:r>
          </a:p>
          <a:p>
            <a:pPr algn="ctr">
              <a:spcBef>
                <a:spcPct val="50000"/>
              </a:spcBef>
              <a:defRPr/>
            </a:pPr>
            <a:r>
              <a:rPr lang="es-ES" dirty="0" smtClean="0">
                <a:ln>
                  <a:solidFill>
                    <a:sysClr val="windowText" lastClr="000000"/>
                  </a:solidFill>
                </a:ln>
                <a:solidFill>
                  <a:schemeClr val="tx2">
                    <a:lumMod val="40000"/>
                    <a:lumOff val="60000"/>
                  </a:schemeClr>
                </a:solidFill>
                <a:latin typeface="+mj-lt"/>
              </a:rPr>
              <a:t>LAURA ISABEL SERNA VÁSQUEZ</a:t>
            </a:r>
          </a:p>
          <a:p>
            <a:pPr algn="ctr">
              <a:spcBef>
                <a:spcPct val="50000"/>
              </a:spcBef>
              <a:defRPr/>
            </a:pPr>
            <a:r>
              <a:rPr lang="es-ES" dirty="0" smtClean="0">
                <a:ln>
                  <a:solidFill>
                    <a:sysClr val="windowText" lastClr="000000"/>
                  </a:solidFill>
                </a:ln>
                <a:solidFill>
                  <a:schemeClr val="tx2">
                    <a:lumMod val="40000"/>
                    <a:lumOff val="60000"/>
                  </a:schemeClr>
                </a:solidFill>
                <a:latin typeface="+mj-lt"/>
              </a:rPr>
              <a:t>SINDY  TATIANA ZABALA ROJAS</a:t>
            </a:r>
          </a:p>
          <a:p>
            <a:pPr algn="ctr">
              <a:spcBef>
                <a:spcPct val="50000"/>
              </a:spcBef>
              <a:defRPr/>
            </a:pPr>
            <a:endParaRPr lang="es-ES" sz="500" dirty="0" smtClean="0">
              <a:ln>
                <a:solidFill>
                  <a:sysClr val="windowText" lastClr="000000"/>
                </a:solidFill>
              </a:ln>
              <a:solidFill>
                <a:schemeClr val="tx2">
                  <a:lumMod val="40000"/>
                  <a:lumOff val="60000"/>
                </a:schemeClr>
              </a:solidFill>
              <a:latin typeface="+mj-lt"/>
            </a:endParaRPr>
          </a:p>
          <a:p>
            <a:pPr algn="ctr">
              <a:spcBef>
                <a:spcPct val="50000"/>
              </a:spcBef>
              <a:defRPr/>
            </a:pPr>
            <a:r>
              <a:rPr lang="es-ES" dirty="0" smtClean="0">
                <a:ln>
                  <a:solidFill>
                    <a:sysClr val="windowText" lastClr="000000"/>
                  </a:solidFill>
                </a:ln>
                <a:solidFill>
                  <a:schemeClr val="tx2">
                    <a:lumMod val="40000"/>
                    <a:lumOff val="60000"/>
                  </a:schemeClr>
                </a:solidFill>
                <a:latin typeface="+mj-lt"/>
              </a:rPr>
              <a:t>ASESOR: JAIME ANDRÉS CORREA GARCÍA</a:t>
            </a:r>
            <a:endParaRPr lang="es-ES" dirty="0">
              <a:ln>
                <a:solidFill>
                  <a:sysClr val="windowText" lastClr="000000"/>
                </a:solidFill>
              </a:ln>
              <a:solidFill>
                <a:schemeClr val="tx2">
                  <a:lumMod val="40000"/>
                  <a:lumOff val="60000"/>
                </a:schemeClr>
              </a:solidFill>
              <a:latin typeface="+mj-lt"/>
            </a:endParaRPr>
          </a:p>
        </p:txBody>
      </p:sp>
      <p:sp>
        <p:nvSpPr>
          <p:cNvPr id="4" name="WordArt 4"/>
          <p:cNvSpPr>
            <a:spLocks noChangeArrowheads="1" noChangeShapeType="1" noTextEdit="1"/>
          </p:cNvSpPr>
          <p:nvPr/>
        </p:nvSpPr>
        <p:spPr bwMode="auto">
          <a:xfrm>
            <a:off x="1613085" y="1916832"/>
            <a:ext cx="6332711" cy="1440160"/>
          </a:xfrm>
          <a:prstGeom prst="rect">
            <a:avLst/>
          </a:prstGeom>
        </p:spPr>
        <p:txBody>
          <a:bodyPr wrap="none" fromWordArt="1">
            <a:prstTxWarp prst="textPlain">
              <a:avLst>
                <a:gd name="adj" fmla="val 50000"/>
              </a:avLst>
            </a:prstTxWarp>
          </a:bodyPr>
          <a:lstStyle/>
          <a:p>
            <a:pPr algn="ctr"/>
            <a:r>
              <a:rPr lang="es-CO" sz="3600" b="1" kern="10" dirty="0" smtClean="0">
                <a:ln w="11430">
                  <a:solidFill>
                    <a:srgbClr val="92D050"/>
                  </a:solidFill>
                  <a:round/>
                  <a:headEnd/>
                  <a:tailEnd/>
                </a:ln>
                <a:solidFill>
                  <a:srgbClr val="92D050"/>
                </a:solidFill>
                <a:latin typeface="+mj-lt"/>
                <a:ea typeface="+mj-lt"/>
                <a:cs typeface="+mj-lt"/>
              </a:rPr>
              <a:t>TRABAJO DE GRADO:</a:t>
            </a:r>
          </a:p>
          <a:p>
            <a:pPr algn="ctr"/>
            <a:r>
              <a:rPr lang="es-CO" sz="3600" b="1" kern="10" dirty="0">
                <a:ln w="11430">
                  <a:solidFill>
                    <a:srgbClr val="92D050"/>
                  </a:solidFill>
                  <a:round/>
                  <a:headEnd/>
                  <a:tailEnd/>
                </a:ln>
                <a:solidFill>
                  <a:srgbClr val="92D050"/>
                </a:solidFill>
                <a:latin typeface="+mj-lt"/>
                <a:ea typeface="+mj-lt"/>
                <a:cs typeface="+mj-lt"/>
              </a:rPr>
              <a:t>VALORACIÓN DE LA PLANTA Y </a:t>
            </a:r>
            <a:r>
              <a:rPr lang="es-CO" sz="3600" b="1" kern="10" dirty="0" smtClean="0">
                <a:ln w="11430">
                  <a:solidFill>
                    <a:srgbClr val="92D050"/>
                  </a:solidFill>
                  <a:round/>
                  <a:headEnd/>
                  <a:tailEnd/>
                </a:ln>
                <a:solidFill>
                  <a:srgbClr val="92D050"/>
                </a:solidFill>
                <a:latin typeface="+mj-lt"/>
                <a:ea typeface="+mj-lt"/>
                <a:cs typeface="+mj-lt"/>
              </a:rPr>
              <a:t>EQUIPO</a:t>
            </a:r>
          </a:p>
          <a:p>
            <a:pPr algn="ctr"/>
            <a:r>
              <a:rPr lang="es-CO" sz="3600" b="1" kern="10" dirty="0" smtClean="0">
                <a:ln w="11430">
                  <a:solidFill>
                    <a:srgbClr val="92D050"/>
                  </a:solidFill>
                  <a:round/>
                  <a:headEnd/>
                  <a:tailEnd/>
                </a:ln>
                <a:solidFill>
                  <a:srgbClr val="92D050"/>
                </a:solidFill>
                <a:latin typeface="+mj-lt"/>
                <a:ea typeface="+mj-lt"/>
                <a:cs typeface="+mj-lt"/>
              </a:rPr>
              <a:t> </a:t>
            </a:r>
            <a:r>
              <a:rPr lang="es-CO" sz="3600" b="1" kern="10" dirty="0">
                <a:ln w="11430">
                  <a:solidFill>
                    <a:srgbClr val="92D050"/>
                  </a:solidFill>
                  <a:round/>
                  <a:headEnd/>
                  <a:tailEnd/>
                </a:ln>
                <a:solidFill>
                  <a:srgbClr val="92D050"/>
                </a:solidFill>
                <a:latin typeface="+mj-lt"/>
                <a:ea typeface="+mj-lt"/>
                <a:cs typeface="+mj-lt"/>
              </a:rPr>
              <a:t>Y SUS EFECTOS POSITIVOS BAJO EL MODELO IVS</a:t>
            </a:r>
          </a:p>
        </p:txBody>
      </p:sp>
      <p:sp>
        <p:nvSpPr>
          <p:cNvPr id="5" name="WordArt 4"/>
          <p:cNvSpPr>
            <a:spLocks noChangeArrowheads="1" noChangeShapeType="1" noTextEdit="1"/>
          </p:cNvSpPr>
          <p:nvPr/>
        </p:nvSpPr>
        <p:spPr bwMode="auto">
          <a:xfrm>
            <a:off x="3617639" y="6139115"/>
            <a:ext cx="2340768" cy="441640"/>
          </a:xfrm>
          <a:prstGeom prst="rect">
            <a:avLst/>
          </a:prstGeom>
        </p:spPr>
        <p:txBody>
          <a:bodyPr wrap="none" fromWordArt="1">
            <a:prstTxWarp prst="textPlain">
              <a:avLst>
                <a:gd name="adj" fmla="val 50000"/>
              </a:avLst>
            </a:prstTxWarp>
          </a:bodyPr>
          <a:lstStyle/>
          <a:p>
            <a:pPr algn="ctr"/>
            <a:r>
              <a:rPr lang="es-CO" sz="2800" b="1" kern="10" spc="300" dirty="0">
                <a:ln w="19050">
                  <a:solidFill>
                    <a:srgbClr val="92D050"/>
                  </a:solidFill>
                  <a:round/>
                  <a:headEnd/>
                  <a:tailEnd/>
                </a:ln>
                <a:latin typeface="+mj-lt"/>
              </a:rPr>
              <a:t>UNIVERSIDAD DE ANTIOQUIA </a:t>
            </a:r>
          </a:p>
          <a:p>
            <a:pPr algn="ctr"/>
            <a:r>
              <a:rPr lang="es-MX" sz="2800" b="1" kern="10" spc="300" dirty="0" smtClean="0">
                <a:ln w="19050">
                  <a:solidFill>
                    <a:srgbClr val="92D050"/>
                  </a:solidFill>
                  <a:round/>
                  <a:headEnd/>
                  <a:tailEnd/>
                </a:ln>
                <a:latin typeface="+mj-lt"/>
              </a:rPr>
              <a:t>MEDELLÍN</a:t>
            </a:r>
            <a:endParaRPr lang="es-CO" sz="2800" b="1" kern="10" spc="300" dirty="0">
              <a:ln w="19050">
                <a:solidFill>
                  <a:srgbClr val="92D050"/>
                </a:solidFill>
                <a:round/>
                <a:headEnd/>
                <a:tailEnd/>
              </a:ln>
              <a:latin typeface="+mj-lt"/>
            </a:endParaRPr>
          </a:p>
        </p:txBody>
      </p:sp>
    </p:spTree>
    <p:extLst>
      <p:ext uri="{BB962C8B-B14F-4D97-AF65-F5344CB8AC3E}">
        <p14:creationId xmlns:p14="http://schemas.microsoft.com/office/powerpoint/2010/main" val="28848548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555612" y="2852936"/>
            <a:ext cx="7850187" cy="4044184"/>
          </a:xfrm>
        </p:spPr>
        <p:txBody>
          <a:bodyPr>
            <a:spAutoFit/>
          </a:bodyPr>
          <a:lstStyle/>
          <a:p>
            <a:pPr marL="0" indent="0" algn="just">
              <a:lnSpc>
                <a:spcPct val="150000"/>
              </a:lnSpc>
              <a:buNone/>
            </a:pPr>
            <a:r>
              <a:rPr lang="es-CO" sz="1800" dirty="0" smtClean="0"/>
              <a:t>La </a:t>
            </a:r>
            <a:r>
              <a:rPr lang="es-CO" sz="1800" b="1" dirty="0" smtClean="0"/>
              <a:t>búsqueda </a:t>
            </a:r>
            <a:r>
              <a:rPr lang="es-CO" sz="1800" b="1" dirty="0"/>
              <a:t>del valor</a:t>
            </a:r>
            <a:r>
              <a:rPr lang="es-CO" sz="1800" dirty="0"/>
              <a:t> es uno de los retos a los cuales se enfrentan las compañías y los preparadores de la información financiera. Con el objetivo de presentar sus activos y pasivos de una manera fiable, los actores del mercado requieren unos estándares para la elaboración y actualización del valor, </a:t>
            </a:r>
            <a:r>
              <a:rPr lang="es-CO" sz="1800" dirty="0" smtClean="0"/>
              <a:t>que garantice </a:t>
            </a:r>
            <a:r>
              <a:rPr lang="es-CO" sz="1800" dirty="0"/>
              <a:t>a los usuarios información de calidad. Partiendo de la importancia del rubro de </a:t>
            </a:r>
            <a:r>
              <a:rPr lang="es-CO" sz="1800" b="1" dirty="0"/>
              <a:t>Propiedad Planta y Equipo</a:t>
            </a:r>
            <a:r>
              <a:rPr lang="es-CO" sz="1800" dirty="0"/>
              <a:t> para las empresas, se realiza esta investigación con el propósito de presentar una alternativa de principios, conceptos y metodologías de valoración reunida en las </a:t>
            </a:r>
            <a:r>
              <a:rPr lang="es-CO" sz="1800" b="1" dirty="0"/>
              <a:t>Normas Internacionales de Valoración - IVS. </a:t>
            </a:r>
            <a:endParaRPr lang="es-ES" sz="1800" b="1" dirty="0"/>
          </a:p>
          <a:p>
            <a:pPr marL="0" indent="0" algn="just">
              <a:lnSpc>
                <a:spcPct val="150000"/>
              </a:lnSpc>
              <a:buNone/>
            </a:pPr>
            <a:endParaRPr lang="es-ES" sz="2400" b="1" dirty="0" smtClean="0"/>
          </a:p>
        </p:txBody>
      </p:sp>
      <p:sp>
        <p:nvSpPr>
          <p:cNvPr id="15363" name="WordArt 4"/>
          <p:cNvSpPr>
            <a:spLocks noChangeArrowheads="1" noChangeShapeType="1" noTextEdit="1"/>
          </p:cNvSpPr>
          <p:nvPr/>
        </p:nvSpPr>
        <p:spPr bwMode="auto">
          <a:xfrm>
            <a:off x="2339752" y="1700808"/>
            <a:ext cx="4824536" cy="576064"/>
          </a:xfrm>
          <a:prstGeom prst="rect">
            <a:avLst/>
          </a:prstGeom>
        </p:spPr>
        <p:txBody>
          <a:bodyPr wrap="none" fromWordArt="1">
            <a:prstTxWarp prst="textDoubleWave1">
              <a:avLst>
                <a:gd name="adj1" fmla="val 0"/>
                <a:gd name="adj2" fmla="val 0"/>
              </a:avLst>
            </a:prstTxWarp>
          </a:bodyPr>
          <a:lstStyle/>
          <a:p>
            <a:pPr algn="ctr"/>
            <a:r>
              <a:rPr lang="es-CO" sz="2800" b="1" kern="10" dirty="0" smtClean="0">
                <a:ln w="19050">
                  <a:solidFill>
                    <a:srgbClr val="92D050"/>
                  </a:solidFill>
                  <a:round/>
                  <a:headEnd/>
                  <a:tailEnd/>
                </a:ln>
                <a:solidFill>
                  <a:srgbClr val="92D050"/>
                </a:solidFill>
                <a:latin typeface="+mj-lt"/>
              </a:rPr>
              <a:t>Justificación</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10140469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484784"/>
            <a:ext cx="6696744" cy="936104"/>
          </a:xfrm>
        </p:spPr>
        <p:txBody>
          <a:bodyPr>
            <a:normAutofit fontScale="90000"/>
          </a:bodyPr>
          <a:lstStyle/>
          <a:p>
            <a:r>
              <a:rPr lang="es-CO" sz="6000" b="1" kern="10" dirty="0" smtClean="0">
                <a:ln w="19050">
                  <a:solidFill>
                    <a:srgbClr val="92D050"/>
                  </a:solidFill>
                  <a:round/>
                  <a:headEnd/>
                  <a:tailEnd/>
                </a:ln>
                <a:solidFill>
                  <a:srgbClr val="92D050"/>
                </a:solidFill>
                <a:ea typeface="+mn-ea"/>
                <a:cs typeface="+mn-cs"/>
              </a:rPr>
              <a:t>Objetivo General</a:t>
            </a:r>
            <a:endParaRPr lang="es-CO" sz="6000" b="1" kern="10" dirty="0">
              <a:ln w="19050">
                <a:solidFill>
                  <a:srgbClr val="92D050"/>
                </a:solidFill>
                <a:round/>
                <a:headEnd/>
                <a:tailEnd/>
              </a:ln>
              <a:solidFill>
                <a:srgbClr val="92D050"/>
              </a:solidFill>
              <a:ea typeface="+mn-ea"/>
              <a:cs typeface="+mn-cs"/>
            </a:endParaRPr>
          </a:p>
        </p:txBody>
      </p:sp>
      <p:sp>
        <p:nvSpPr>
          <p:cNvPr id="3" name="2 Marcador de contenido"/>
          <p:cNvSpPr>
            <a:spLocks noGrp="1"/>
          </p:cNvSpPr>
          <p:nvPr>
            <p:ph idx="1"/>
          </p:nvPr>
        </p:nvSpPr>
        <p:spPr>
          <a:xfrm>
            <a:off x="457200" y="3140968"/>
            <a:ext cx="8229600" cy="2985195"/>
          </a:xfrm>
        </p:spPr>
        <p:txBody>
          <a:bodyPr>
            <a:normAutofit/>
          </a:bodyPr>
          <a:lstStyle/>
          <a:p>
            <a:pPr marL="0" indent="0" algn="just">
              <a:buNone/>
            </a:pPr>
            <a:r>
              <a:rPr lang="es-CO" dirty="0" smtClean="0"/>
              <a:t>Establecer </a:t>
            </a:r>
            <a:r>
              <a:rPr lang="es-CO" dirty="0"/>
              <a:t>las ventajas que tiene la implementación de </a:t>
            </a:r>
            <a:r>
              <a:rPr lang="es-CO" b="1" dirty="0"/>
              <a:t>Estándares Internacionales de Valoración (</a:t>
            </a:r>
            <a:r>
              <a:rPr lang="es-CO" b="1" dirty="0" smtClean="0"/>
              <a:t>IVS)* </a:t>
            </a:r>
            <a:r>
              <a:rPr lang="es-CO" dirty="0"/>
              <a:t>para valorar la </a:t>
            </a:r>
            <a:r>
              <a:rPr lang="es-CO" b="1" dirty="0"/>
              <a:t>propiedad, planta y equipo</a:t>
            </a:r>
            <a:r>
              <a:rPr lang="es-CO" dirty="0"/>
              <a:t> en empresas generadoras de energía del Valle de Aburrá</a:t>
            </a:r>
            <a:r>
              <a:rPr lang="es-CO" dirty="0" smtClean="0"/>
              <a:t>.</a:t>
            </a:r>
          </a:p>
          <a:p>
            <a:pPr marL="0" indent="0" algn="r">
              <a:buNone/>
            </a:pPr>
            <a:r>
              <a:rPr lang="es-CO" sz="1600" dirty="0" smtClean="0"/>
              <a:t>*Emitidas por el IVSC</a:t>
            </a:r>
            <a:endParaRPr lang="es-CO" sz="1600" dirty="0"/>
          </a:p>
        </p:txBody>
      </p:sp>
    </p:spTree>
    <p:extLst>
      <p:ext uri="{BB962C8B-B14F-4D97-AF65-F5344CB8AC3E}">
        <p14:creationId xmlns:p14="http://schemas.microsoft.com/office/powerpoint/2010/main" val="165670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55576" y="2852936"/>
            <a:ext cx="7850187" cy="3108543"/>
          </a:xfrm>
        </p:spPr>
        <p:txBody>
          <a:bodyPr>
            <a:spAutoFit/>
          </a:bodyPr>
          <a:lstStyle/>
          <a:p>
            <a:pPr algn="just">
              <a:buFont typeface="Wingdings" panose="05000000000000000000" pitchFamily="2" charset="2"/>
              <a:buChar char="§"/>
            </a:pPr>
            <a:r>
              <a:rPr lang="es-ES" sz="3500" dirty="0" smtClean="0"/>
              <a:t>Investigación cualitativa.</a:t>
            </a:r>
          </a:p>
          <a:p>
            <a:pPr algn="just">
              <a:buFont typeface="Wingdings" panose="05000000000000000000" pitchFamily="2" charset="2"/>
              <a:buChar char="§"/>
            </a:pPr>
            <a:r>
              <a:rPr lang="es-ES" sz="3500" dirty="0" smtClean="0"/>
              <a:t>Análisis bibliográfico.</a:t>
            </a:r>
          </a:p>
          <a:p>
            <a:pPr algn="just">
              <a:buFont typeface="Wingdings" panose="05000000000000000000" pitchFamily="2" charset="2"/>
              <a:buChar char="§"/>
            </a:pPr>
            <a:r>
              <a:rPr lang="es-ES" sz="3500" dirty="0" smtClean="0"/>
              <a:t>Revisión de páginas web de la muestra seleccionada.</a:t>
            </a:r>
          </a:p>
          <a:p>
            <a:pPr algn="just">
              <a:buFont typeface="Wingdings" panose="05000000000000000000" pitchFamily="2" charset="2"/>
              <a:buChar char="§"/>
            </a:pPr>
            <a:r>
              <a:rPr lang="es-ES" sz="3500" dirty="0" smtClean="0"/>
              <a:t>Trabajo de campo.</a:t>
            </a:r>
          </a:p>
        </p:txBody>
      </p:sp>
      <p:sp>
        <p:nvSpPr>
          <p:cNvPr id="15363" name="WordArt 4"/>
          <p:cNvSpPr>
            <a:spLocks noChangeArrowheads="1" noChangeShapeType="1" noTextEdit="1"/>
          </p:cNvSpPr>
          <p:nvPr/>
        </p:nvSpPr>
        <p:spPr bwMode="auto">
          <a:xfrm>
            <a:off x="1619672" y="1700808"/>
            <a:ext cx="6480720" cy="576064"/>
          </a:xfrm>
          <a:prstGeom prst="rect">
            <a:avLst/>
          </a:prstGeom>
        </p:spPr>
        <p:txBody>
          <a:bodyPr wrap="none" fromWordArt="1">
            <a:prstTxWarp prst="textDoubleWave1">
              <a:avLst>
                <a:gd name="adj1" fmla="val 0"/>
                <a:gd name="adj2" fmla="val 0"/>
              </a:avLst>
            </a:prstTxWarp>
          </a:bodyPr>
          <a:lstStyle/>
          <a:p>
            <a:pPr algn="ctr"/>
            <a:r>
              <a:rPr lang="es-CO" sz="2800" b="1" kern="10" dirty="0">
                <a:ln w="19050">
                  <a:solidFill>
                    <a:srgbClr val="92D050"/>
                  </a:solidFill>
                  <a:round/>
                  <a:headEnd/>
                  <a:tailEnd/>
                </a:ln>
                <a:solidFill>
                  <a:srgbClr val="92D050"/>
                </a:solidFill>
                <a:latin typeface="+mj-lt"/>
              </a:rPr>
              <a:t>Aspectos </a:t>
            </a:r>
            <a:r>
              <a:rPr lang="es-CO" sz="2800" b="1" kern="10" dirty="0" smtClean="0">
                <a:ln w="19050">
                  <a:solidFill>
                    <a:srgbClr val="92D050"/>
                  </a:solidFill>
                  <a:round/>
                  <a:headEnd/>
                  <a:tailEnd/>
                </a:ln>
                <a:solidFill>
                  <a:srgbClr val="92D050"/>
                </a:solidFill>
                <a:latin typeface="+mj-lt"/>
              </a:rPr>
              <a:t>Metodológicos</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2165331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55576" y="2708920"/>
            <a:ext cx="7850187" cy="3600986"/>
          </a:xfrm>
        </p:spPr>
        <p:txBody>
          <a:bodyPr>
            <a:spAutoFit/>
          </a:bodyPr>
          <a:lstStyle/>
          <a:p>
            <a:pPr algn="just"/>
            <a:r>
              <a:rPr lang="es-ES" sz="2400" dirty="0" smtClean="0"/>
              <a:t>Antecedentes.</a:t>
            </a:r>
            <a:endParaRPr lang="es-CO" sz="2400" dirty="0"/>
          </a:p>
          <a:p>
            <a:pPr algn="just"/>
            <a:r>
              <a:rPr lang="es-CO" sz="2400" dirty="0" smtClean="0"/>
              <a:t>Propiedad</a:t>
            </a:r>
            <a:r>
              <a:rPr lang="es-CO" sz="2400" dirty="0"/>
              <a:t>, Planta y Equipo contexto </a:t>
            </a:r>
            <a:r>
              <a:rPr lang="es-CO" sz="2400" dirty="0" smtClean="0"/>
              <a:t>NIIF.</a:t>
            </a:r>
            <a:endParaRPr lang="es-CO" sz="2400" dirty="0"/>
          </a:p>
          <a:p>
            <a:pPr algn="just"/>
            <a:r>
              <a:rPr lang="es-CO" sz="2400" dirty="0" smtClean="0"/>
              <a:t>Un </a:t>
            </a:r>
            <a:r>
              <a:rPr lang="es-CO" sz="2400" dirty="0"/>
              <a:t>acercamiento a las </a:t>
            </a:r>
            <a:r>
              <a:rPr lang="es-CO" sz="2400" dirty="0" smtClean="0"/>
              <a:t>IVS.</a:t>
            </a:r>
          </a:p>
          <a:p>
            <a:pPr lvl="1" algn="just">
              <a:buFont typeface="Wingdings" panose="05000000000000000000" pitchFamily="2" charset="2"/>
              <a:buChar char="ü"/>
            </a:pPr>
            <a:r>
              <a:rPr lang="es-CO" sz="2000" dirty="0"/>
              <a:t>Definiciones de Valor, IVSC – NIIF.</a:t>
            </a:r>
          </a:p>
          <a:p>
            <a:pPr lvl="1" algn="just">
              <a:buFont typeface="Wingdings" panose="05000000000000000000" pitchFamily="2" charset="2"/>
              <a:buChar char="ü"/>
            </a:pPr>
            <a:r>
              <a:rPr lang="es-CO" sz="2000" dirty="0" smtClean="0"/>
              <a:t>Acuerdo </a:t>
            </a:r>
            <a:r>
              <a:rPr lang="es-CO" sz="2000" dirty="0"/>
              <a:t>de entendimiento entre la fundación IFRS y el </a:t>
            </a:r>
            <a:r>
              <a:rPr lang="es-CO" sz="2000" dirty="0" smtClean="0"/>
              <a:t>IVSC.</a:t>
            </a:r>
          </a:p>
          <a:p>
            <a:pPr algn="just"/>
            <a:r>
              <a:rPr lang="es-CO" sz="2400" dirty="0" smtClean="0"/>
              <a:t>Desarrollo </a:t>
            </a:r>
            <a:r>
              <a:rPr lang="es-CO" sz="2400" dirty="0"/>
              <a:t>de la problemática de la </a:t>
            </a:r>
            <a:r>
              <a:rPr lang="es-CO" sz="2400" dirty="0" smtClean="0"/>
              <a:t>valoración.</a:t>
            </a:r>
          </a:p>
          <a:p>
            <a:pPr algn="just"/>
            <a:r>
              <a:rPr lang="es-CO" sz="2400" dirty="0" smtClean="0"/>
              <a:t>Experiencia empresas de la muestra.</a:t>
            </a:r>
          </a:p>
          <a:p>
            <a:pPr algn="just">
              <a:lnSpc>
                <a:spcPct val="150000"/>
              </a:lnSpc>
            </a:pPr>
            <a:endParaRPr lang="es-ES" sz="2400" dirty="0" smtClean="0"/>
          </a:p>
        </p:txBody>
      </p:sp>
      <p:sp>
        <p:nvSpPr>
          <p:cNvPr id="15363" name="WordArt 4"/>
          <p:cNvSpPr>
            <a:spLocks noChangeArrowheads="1" noChangeShapeType="1" noTextEdit="1"/>
          </p:cNvSpPr>
          <p:nvPr/>
        </p:nvSpPr>
        <p:spPr bwMode="auto">
          <a:xfrm>
            <a:off x="2051720" y="1689554"/>
            <a:ext cx="5256584" cy="576064"/>
          </a:xfrm>
          <a:prstGeom prst="rect">
            <a:avLst/>
          </a:prstGeom>
        </p:spPr>
        <p:txBody>
          <a:bodyPr wrap="none" fromWordArt="1">
            <a:prstTxWarp prst="textDoubleWave1">
              <a:avLst>
                <a:gd name="adj1" fmla="val 0"/>
                <a:gd name="adj2" fmla="val 0"/>
              </a:avLst>
            </a:prstTxWarp>
          </a:bodyPr>
          <a:lstStyle/>
          <a:p>
            <a:pPr algn="ctr"/>
            <a:r>
              <a:rPr lang="es-ES" sz="2800" b="1" kern="10" dirty="0" smtClean="0">
                <a:ln w="19050">
                  <a:solidFill>
                    <a:srgbClr val="92D050"/>
                  </a:solidFill>
                  <a:round/>
                  <a:headEnd/>
                  <a:tailEnd/>
                </a:ln>
                <a:solidFill>
                  <a:srgbClr val="92D050"/>
                </a:solidFill>
                <a:latin typeface="+mj-lt"/>
              </a:rPr>
              <a:t>Análisi</a:t>
            </a:r>
            <a:r>
              <a:rPr lang="es-ES" sz="2800" b="1" kern="10" dirty="0" smtClean="0">
                <a:ln w="19050">
                  <a:solidFill>
                    <a:srgbClr val="92D050"/>
                  </a:solidFill>
                  <a:round/>
                  <a:headEnd/>
                  <a:tailEnd/>
                </a:ln>
                <a:solidFill>
                  <a:srgbClr val="92D050"/>
                </a:solidFill>
                <a:latin typeface="+mj-lt"/>
              </a:rPr>
              <a:t>s y hallazgos</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29265489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18914" y="2636912"/>
            <a:ext cx="7850187" cy="4118050"/>
          </a:xfrm>
        </p:spPr>
        <p:txBody>
          <a:bodyPr>
            <a:spAutoFit/>
          </a:bodyPr>
          <a:lstStyle/>
          <a:p>
            <a:pPr algn="just">
              <a:lnSpc>
                <a:spcPct val="150000"/>
              </a:lnSpc>
              <a:buFont typeface="Wingdings" panose="05000000000000000000" pitchFamily="2" charset="2"/>
              <a:buChar char="ü"/>
            </a:pPr>
            <a:r>
              <a:rPr lang="es-CO" sz="2400" dirty="0" smtClean="0"/>
              <a:t>Relación entre IFRS 13 </a:t>
            </a:r>
            <a:r>
              <a:rPr lang="es-CO" sz="2400" i="1" dirty="0" smtClean="0"/>
              <a:t>Valor Razonable </a:t>
            </a:r>
            <a:r>
              <a:rPr lang="es-CO" sz="2400" dirty="0" smtClean="0"/>
              <a:t>y las IVS que tratan el tema de su medición.</a:t>
            </a:r>
          </a:p>
          <a:p>
            <a:pPr lvl="0" algn="just">
              <a:lnSpc>
                <a:spcPct val="150000"/>
              </a:lnSpc>
              <a:buFont typeface="Wingdings" panose="05000000000000000000" pitchFamily="2" charset="2"/>
              <a:buChar char="ü"/>
            </a:pPr>
            <a:r>
              <a:rPr lang="es-CO" sz="2400" dirty="0" smtClean="0"/>
              <a:t>Las </a:t>
            </a:r>
            <a:r>
              <a:rPr lang="es-CO" sz="2400" dirty="0"/>
              <a:t>IVS permiten el alcance de </a:t>
            </a:r>
            <a:r>
              <a:rPr lang="es-CO" sz="2400" b="1" dirty="0"/>
              <a:t>unanimidad</a:t>
            </a:r>
            <a:r>
              <a:rPr lang="es-CO" sz="2400" dirty="0"/>
              <a:t> en la producción de informes de </a:t>
            </a:r>
            <a:r>
              <a:rPr lang="es-CO" sz="2400" dirty="0" smtClean="0"/>
              <a:t>valoración.</a:t>
            </a:r>
          </a:p>
          <a:p>
            <a:pPr lvl="0" algn="just">
              <a:lnSpc>
                <a:spcPct val="150000"/>
              </a:lnSpc>
              <a:buFont typeface="Wingdings" panose="05000000000000000000" pitchFamily="2" charset="2"/>
              <a:buChar char="ü"/>
            </a:pPr>
            <a:r>
              <a:rPr lang="es-CO" sz="2400" dirty="0" smtClean="0"/>
              <a:t>Proporcionan lineamientos </a:t>
            </a:r>
            <a:r>
              <a:rPr lang="es-CO" sz="2400" dirty="0"/>
              <a:t>acerca de las </a:t>
            </a:r>
            <a:r>
              <a:rPr lang="es-CO" sz="2400" b="1" dirty="0"/>
              <a:t>cualidades éticas y profesionales </a:t>
            </a:r>
            <a:r>
              <a:rPr lang="es-CO" sz="2400" dirty="0"/>
              <a:t>que deben tener los expertos de </a:t>
            </a:r>
            <a:r>
              <a:rPr lang="es-CO" sz="2400" dirty="0" smtClean="0"/>
              <a:t>valoración.</a:t>
            </a:r>
          </a:p>
        </p:txBody>
      </p:sp>
      <p:sp>
        <p:nvSpPr>
          <p:cNvPr id="15363" name="WordArt 4"/>
          <p:cNvSpPr>
            <a:spLocks noChangeArrowheads="1" noChangeShapeType="1" noTextEdit="1"/>
          </p:cNvSpPr>
          <p:nvPr/>
        </p:nvSpPr>
        <p:spPr bwMode="auto">
          <a:xfrm>
            <a:off x="2555776" y="1700808"/>
            <a:ext cx="4320480" cy="576064"/>
          </a:xfrm>
          <a:prstGeom prst="rect">
            <a:avLst/>
          </a:prstGeom>
        </p:spPr>
        <p:txBody>
          <a:bodyPr wrap="none" fromWordArt="1">
            <a:prstTxWarp prst="textDoubleWave1">
              <a:avLst>
                <a:gd name="adj1" fmla="val 0"/>
                <a:gd name="adj2" fmla="val 0"/>
              </a:avLst>
            </a:prstTxWarp>
          </a:bodyPr>
          <a:lstStyle/>
          <a:p>
            <a:pPr algn="ctr"/>
            <a:r>
              <a:rPr lang="es-CO" sz="2800" b="1" kern="10" dirty="0" smtClean="0">
                <a:ln w="19050">
                  <a:solidFill>
                    <a:srgbClr val="92D050"/>
                  </a:solidFill>
                  <a:round/>
                  <a:headEnd/>
                  <a:tailEnd/>
                </a:ln>
                <a:solidFill>
                  <a:srgbClr val="92D050"/>
                </a:solidFill>
                <a:latin typeface="+mj-lt"/>
              </a:rPr>
              <a:t>Conclusiones</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1037953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55576" y="2708920"/>
            <a:ext cx="7850187" cy="3348609"/>
          </a:xfrm>
        </p:spPr>
        <p:txBody>
          <a:bodyPr>
            <a:spAutoFit/>
          </a:bodyPr>
          <a:lstStyle/>
          <a:p>
            <a:pPr algn="just">
              <a:lnSpc>
                <a:spcPct val="150000"/>
              </a:lnSpc>
              <a:buFont typeface="Wingdings" panose="05000000000000000000" pitchFamily="2" charset="2"/>
              <a:buChar char="ü"/>
            </a:pPr>
            <a:r>
              <a:rPr lang="es-CO" sz="2300" dirty="0" smtClean="0"/>
              <a:t>Las </a:t>
            </a:r>
            <a:r>
              <a:rPr lang="es-CO" sz="2300" dirty="0"/>
              <a:t>IVS son normas de </a:t>
            </a:r>
            <a:r>
              <a:rPr lang="es-CO" sz="2300" b="1" dirty="0"/>
              <a:t>carácter general </a:t>
            </a:r>
            <a:r>
              <a:rPr lang="es-CO" sz="2300" dirty="0"/>
              <a:t>que buscan orientar a los </a:t>
            </a:r>
            <a:r>
              <a:rPr lang="es-CO" sz="2300" dirty="0" smtClean="0"/>
              <a:t>valuadores </a:t>
            </a:r>
            <a:r>
              <a:rPr lang="es-CO" sz="2300" dirty="0"/>
              <a:t>sobre los lineamientos a </a:t>
            </a:r>
            <a:r>
              <a:rPr lang="es-CO" sz="2300" dirty="0" smtClean="0"/>
              <a:t>seguir para </a:t>
            </a:r>
            <a:r>
              <a:rPr lang="es-CO" sz="2300" dirty="0"/>
              <a:t>realizar </a:t>
            </a:r>
            <a:r>
              <a:rPr lang="es-CO" sz="2300" dirty="0" smtClean="0"/>
              <a:t>las </a:t>
            </a:r>
            <a:r>
              <a:rPr lang="es-CO" sz="2300" dirty="0"/>
              <a:t>valoraciones</a:t>
            </a:r>
            <a:r>
              <a:rPr lang="es-CO" sz="2300" dirty="0" smtClean="0"/>
              <a:t>.</a:t>
            </a:r>
          </a:p>
          <a:p>
            <a:pPr algn="just">
              <a:lnSpc>
                <a:spcPct val="150000"/>
              </a:lnSpc>
              <a:buFont typeface="Wingdings" panose="05000000000000000000" pitchFamily="2" charset="2"/>
              <a:buChar char="ü"/>
            </a:pPr>
            <a:r>
              <a:rPr lang="es-CO" sz="2300" dirty="0" smtClean="0"/>
              <a:t>Aplicación </a:t>
            </a:r>
            <a:r>
              <a:rPr lang="es-CO" sz="2300" dirty="0"/>
              <a:t>de </a:t>
            </a:r>
            <a:r>
              <a:rPr lang="es-CO" sz="2300" b="1" dirty="0" smtClean="0"/>
              <a:t>políticas y metodologías estandarizadas</a:t>
            </a:r>
            <a:r>
              <a:rPr lang="es-CO" sz="2300" dirty="0" smtClean="0"/>
              <a:t>, </a:t>
            </a:r>
            <a:r>
              <a:rPr lang="es-CO" sz="2300" dirty="0"/>
              <a:t>que si bien varían de acuerdo al criterio del valuador, conservan una esencia de aplicabilidad y resultados. </a:t>
            </a:r>
            <a:endParaRPr lang="es-CO" sz="2300" dirty="0" smtClean="0"/>
          </a:p>
        </p:txBody>
      </p:sp>
      <p:sp>
        <p:nvSpPr>
          <p:cNvPr id="15363" name="WordArt 4"/>
          <p:cNvSpPr>
            <a:spLocks noChangeArrowheads="1" noChangeShapeType="1" noTextEdit="1"/>
          </p:cNvSpPr>
          <p:nvPr/>
        </p:nvSpPr>
        <p:spPr bwMode="auto">
          <a:xfrm>
            <a:off x="2195736" y="1831443"/>
            <a:ext cx="5156857" cy="576064"/>
          </a:xfrm>
          <a:prstGeom prst="rect">
            <a:avLst/>
          </a:prstGeom>
        </p:spPr>
        <p:txBody>
          <a:bodyPr wrap="none" fromWordArt="1">
            <a:prstTxWarp prst="textDoubleWave1">
              <a:avLst>
                <a:gd name="adj1" fmla="val 0"/>
                <a:gd name="adj2" fmla="val 0"/>
              </a:avLst>
            </a:prstTxWarp>
          </a:bodyPr>
          <a:lstStyle/>
          <a:p>
            <a:pPr algn="ctr"/>
            <a:r>
              <a:rPr lang="es-CO" sz="2800" b="1" kern="10" dirty="0" smtClean="0">
                <a:ln w="19050">
                  <a:solidFill>
                    <a:srgbClr val="92D050"/>
                  </a:solidFill>
                  <a:round/>
                  <a:headEnd/>
                  <a:tailEnd/>
                </a:ln>
                <a:solidFill>
                  <a:srgbClr val="92D050"/>
                </a:solidFill>
                <a:latin typeface="+mj-lt"/>
              </a:rPr>
              <a:t>Conclusiones</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3798409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55576" y="2708920"/>
            <a:ext cx="7850187" cy="3982629"/>
          </a:xfrm>
        </p:spPr>
        <p:txBody>
          <a:bodyPr>
            <a:spAutoFit/>
          </a:bodyPr>
          <a:lstStyle/>
          <a:p>
            <a:pPr algn="just">
              <a:lnSpc>
                <a:spcPct val="150000"/>
              </a:lnSpc>
              <a:buFont typeface="Wingdings" panose="05000000000000000000" pitchFamily="2" charset="2"/>
              <a:buChar char="ü"/>
            </a:pPr>
            <a:r>
              <a:rPr lang="es-CO" dirty="0" smtClean="0"/>
              <a:t>Necesidad </a:t>
            </a:r>
            <a:r>
              <a:rPr lang="es-CO" dirty="0"/>
              <a:t>de difusión de las </a:t>
            </a:r>
            <a:r>
              <a:rPr lang="es-CO" dirty="0" smtClean="0"/>
              <a:t>IVS</a:t>
            </a:r>
            <a:r>
              <a:rPr lang="es-CO" dirty="0" smtClean="0"/>
              <a:t>.</a:t>
            </a:r>
          </a:p>
          <a:p>
            <a:pPr algn="just">
              <a:lnSpc>
                <a:spcPct val="150000"/>
              </a:lnSpc>
              <a:buFont typeface="Wingdings" panose="05000000000000000000" pitchFamily="2" charset="2"/>
              <a:buChar char="ü"/>
            </a:pPr>
            <a:r>
              <a:rPr lang="es-ES" dirty="0" smtClean="0"/>
              <a:t>Revisión del acuerdo de entendimiento entre el IASB y el IVSC</a:t>
            </a:r>
          </a:p>
          <a:p>
            <a:pPr algn="just">
              <a:lnSpc>
                <a:spcPct val="150000"/>
              </a:lnSpc>
              <a:buFont typeface="Wingdings" panose="05000000000000000000" pitchFamily="2" charset="2"/>
              <a:buChar char="ü"/>
            </a:pPr>
            <a:r>
              <a:rPr lang="es-ES" dirty="0" smtClean="0"/>
              <a:t>Estudio de la aplicación de las IVS en otros rubros de los EEFF.</a:t>
            </a:r>
            <a:endParaRPr lang="es-CO" dirty="0" smtClean="0"/>
          </a:p>
        </p:txBody>
      </p:sp>
      <p:sp>
        <p:nvSpPr>
          <p:cNvPr id="15363" name="WordArt 4"/>
          <p:cNvSpPr>
            <a:spLocks noChangeArrowheads="1" noChangeShapeType="1" noTextEdit="1"/>
          </p:cNvSpPr>
          <p:nvPr/>
        </p:nvSpPr>
        <p:spPr bwMode="auto">
          <a:xfrm>
            <a:off x="2195736" y="1831443"/>
            <a:ext cx="5472608" cy="576064"/>
          </a:xfrm>
          <a:prstGeom prst="rect">
            <a:avLst/>
          </a:prstGeom>
        </p:spPr>
        <p:txBody>
          <a:bodyPr wrap="none" fromWordArt="1">
            <a:prstTxWarp prst="textDoubleWave1">
              <a:avLst>
                <a:gd name="adj1" fmla="val 0"/>
                <a:gd name="adj2" fmla="val 0"/>
              </a:avLst>
            </a:prstTxWarp>
          </a:bodyPr>
          <a:lstStyle/>
          <a:p>
            <a:pPr algn="ctr"/>
            <a:r>
              <a:rPr lang="es-CO" sz="2800" b="1" kern="10" dirty="0" smtClean="0">
                <a:ln w="19050">
                  <a:solidFill>
                    <a:srgbClr val="92D050"/>
                  </a:solidFill>
                  <a:round/>
                  <a:headEnd/>
                  <a:tailEnd/>
                </a:ln>
                <a:solidFill>
                  <a:srgbClr val="92D050"/>
                </a:solidFill>
                <a:latin typeface="+mj-lt"/>
              </a:rPr>
              <a:t>Devenir del tema de investigación</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1418890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WordArt 4"/>
          <p:cNvSpPr>
            <a:spLocks noChangeArrowheads="1" noChangeShapeType="1" noTextEdit="1"/>
          </p:cNvSpPr>
          <p:nvPr/>
        </p:nvSpPr>
        <p:spPr bwMode="auto">
          <a:xfrm>
            <a:off x="1475656" y="2996952"/>
            <a:ext cx="6696744" cy="1368152"/>
          </a:xfrm>
          <a:prstGeom prst="rect">
            <a:avLst/>
          </a:prstGeom>
        </p:spPr>
        <p:txBody>
          <a:bodyPr wrap="none" fromWordArt="1">
            <a:prstTxWarp prst="textDoubleWave1">
              <a:avLst>
                <a:gd name="adj1" fmla="val 0"/>
                <a:gd name="adj2" fmla="val 0"/>
              </a:avLst>
            </a:prstTxWarp>
          </a:bodyPr>
          <a:lstStyle/>
          <a:p>
            <a:pPr algn="ctr"/>
            <a:r>
              <a:rPr lang="es-CO" sz="2800" b="1" kern="10" dirty="0" smtClean="0">
                <a:ln w="19050">
                  <a:solidFill>
                    <a:srgbClr val="92D050"/>
                  </a:solidFill>
                  <a:round/>
                  <a:headEnd/>
                  <a:tailEnd/>
                </a:ln>
                <a:solidFill>
                  <a:srgbClr val="92D050"/>
                </a:solidFill>
                <a:latin typeface="+mj-lt"/>
              </a:rPr>
              <a:t>¡Gracias!</a:t>
            </a:r>
            <a:endParaRPr lang="es-CO" sz="2800" b="1" kern="10" dirty="0">
              <a:ln w="19050">
                <a:solidFill>
                  <a:srgbClr val="92D050"/>
                </a:solidFill>
                <a:round/>
                <a:headEnd/>
                <a:tailEnd/>
              </a:ln>
              <a:solidFill>
                <a:srgbClr val="92D050"/>
              </a:solidFill>
              <a:latin typeface="+mj-lt"/>
            </a:endParaRPr>
          </a:p>
        </p:txBody>
      </p:sp>
    </p:spTree>
    <p:extLst>
      <p:ext uri="{BB962C8B-B14F-4D97-AF65-F5344CB8AC3E}">
        <p14:creationId xmlns:p14="http://schemas.microsoft.com/office/powerpoint/2010/main" val="3901171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2399</TotalTime>
  <Words>575</Words>
  <Application>Microsoft Office PowerPoint</Application>
  <PresentationFormat>Presentación en pantalla (4:3)</PresentationFormat>
  <Paragraphs>54</Paragraphs>
  <Slides>9</Slides>
  <Notes>7</Notes>
  <HiddenSlides>0</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9</vt:i4>
      </vt:variant>
    </vt:vector>
  </HeadingPairs>
  <TitlesOfParts>
    <vt:vector size="12" baseType="lpstr">
      <vt:lpstr>Diseño personalizado</vt:lpstr>
      <vt:lpstr>Tema de Office</vt:lpstr>
      <vt:lpstr>Picture</vt:lpstr>
      <vt:lpstr>Presentación de PowerPoint</vt:lpstr>
      <vt:lpstr>Presentación de PowerPoint</vt:lpstr>
      <vt:lpstr>Objetivo General</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Martha Cecilia</dc:creator>
  <cp:lastModifiedBy>JUAN JOSE</cp:lastModifiedBy>
  <cp:revision>108</cp:revision>
  <cp:lastPrinted>2012-10-08T02:07:06Z</cp:lastPrinted>
  <dcterms:created xsi:type="dcterms:W3CDTF">2011-11-24T13:06:00Z</dcterms:created>
  <dcterms:modified xsi:type="dcterms:W3CDTF">2014-11-04T14:49:13Z</dcterms:modified>
</cp:coreProperties>
</file>