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61" r:id="rId2"/>
    <p:sldId id="256" r:id="rId3"/>
    <p:sldId id="262" r:id="rId4"/>
    <p:sldId id="263" r:id="rId5"/>
    <p:sldId id="264" r:id="rId6"/>
    <p:sldId id="265" r:id="rId7"/>
    <p:sldId id="257" r:id="rId8"/>
    <p:sldId id="266" r:id="rId9"/>
    <p:sldId id="258" r:id="rId10"/>
    <p:sldId id="276" r:id="rId11"/>
    <p:sldId id="259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60" r:id="rId21"/>
    <p:sldId id="275" r:id="rId22"/>
    <p:sldId id="277" r:id="rId2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729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0885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9500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0028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8721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3587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83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1449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641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60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09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00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684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647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108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37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053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E4DD085-A9BD-4A4A-95BD-34C088CFCB15}" type="datetimeFigureOut">
              <a:rPr lang="es-CO" smtClean="0"/>
              <a:t>10/11/2014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A8CFE8-137E-493F-8636-56E4D64F71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411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8961" y="1700013"/>
            <a:ext cx="10515600" cy="3648276"/>
          </a:xfrm>
        </p:spPr>
        <p:txBody>
          <a:bodyPr>
            <a:normAutofit/>
          </a:bodyPr>
          <a:lstStyle/>
          <a:p>
            <a:pPr algn="ctr"/>
            <a:r>
              <a:rPr lang="es-CO" sz="4800" dirty="0" smtClean="0"/>
              <a:t>Prácticas profesionales contables en la empresa privada colombiana 1990-2013</a:t>
            </a:r>
            <a:endParaRPr lang="es-CO" sz="4800" dirty="0"/>
          </a:p>
        </p:txBody>
      </p:sp>
    </p:spTree>
    <p:extLst>
      <p:ext uri="{BB962C8B-B14F-4D97-AF65-F5344CB8AC3E}">
        <p14:creationId xmlns:p14="http://schemas.microsoft.com/office/powerpoint/2010/main" val="7714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/>
              <a:t>Hipótesis: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Las </a:t>
            </a:r>
            <a:r>
              <a:rPr lang="es-CO" dirty="0"/>
              <a:t>prácticas profesionales contables en la empresa privada colombiana entre los años 1990 y 2013, han evolucionado en mayor medida en lo que respecta a la perspectiva del cumplimiento legal, la perspectiva de las </a:t>
            </a:r>
            <a:r>
              <a:rPr lang="es-CO" dirty="0" err="1"/>
              <a:t>TIC’s</a:t>
            </a:r>
            <a:r>
              <a:rPr lang="es-CO" dirty="0"/>
              <a:t>, y la perspectiva de informes contables; una evolución baja en la Perspectiva del análisis de la información para crear valor agregado; y un estancamiento en la evolución de la perspectiva de la teneduría de libros, la ética, la perspectiva del contador como gerente de la información financiera y la social de los </a:t>
            </a:r>
            <a:r>
              <a:rPr lang="es-CO" dirty="0" err="1" smtClean="0"/>
              <a:t>stakeholders</a:t>
            </a:r>
            <a:r>
              <a:rPr lang="es-CO" dirty="0" smtClean="0"/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434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443" y="378005"/>
            <a:ext cx="10515600" cy="4412937"/>
          </a:xfrm>
        </p:spPr>
        <p:txBody>
          <a:bodyPr>
            <a:normAutofit/>
          </a:bodyPr>
          <a:lstStyle/>
          <a:p>
            <a:pPr algn="ctr"/>
            <a:r>
              <a:rPr lang="es-CO" sz="5400" dirty="0" smtClean="0"/>
              <a:t/>
            </a:r>
            <a:br>
              <a:rPr lang="es-CO" sz="5400" dirty="0" smtClean="0"/>
            </a:br>
            <a:r>
              <a:rPr lang="es-CO" sz="5400" dirty="0"/>
              <a:t/>
            </a:r>
            <a:br>
              <a:rPr lang="es-CO" sz="5400" dirty="0"/>
            </a:br>
            <a:r>
              <a:rPr lang="es-CO" sz="5400" dirty="0" smtClean="0"/>
              <a:t/>
            </a:r>
            <a:br>
              <a:rPr lang="es-CO" sz="5400" dirty="0" smtClean="0"/>
            </a:br>
            <a:r>
              <a:rPr lang="es-CO" sz="5400" dirty="0" smtClean="0"/>
              <a:t>Análisis </a:t>
            </a:r>
            <a:r>
              <a:rPr lang="es-CO" sz="5400" dirty="0"/>
              <a:t>de los resultados</a:t>
            </a:r>
          </a:p>
        </p:txBody>
      </p:sp>
    </p:spTree>
    <p:extLst>
      <p:ext uri="{BB962C8B-B14F-4D97-AF65-F5344CB8AC3E}">
        <p14:creationId xmlns:p14="http://schemas.microsoft.com/office/powerpoint/2010/main" val="162820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1383" y="399245"/>
            <a:ext cx="10515600" cy="57954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O" sz="3600" b="1" dirty="0">
                <a:latin typeface="+mj-lt"/>
              </a:rPr>
              <a:t>¿Qué entiende por práctica profesional contable</a:t>
            </a:r>
            <a:r>
              <a:rPr lang="es-CO" sz="3600" b="1" dirty="0" smtClean="0">
                <a:latin typeface="+mj-lt"/>
              </a:rPr>
              <a:t>?</a:t>
            </a:r>
            <a:br>
              <a:rPr lang="es-CO" sz="3600" b="1" dirty="0" smtClean="0">
                <a:latin typeface="+mj-lt"/>
              </a:rPr>
            </a:br>
            <a:endParaRPr lang="es-CO" sz="3600" b="1" dirty="0" smtClean="0">
              <a:latin typeface="+mj-lt"/>
            </a:endParaRPr>
          </a:p>
          <a:p>
            <a:r>
              <a:rPr lang="es-CO" dirty="0" smtClean="0"/>
              <a:t>Forma </a:t>
            </a:r>
            <a:r>
              <a:rPr lang="es-CO" dirty="0"/>
              <a:t>de poner en práctica </a:t>
            </a:r>
            <a:r>
              <a:rPr lang="es-CO" dirty="0" smtClean="0"/>
              <a:t>conocimientos </a:t>
            </a:r>
            <a:r>
              <a:rPr lang="es-CO" dirty="0"/>
              <a:t>teóricos recibidos durante </a:t>
            </a:r>
            <a:r>
              <a:rPr lang="es-CO" dirty="0" smtClean="0"/>
              <a:t>la carrera.</a:t>
            </a:r>
            <a:br>
              <a:rPr lang="es-CO" dirty="0" smtClean="0"/>
            </a:br>
            <a:endParaRPr lang="es-CO" dirty="0"/>
          </a:p>
          <a:p>
            <a:r>
              <a:rPr lang="es-CO" i="1" dirty="0" smtClean="0"/>
              <a:t>Responsabilidad del </a:t>
            </a:r>
            <a:r>
              <a:rPr lang="es-CO" i="1" dirty="0"/>
              <a:t>contador para satisfacer las necesidades del cliente particular y al mismo tiempo entender el rol que juega frente a toda la </a:t>
            </a:r>
            <a:r>
              <a:rPr lang="es-CO" i="1" dirty="0" smtClean="0"/>
              <a:t>sociedad. </a:t>
            </a:r>
            <a:br>
              <a:rPr lang="es-CO" i="1" dirty="0" smtClean="0"/>
            </a:br>
            <a:endParaRPr lang="es-CO" i="1" dirty="0"/>
          </a:p>
          <a:p>
            <a:r>
              <a:rPr lang="es-CO" dirty="0" smtClean="0"/>
              <a:t>Aplicación </a:t>
            </a:r>
            <a:r>
              <a:rPr lang="es-CO" dirty="0"/>
              <a:t>de los Principios de Contabilidad y Auditoría Generalmente Aceptados en </a:t>
            </a:r>
            <a:r>
              <a:rPr lang="es-CO" dirty="0" smtClean="0"/>
              <a:t>Colombia.</a:t>
            </a:r>
            <a:br>
              <a:rPr lang="es-CO" dirty="0" smtClean="0"/>
            </a:br>
            <a:r>
              <a:rPr lang="es-CO" dirty="0" smtClean="0"/>
              <a:t> </a:t>
            </a:r>
            <a:endParaRPr lang="es-CO" dirty="0"/>
          </a:p>
          <a:p>
            <a:r>
              <a:rPr lang="es-CO" dirty="0" smtClean="0"/>
              <a:t>Ejercicio ético </a:t>
            </a:r>
            <a:r>
              <a:rPr lang="es-CO" dirty="0"/>
              <a:t>en todos los campos, teniendo presente las normas </a:t>
            </a:r>
            <a:r>
              <a:rPr lang="es-CO" dirty="0" smtClean="0"/>
              <a:t>contables actuales.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5582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247918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es-CO" sz="3600" b="1" dirty="0" smtClean="0"/>
              <a:t>¿Ha </a:t>
            </a:r>
            <a:r>
              <a:rPr lang="es-CO" sz="3600" b="1" dirty="0"/>
              <a:t>existido una evolución respecto a la teneduría de </a:t>
            </a:r>
            <a:r>
              <a:rPr lang="es-CO" sz="3600" b="1" dirty="0" smtClean="0"/>
              <a:t>libros?</a:t>
            </a:r>
            <a:endParaRPr lang="es-CO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09482"/>
            <a:ext cx="10515600" cy="5048518"/>
          </a:xfrm>
        </p:spPr>
        <p:txBody>
          <a:bodyPr>
            <a:normAutofit/>
          </a:bodyPr>
          <a:lstStyle/>
          <a:p>
            <a:r>
              <a:rPr lang="es-CO" dirty="0" smtClean="0"/>
              <a:t>Ha evolucionado la </a:t>
            </a:r>
            <a:r>
              <a:rPr lang="es-CO" dirty="0"/>
              <a:t>forma como se hacen las </a:t>
            </a:r>
            <a:r>
              <a:rPr lang="es-CO" dirty="0" smtClean="0"/>
              <a:t>cosas. Antes: registros </a:t>
            </a:r>
            <a:r>
              <a:rPr lang="es-CO" dirty="0"/>
              <a:t>en libros columnarios (tres columnas) y de forma manual, hoy en día </a:t>
            </a:r>
            <a:r>
              <a:rPr lang="es-CO" dirty="0" smtClean="0"/>
              <a:t>se tienen software contables.</a:t>
            </a:r>
          </a:p>
          <a:p>
            <a:endParaRPr lang="es-CO" dirty="0" smtClean="0"/>
          </a:p>
          <a:p>
            <a:r>
              <a:rPr lang="es-CO" dirty="0" smtClean="0"/>
              <a:t>Sigue </a:t>
            </a:r>
            <a:r>
              <a:rPr lang="es-CO" dirty="0"/>
              <a:t>siendo la misma, una partida doble, prácticamente pasamos de registros manuales a la utilización de </a:t>
            </a:r>
            <a:r>
              <a:rPr lang="es-CO" dirty="0" smtClean="0"/>
              <a:t>computadores.</a:t>
            </a:r>
          </a:p>
          <a:p>
            <a:pPr marL="0" indent="0">
              <a:buNone/>
            </a:pPr>
            <a:endParaRPr lang="es-CO" dirty="0" smtClean="0"/>
          </a:p>
          <a:p>
            <a:r>
              <a:rPr lang="es-CO" dirty="0"/>
              <a:t>N</a:t>
            </a:r>
            <a:r>
              <a:rPr lang="es-CO" dirty="0" smtClean="0"/>
              <a:t>o </a:t>
            </a:r>
            <a:r>
              <a:rPr lang="es-CO" dirty="0"/>
              <a:t>ha </a:t>
            </a:r>
            <a:r>
              <a:rPr lang="es-CO" dirty="0" smtClean="0"/>
              <a:t>evolucionado, </a:t>
            </a:r>
            <a:r>
              <a:rPr lang="es-CO" dirty="0"/>
              <a:t>porque es lo mismo simplemente registrar las transacciones contables, Algunas empresas si les ha cambiado por las </a:t>
            </a:r>
            <a:r>
              <a:rPr lang="es-CO" dirty="0" smtClean="0"/>
              <a:t>NIIF.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4539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1" y="325191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es-CO" sz="3600" dirty="0" smtClean="0"/>
              <a:t>¿</a:t>
            </a:r>
            <a:r>
              <a:rPr lang="es-CO" sz="3600" b="1" dirty="0" smtClean="0"/>
              <a:t>En cuanto a revelación y presentación se han presentado cambios?</a:t>
            </a:r>
            <a:r>
              <a:rPr lang="es-CO" sz="3600" dirty="0" smtClean="0"/>
              <a:t/>
            </a:r>
            <a:br>
              <a:rPr lang="es-CO" sz="3600" dirty="0" smtClean="0"/>
            </a:br>
            <a:endParaRPr lang="es-CO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1" y="3001850"/>
            <a:ext cx="10018713" cy="3124201"/>
          </a:xfrm>
        </p:spPr>
        <p:txBody>
          <a:bodyPr>
            <a:noAutofit/>
          </a:bodyPr>
          <a:lstStyle/>
          <a:p>
            <a:r>
              <a:rPr lang="es-CO" dirty="0" smtClean="0"/>
              <a:t>Exigencias de </a:t>
            </a:r>
            <a:r>
              <a:rPr lang="es-CO" dirty="0"/>
              <a:t>una presentación más </a:t>
            </a:r>
            <a:r>
              <a:rPr lang="es-CO" dirty="0" smtClean="0"/>
              <a:t>detallada, </a:t>
            </a:r>
            <a:r>
              <a:rPr lang="es-CO" dirty="0"/>
              <a:t>sin embargo se conserva el principio de revelar en detalle lo más </a:t>
            </a:r>
            <a:r>
              <a:rPr lang="es-CO" dirty="0" smtClean="0"/>
              <a:t>relevante.</a:t>
            </a:r>
          </a:p>
          <a:p>
            <a:pPr marL="0" indent="0">
              <a:buNone/>
            </a:pPr>
            <a:endParaRPr lang="es-CO" dirty="0"/>
          </a:p>
          <a:p>
            <a:r>
              <a:rPr lang="es-CO" dirty="0" smtClean="0"/>
              <a:t>Siguen </a:t>
            </a:r>
            <a:r>
              <a:rPr lang="es-CO" dirty="0"/>
              <a:t>siendo los mismos de acuerdo al decreto 2649, el cual no ha sufrido variaciones significativas en estos </a:t>
            </a:r>
            <a:r>
              <a:rPr lang="es-CO" dirty="0" smtClean="0"/>
              <a:t>aspectos.</a:t>
            </a:r>
          </a:p>
          <a:p>
            <a:endParaRPr lang="es-CO" dirty="0"/>
          </a:p>
          <a:p>
            <a:r>
              <a:rPr lang="es-CO" dirty="0"/>
              <a:t>Sí se han presentado cambios, en cuanto a la forma en las cuales se presenta los informes. Ahora se requiere más revelación para los diferentes usuarios de la información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301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CO" sz="3200" b="1" dirty="0" smtClean="0"/>
              <a:t>¿Ha evolucionado </a:t>
            </a:r>
            <a:r>
              <a:rPr lang="es-CO" sz="3200" b="1" dirty="0"/>
              <a:t>la ética del contador y la responsabilidad de éste frente a la sociedad con respecto a años anteriores</a:t>
            </a:r>
            <a:endParaRPr lang="es-CO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r>
              <a:rPr lang="es-CO" dirty="0" smtClean="0"/>
              <a:t>Si, debido al control y vigilancia que están ejerciendo las autoridades delegadas por el estado.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17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¿Cambió la percepción hacia el contador?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4310" y="2086376"/>
            <a:ext cx="10196828" cy="44174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CO" dirty="0" smtClean="0"/>
              <a:t>EN TEORÍA, tenemos que:</a:t>
            </a:r>
            <a:br>
              <a:rPr lang="es-CO" dirty="0" smtClean="0"/>
            </a:br>
            <a:endParaRPr lang="es-CO" dirty="0" smtClean="0"/>
          </a:p>
          <a:p>
            <a:r>
              <a:rPr lang="es-CO" sz="2900" dirty="0" smtClean="0"/>
              <a:t>Antes: un contador </a:t>
            </a:r>
            <a:r>
              <a:rPr lang="es-CO" sz="2900" dirty="0"/>
              <a:t>de escritorio </a:t>
            </a:r>
            <a:r>
              <a:rPr lang="es-CO" sz="2900" dirty="0" smtClean="0"/>
              <a:t>que se </a:t>
            </a:r>
            <a:r>
              <a:rPr lang="es-CO" sz="2900" dirty="0"/>
              <a:t>limitaba a registrar los hechos </a:t>
            </a:r>
            <a:r>
              <a:rPr lang="es-CO" sz="2900" dirty="0" smtClean="0"/>
              <a:t>económicos. Hoy: Debe pensar en los impactos que genera un EEFF.</a:t>
            </a:r>
          </a:p>
          <a:p>
            <a:endParaRPr lang="es-CO" sz="2900" dirty="0"/>
          </a:p>
          <a:p>
            <a:r>
              <a:rPr lang="es-CO" sz="2900" dirty="0" smtClean="0"/>
              <a:t>Ahora </a:t>
            </a:r>
            <a:r>
              <a:rPr lang="es-CO" sz="2900" dirty="0"/>
              <a:t>se le da más importancia a sus opiniones en </a:t>
            </a:r>
            <a:r>
              <a:rPr lang="es-CO" sz="2900" i="1" dirty="0" smtClean="0"/>
              <a:t>algunas</a:t>
            </a:r>
            <a:r>
              <a:rPr lang="es-CO" sz="2900" dirty="0" smtClean="0"/>
              <a:t> organizaciones </a:t>
            </a:r>
            <a:r>
              <a:rPr lang="es-CO" sz="2900" dirty="0"/>
              <a:t>y puede ejercer más análisis y tomar </a:t>
            </a:r>
            <a:r>
              <a:rPr lang="es-CO" sz="2900" dirty="0" smtClean="0"/>
              <a:t>decisiones.</a:t>
            </a:r>
          </a:p>
          <a:p>
            <a:endParaRPr lang="es-CO" sz="2900" dirty="0"/>
          </a:p>
          <a:p>
            <a:r>
              <a:rPr lang="es-CO" sz="2900" dirty="0"/>
              <a:t>Anteriormente era más de registros actualmente es mas de estrategia y </a:t>
            </a:r>
            <a:r>
              <a:rPr lang="es-CO" sz="2900" dirty="0" smtClean="0"/>
              <a:t>análisis. Además planea </a:t>
            </a:r>
            <a:r>
              <a:rPr lang="es-CO" sz="2900" dirty="0"/>
              <a:t>y </a:t>
            </a:r>
            <a:r>
              <a:rPr lang="es-CO" sz="2900" dirty="0" smtClean="0"/>
              <a:t>adecua </a:t>
            </a:r>
            <a:r>
              <a:rPr lang="es-CO" sz="2900" dirty="0"/>
              <a:t>su trabajo a los proyectos de la DIAN </a:t>
            </a:r>
          </a:p>
        </p:txBody>
      </p:sp>
    </p:spTree>
    <p:extLst>
      <p:ext uri="{BB962C8B-B14F-4D97-AF65-F5344CB8AC3E}">
        <p14:creationId xmlns:p14="http://schemas.microsoft.com/office/powerpoint/2010/main" val="143041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¿Y la regulación contable?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730321"/>
            <a:ext cx="10515600" cy="3446642"/>
          </a:xfrm>
        </p:spPr>
        <p:txBody>
          <a:bodyPr/>
          <a:lstStyle/>
          <a:p>
            <a:r>
              <a:rPr lang="es-CO" dirty="0"/>
              <a:t>La regulación contable se ha movido al vaivén de la regulación tributaria, aduanera y de otras regulaciones que el estado ha </a:t>
            </a:r>
            <a:r>
              <a:rPr lang="es-CO" dirty="0" smtClean="0"/>
              <a:t>introducido.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4204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Y resumiendo: ¿Cuáles han sido los principales cambios de las PPC?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7424" y="2289265"/>
            <a:ext cx="10515600" cy="4351338"/>
          </a:xfrm>
        </p:spPr>
        <p:txBody>
          <a:bodyPr>
            <a:normAutofit/>
          </a:bodyPr>
          <a:lstStyle/>
          <a:p>
            <a:r>
              <a:rPr lang="es-CO" dirty="0"/>
              <a:t>L</a:t>
            </a:r>
            <a:r>
              <a:rPr lang="es-CO" dirty="0" smtClean="0"/>
              <a:t>a </a:t>
            </a:r>
            <a:r>
              <a:rPr lang="es-CO" dirty="0"/>
              <a:t>forma de la presentación y revelación de la </a:t>
            </a:r>
            <a:r>
              <a:rPr lang="es-CO" dirty="0" smtClean="0"/>
              <a:t>información (</a:t>
            </a:r>
            <a:r>
              <a:rPr lang="es-CO" dirty="0" err="1" smtClean="0"/>
              <a:t>Ej</a:t>
            </a:r>
            <a:r>
              <a:rPr lang="es-CO" dirty="0" smtClean="0"/>
              <a:t>: apertura nuevos mercados)</a:t>
            </a:r>
          </a:p>
          <a:p>
            <a:endParaRPr lang="es-CO" dirty="0"/>
          </a:p>
          <a:p>
            <a:r>
              <a:rPr lang="es-CO" dirty="0" smtClean="0"/>
              <a:t>Más capacitados, pero más dispersos entre el gremio.</a:t>
            </a:r>
          </a:p>
          <a:p>
            <a:endParaRPr lang="es-CO" dirty="0" smtClean="0"/>
          </a:p>
          <a:p>
            <a:r>
              <a:rPr lang="es-CO" dirty="0" smtClean="0"/>
              <a:t>Adecuación del </a:t>
            </a:r>
            <a:r>
              <a:rPr lang="es-CO" dirty="0"/>
              <a:t>plan contable a las necesidades de la </a:t>
            </a:r>
            <a:r>
              <a:rPr lang="es-CO" dirty="0" smtClean="0"/>
              <a:t>DIAN (</a:t>
            </a:r>
            <a:r>
              <a:rPr lang="es-CO" dirty="0" err="1" smtClean="0"/>
              <a:t>Ej</a:t>
            </a:r>
            <a:r>
              <a:rPr lang="es-CO" dirty="0" smtClean="0"/>
              <a:t>: implementación </a:t>
            </a:r>
            <a:r>
              <a:rPr lang="es-CO" dirty="0"/>
              <a:t>del inventario permanente de los activos  </a:t>
            </a:r>
            <a:r>
              <a:rPr lang="es-CO" dirty="0" smtClean="0"/>
              <a:t>movibles)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8847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6233" y="1659831"/>
            <a:ext cx="10515600" cy="5198169"/>
          </a:xfrm>
        </p:spPr>
        <p:txBody>
          <a:bodyPr/>
          <a:lstStyle/>
          <a:p>
            <a:r>
              <a:rPr lang="es-CO" dirty="0" smtClean="0"/>
              <a:t>El proceso de implementación de las NORMAS INTERNACIONALES DE CONTABILIDAD.</a:t>
            </a:r>
          </a:p>
          <a:p>
            <a:endParaRPr lang="es-CO" dirty="0" smtClean="0"/>
          </a:p>
          <a:p>
            <a:endParaRPr lang="es-CO" dirty="0"/>
          </a:p>
          <a:p>
            <a:r>
              <a:rPr lang="es-CO" dirty="0" smtClean="0"/>
              <a:t>Nuevos programas contables </a:t>
            </a:r>
            <a:r>
              <a:rPr lang="es-CO" dirty="0"/>
              <a:t>que nos ayudan </a:t>
            </a:r>
            <a:r>
              <a:rPr lang="es-CO" dirty="0" smtClean="0"/>
              <a:t>a ahorrar tiempo.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6699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0020" y="2593170"/>
            <a:ext cx="10515600" cy="1325563"/>
          </a:xfrm>
        </p:spPr>
        <p:txBody>
          <a:bodyPr/>
          <a:lstStyle/>
          <a:p>
            <a:pPr algn="ctr"/>
            <a:r>
              <a:rPr lang="es-CO" dirty="0"/>
              <a:t> Marco </a:t>
            </a:r>
            <a:r>
              <a:rPr lang="es-CO" dirty="0" smtClean="0"/>
              <a:t>Teórico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366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Conclusiones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La </a:t>
            </a:r>
            <a:r>
              <a:rPr lang="es-CO" dirty="0"/>
              <a:t>evolución de las prácticas contables del contador público han sido limitadas en el período de estudio (1990-2013), sin embargo, existen aspectos como los cambios en la tecnología que apoya sus funciones diarias, la evolución de los informes contables en cantidad y calidad, así como de la regulación contable, que han redundado en la necesidad de que este profesional esté en constante actualización y que su labor sea notada en las empresas como mucho más cercana a la alta gerencia y menos relacionada con la simple teneduría de libros.</a:t>
            </a:r>
          </a:p>
        </p:txBody>
      </p:sp>
    </p:spTree>
    <p:extLst>
      <p:ext uri="{BB962C8B-B14F-4D97-AF65-F5344CB8AC3E}">
        <p14:creationId xmlns:p14="http://schemas.microsoft.com/office/powerpoint/2010/main" val="37558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7293" y="988498"/>
            <a:ext cx="10515600" cy="4351338"/>
          </a:xfrm>
        </p:spPr>
        <p:txBody>
          <a:bodyPr>
            <a:normAutofit/>
          </a:bodyPr>
          <a:lstStyle/>
          <a:p>
            <a:r>
              <a:rPr lang="es-CO" dirty="0" smtClean="0"/>
              <a:t>El </a:t>
            </a:r>
            <a:r>
              <a:rPr lang="es-CO" dirty="0"/>
              <a:t>compromiso con la sociedad de este profesional se torna importante, en la medida que es un garante de información ya no sólo en el ámbito financiero sino social y ambiental, lo que trasciende una formación básica en la técnica tradicional contable por una con extensión hacia planos interdisciplinarios.</a:t>
            </a:r>
          </a:p>
          <a:p>
            <a:endParaRPr lang="es-CO" dirty="0" smtClean="0"/>
          </a:p>
          <a:p>
            <a:r>
              <a:rPr lang="es-CO" dirty="0"/>
              <a:t>Por último, vale la pena sugerir para futuras investigaciones que se elabore una comparación de las prácticas contables antes y después de la convergencia, además de los impactos positivos o negativos que pueda ocasionar la adaptación de las diferentes normas internacionales a la práctica profesional contable colombiana.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1167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8000" dirty="0">
                <a:latin typeface="Calibri Light" panose="020F0302020204030204" pitchFamily="34" charset="0"/>
              </a:rPr>
              <a:t>¡</a:t>
            </a:r>
            <a:r>
              <a:rPr lang="es-CO" sz="6000" dirty="0" smtClean="0">
                <a:latin typeface="Calibri Light" panose="020F0302020204030204" pitchFamily="34" charset="0"/>
              </a:rPr>
              <a:t>Muchas Gracias</a:t>
            </a:r>
            <a:r>
              <a:rPr lang="es-CO" sz="6600" dirty="0">
                <a:latin typeface="Calibri Light" panose="020F0302020204030204" pitchFamily="34" charset="0"/>
              </a:rPr>
              <a:t>!</a:t>
            </a:r>
            <a:endParaRPr lang="es-CO" sz="60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33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71431" y="2113207"/>
            <a:ext cx="10018713" cy="3124201"/>
          </a:xfrm>
        </p:spPr>
        <p:txBody>
          <a:bodyPr>
            <a:noAutofit/>
          </a:bodyPr>
          <a:lstStyle/>
          <a:p>
            <a:r>
              <a:rPr lang="es-CO" dirty="0"/>
              <a:t>Las prácticas contables se pueden definir de forma sencilla como la forma en que se ejecuta y desempeña la labor contable. (León y Naranjo, 2011)</a:t>
            </a:r>
          </a:p>
          <a:p>
            <a:endParaRPr lang="es-CO" dirty="0" smtClean="0"/>
          </a:p>
          <a:p>
            <a:r>
              <a:rPr lang="es-CO" dirty="0" smtClean="0"/>
              <a:t>La </a:t>
            </a:r>
            <a:r>
              <a:rPr lang="es-CO" dirty="0"/>
              <a:t>evolución de las prácticas profesionales contables en el tiempo, ha dependido de las necesidades que han tenido las personas y el </a:t>
            </a:r>
            <a:r>
              <a:rPr lang="es-CO" dirty="0" smtClean="0"/>
              <a:t>mercado, </a:t>
            </a:r>
            <a:r>
              <a:rPr lang="es-CO" dirty="0"/>
              <a:t>y de los utensilios que pudiera proveer el  período en el que se </a:t>
            </a:r>
            <a:r>
              <a:rPr lang="es-CO" dirty="0" smtClean="0"/>
              <a:t>encontrara.</a:t>
            </a:r>
          </a:p>
          <a:p>
            <a:endParaRPr lang="es-CO" dirty="0" smtClean="0"/>
          </a:p>
          <a:p>
            <a:r>
              <a:rPr lang="es-CO" dirty="0" smtClean="0"/>
              <a:t>No </a:t>
            </a:r>
            <a:r>
              <a:rPr lang="es-CO" dirty="0"/>
              <a:t>se puede dejar de lado la importancia que tienen en Colombia las normas contables frente a la práctica profesional, ya que ésta se rige y se desarrolla conforme la ley lo </a:t>
            </a:r>
            <a:r>
              <a:rPr lang="es-CO" dirty="0" smtClean="0"/>
              <a:t>designe.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6558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L</a:t>
            </a:r>
            <a:r>
              <a:rPr lang="es-CO" dirty="0" smtClean="0"/>
              <a:t>as </a:t>
            </a:r>
            <a:r>
              <a:rPr lang="es-CO" dirty="0"/>
              <a:t>prácticas contables </a:t>
            </a:r>
            <a:r>
              <a:rPr lang="es-CO" dirty="0" smtClean="0"/>
              <a:t>pierden </a:t>
            </a:r>
            <a:r>
              <a:rPr lang="es-CO" dirty="0"/>
              <a:t>su esencia fundamental de ir más allá de la cifra, analizar qué, para qué, cómo, </a:t>
            </a:r>
            <a:r>
              <a:rPr lang="es-CO" dirty="0" smtClean="0"/>
              <a:t>y por </a:t>
            </a:r>
            <a:r>
              <a:rPr lang="es-CO" dirty="0"/>
              <a:t>qué se da determinado </a:t>
            </a:r>
            <a:r>
              <a:rPr lang="es-CO" dirty="0" smtClean="0"/>
              <a:t>rubro; dándole mayor </a:t>
            </a:r>
            <a:r>
              <a:rPr lang="es-CO" dirty="0"/>
              <a:t>importancia a los pasos a seguir que me dicta la reglamentación y no al fondo </a:t>
            </a:r>
            <a:r>
              <a:rPr lang="es-CO" dirty="0" smtClean="0"/>
              <a:t>(esencia) </a:t>
            </a:r>
            <a:r>
              <a:rPr lang="es-CO" dirty="0"/>
              <a:t>de la </a:t>
            </a:r>
            <a:r>
              <a:rPr lang="es-CO" dirty="0" smtClean="0"/>
              <a:t>misma.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7366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Objetivo General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400023"/>
            <a:ext cx="10515600" cy="2776940"/>
          </a:xfrm>
        </p:spPr>
        <p:txBody>
          <a:bodyPr/>
          <a:lstStyle/>
          <a:p>
            <a:pPr algn="ctr"/>
            <a:r>
              <a:rPr lang="es-CO" sz="2800" dirty="0" smtClean="0"/>
              <a:t>Conocer la evolución que </a:t>
            </a:r>
            <a:r>
              <a:rPr lang="es-CO" sz="2800" dirty="0"/>
              <a:t>han tenido las prácticas profesionales contables en la empresa privada colombiana entre 1990 y 2013?</a:t>
            </a:r>
          </a:p>
          <a:p>
            <a:pPr algn="ctr"/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7338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Objetivos específicos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/>
              <a:t>Qué se entiende por prácticas profesionales contables?</a:t>
            </a:r>
          </a:p>
          <a:p>
            <a:r>
              <a:rPr lang="es-CO" dirty="0" smtClean="0"/>
              <a:t>¿</a:t>
            </a:r>
            <a:r>
              <a:rPr lang="es-CO" dirty="0"/>
              <a:t>Cuáles han sido las principales prácticas profesionales contables entre los años 1990 y 2013? </a:t>
            </a:r>
          </a:p>
          <a:p>
            <a:r>
              <a:rPr lang="es-CO" dirty="0" smtClean="0"/>
              <a:t>¿</a:t>
            </a:r>
            <a:r>
              <a:rPr lang="es-CO" dirty="0"/>
              <a:t>Cómo ha influenciado los cambios de la normatividad contable en las prácticas profesionales contables?</a:t>
            </a:r>
          </a:p>
          <a:p>
            <a:r>
              <a:rPr lang="es-CO" dirty="0" smtClean="0"/>
              <a:t>¿</a:t>
            </a:r>
            <a:r>
              <a:rPr lang="es-CO" dirty="0"/>
              <a:t>Cuál es la percepción del contador frente al desarrollo de las prácticas profesionales contables?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4320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Justificación </a:t>
            </a:r>
            <a:r>
              <a:rPr lang="es-CO" dirty="0"/>
              <a:t>del problema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CO" dirty="0" smtClean="0"/>
              <a:t>PPC enfocada en la </a:t>
            </a:r>
            <a:r>
              <a:rPr lang="es-CO" dirty="0"/>
              <a:t>medición, valuación, presentación de reportes </a:t>
            </a:r>
            <a:r>
              <a:rPr lang="es-CO" dirty="0" smtClean="0"/>
              <a:t>etc. </a:t>
            </a:r>
            <a:br>
              <a:rPr lang="es-CO" dirty="0" smtClean="0"/>
            </a:br>
            <a:r>
              <a:rPr lang="es-CO" dirty="0" smtClean="0"/>
              <a:t>¿Con qué objetivo? R/ Mostrar a la empresa cómo </a:t>
            </a:r>
            <a:r>
              <a:rPr lang="es-CO" dirty="0"/>
              <a:t>está su situación </a:t>
            </a:r>
            <a:r>
              <a:rPr lang="es-CO" dirty="0" smtClean="0"/>
              <a:t>financiera.</a:t>
            </a:r>
          </a:p>
          <a:p>
            <a:endParaRPr lang="es-CO" dirty="0"/>
          </a:p>
          <a:p>
            <a:r>
              <a:rPr lang="es-CO" dirty="0" smtClean="0"/>
              <a:t>Pero </a:t>
            </a:r>
            <a:r>
              <a:rPr lang="es-CO" dirty="0"/>
              <a:t>se ha limitado </a:t>
            </a:r>
            <a:r>
              <a:rPr lang="es-CO" dirty="0" smtClean="0"/>
              <a:t>a las </a:t>
            </a:r>
            <a:r>
              <a:rPr lang="es-CO" dirty="0"/>
              <a:t>cifras y </a:t>
            </a:r>
            <a:r>
              <a:rPr lang="es-CO" dirty="0" smtClean="0"/>
              <a:t>la </a:t>
            </a:r>
            <a:r>
              <a:rPr lang="es-CO" dirty="0"/>
              <a:t>empresa que trabaja; </a:t>
            </a:r>
            <a:r>
              <a:rPr lang="es-CO" dirty="0" smtClean="0"/>
              <a:t>y </a:t>
            </a:r>
            <a:r>
              <a:rPr lang="es-CO" dirty="0"/>
              <a:t>ha dejado a un lado su obligación </a:t>
            </a:r>
            <a:r>
              <a:rPr lang="es-CO" dirty="0" smtClean="0"/>
              <a:t>con el desarrollo </a:t>
            </a:r>
            <a:r>
              <a:rPr lang="es-CO" dirty="0"/>
              <a:t>y evolución de la </a:t>
            </a:r>
            <a:r>
              <a:rPr lang="es-CO" dirty="0" smtClean="0"/>
              <a:t>sociedad.</a:t>
            </a:r>
          </a:p>
          <a:p>
            <a:endParaRPr lang="es-CO" dirty="0" smtClean="0"/>
          </a:p>
          <a:p>
            <a:r>
              <a:rPr lang="es-CO" dirty="0" smtClean="0"/>
              <a:t>Además, son </a:t>
            </a:r>
            <a:r>
              <a:rPr lang="es-CO" dirty="0"/>
              <a:t>pocos los estudios </a:t>
            </a:r>
            <a:r>
              <a:rPr lang="es-CO" dirty="0" smtClean="0"/>
              <a:t>sobre </a:t>
            </a:r>
            <a:r>
              <a:rPr lang="es-CO" dirty="0"/>
              <a:t>el trabajo específico del contador público, </a:t>
            </a:r>
            <a:r>
              <a:rPr lang="es-CO" dirty="0" smtClean="0"/>
              <a:t>y como tal de las </a:t>
            </a:r>
            <a:r>
              <a:rPr lang="es-CO" dirty="0"/>
              <a:t>prácticas profesionales </a:t>
            </a:r>
            <a:r>
              <a:rPr lang="es-CO" dirty="0" smtClean="0"/>
              <a:t>contables.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094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/>
              <a:t>Perspectivas abordadas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CO" dirty="0"/>
              <a:t>Perspectiva del cumplimiento legal</a:t>
            </a:r>
          </a:p>
          <a:p>
            <a:pPr lvl="0"/>
            <a:r>
              <a:rPr lang="es-CO" dirty="0"/>
              <a:t>Perspectiva de las TIC’S</a:t>
            </a:r>
          </a:p>
          <a:p>
            <a:pPr lvl="0"/>
            <a:r>
              <a:rPr lang="es-CO" dirty="0"/>
              <a:t>Perspectiva de informes contables</a:t>
            </a:r>
          </a:p>
          <a:p>
            <a:pPr lvl="0"/>
            <a:r>
              <a:rPr lang="es-CO" dirty="0"/>
              <a:t>Perspectiva del análisis de la información para crear valor agregado</a:t>
            </a:r>
          </a:p>
          <a:p>
            <a:pPr lvl="0"/>
            <a:r>
              <a:rPr lang="es-CO" dirty="0"/>
              <a:t>Perspectiva de la teneduría de libros</a:t>
            </a:r>
          </a:p>
          <a:p>
            <a:pPr lvl="0"/>
            <a:r>
              <a:rPr lang="es-CO" dirty="0"/>
              <a:t>Perspectiva del contador como gerente de la información financiera</a:t>
            </a:r>
          </a:p>
          <a:p>
            <a:pPr lvl="0"/>
            <a:r>
              <a:rPr lang="es-CO" dirty="0"/>
              <a:t>Perspectiva de la ética</a:t>
            </a:r>
          </a:p>
          <a:p>
            <a:pPr lvl="0"/>
            <a:r>
              <a:rPr lang="es-CO" dirty="0"/>
              <a:t>Perspectiva social de stakeholder.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4569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latin typeface="+mn-lt"/>
              </a:rPr>
              <a:t>Metodología </a:t>
            </a:r>
            <a:r>
              <a:rPr lang="es-CO" dirty="0">
                <a:latin typeface="+mn-lt"/>
              </a:rPr>
              <a:t>aplicada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99113"/>
            <a:ext cx="10515600" cy="4351338"/>
          </a:xfrm>
        </p:spPr>
        <p:txBody>
          <a:bodyPr/>
          <a:lstStyle/>
          <a:p>
            <a:r>
              <a:rPr lang="es-CO" dirty="0"/>
              <a:t>El tipo de investigación planteado fue de tipo cualitativo en relación con el objeto de estudio a abordar de las prácticas contables y su evolución en la empresa privada colombiana. </a:t>
            </a:r>
            <a:endParaRPr lang="es-CO" dirty="0" smtClean="0"/>
          </a:p>
          <a:p>
            <a:endParaRPr lang="es-CO" dirty="0"/>
          </a:p>
          <a:p>
            <a:r>
              <a:rPr lang="es-CO" dirty="0" smtClean="0"/>
              <a:t>Para </a:t>
            </a:r>
            <a:r>
              <a:rPr lang="es-CO" dirty="0"/>
              <a:t>llevarla a cabo, el equipo investigador diseñó y aplicó una entrevista estructurada a contadores públicos con diez o más años de experiencia </a:t>
            </a:r>
            <a:r>
              <a:rPr lang="es-CO" dirty="0" smtClean="0"/>
              <a:t>laboral.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266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TC103457496[[fn=Paralaje]]</Template>
  <TotalTime>154</TotalTime>
  <Words>1020</Words>
  <Application>Microsoft Office PowerPoint</Application>
  <PresentationFormat>Panorámica</PresentationFormat>
  <Paragraphs>84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 Light</vt:lpstr>
      <vt:lpstr>Corbel</vt:lpstr>
      <vt:lpstr>Parallax</vt:lpstr>
      <vt:lpstr>Prácticas profesionales contables en la empresa privada colombiana 1990-2013</vt:lpstr>
      <vt:lpstr> Marco Teórico</vt:lpstr>
      <vt:lpstr>Presentación de PowerPoint</vt:lpstr>
      <vt:lpstr>Presentación de PowerPoint</vt:lpstr>
      <vt:lpstr>Objetivo General</vt:lpstr>
      <vt:lpstr>Objetivos específicos</vt:lpstr>
      <vt:lpstr>Justificación del problema</vt:lpstr>
      <vt:lpstr>Perspectivas abordadas</vt:lpstr>
      <vt:lpstr>Metodología aplicada</vt:lpstr>
      <vt:lpstr>Hipótesis:</vt:lpstr>
      <vt:lpstr>   Análisis de los resultados</vt:lpstr>
      <vt:lpstr>Presentación de PowerPoint</vt:lpstr>
      <vt:lpstr>¿Ha existido una evolución respecto a la teneduría de libros?</vt:lpstr>
      <vt:lpstr>¿En cuanto a revelación y presentación se han presentado cambios? </vt:lpstr>
      <vt:lpstr>¿Ha evolucionado la ética del contador y la responsabilidad de éste frente a la sociedad con respecto a años anteriores</vt:lpstr>
      <vt:lpstr>¿Cambió la percepción hacia el contador?</vt:lpstr>
      <vt:lpstr>¿Y la regulación contable?</vt:lpstr>
      <vt:lpstr>Y resumiendo: ¿Cuáles han sido los principales cambios de las PPC?</vt:lpstr>
      <vt:lpstr>Presentación de PowerPoint</vt:lpstr>
      <vt:lpstr>Conclusiones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Prácticas profesionales contables en la empresa privada colombiana 1990-2013</dc:title>
  <dc:creator>WIN 8</dc:creator>
  <cp:lastModifiedBy>EQUIPO3</cp:lastModifiedBy>
  <cp:revision>21</cp:revision>
  <dcterms:created xsi:type="dcterms:W3CDTF">2014-11-05T01:35:50Z</dcterms:created>
  <dcterms:modified xsi:type="dcterms:W3CDTF">2014-11-10T14:00:26Z</dcterms:modified>
</cp:coreProperties>
</file>