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7" r:id="rId2"/>
    <p:sldId id="256" r:id="rId3"/>
    <p:sldId id="259" r:id="rId4"/>
    <p:sldId id="258" r:id="rId5"/>
    <p:sldId id="272" r:id="rId6"/>
    <p:sldId id="262" r:id="rId7"/>
    <p:sldId id="260" r:id="rId8"/>
    <p:sldId id="268" r:id="rId9"/>
    <p:sldId id="269" r:id="rId10"/>
    <p:sldId id="270" r:id="rId11"/>
    <p:sldId id="271" r:id="rId12"/>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6" autoAdjust="0"/>
    <p:restoredTop sz="94660"/>
  </p:normalViewPr>
  <p:slideViewPr>
    <p:cSldViewPr>
      <p:cViewPr>
        <p:scale>
          <a:sx n="75" d="100"/>
          <a:sy n="75" d="100"/>
        </p:scale>
        <p:origin x="-1212" y="-7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5CA5A4AA-C2BD-4585-9FB1-9ED3186BBB4A}" type="datetimeFigureOut">
              <a:rPr lang="es-CO" smtClean="0"/>
              <a:pPr/>
              <a:t>05/11/2014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62A8D8C6-C8B0-4A62-9069-A961C7241546}" type="slidenum">
              <a:rPr lang="es-CO" smtClean="0"/>
              <a:pPr/>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5CA5A4AA-C2BD-4585-9FB1-9ED3186BBB4A}" type="datetimeFigureOut">
              <a:rPr lang="es-CO" smtClean="0"/>
              <a:pPr/>
              <a:t>05/11/2014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62A8D8C6-C8B0-4A62-9069-A961C7241546}"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5CA5A4AA-C2BD-4585-9FB1-9ED3186BBB4A}" type="datetimeFigureOut">
              <a:rPr lang="es-CO" smtClean="0"/>
              <a:pPr/>
              <a:t>05/11/2014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62A8D8C6-C8B0-4A62-9069-A961C7241546}" type="slidenum">
              <a:rPr lang="es-CO" smtClean="0"/>
              <a:pPr/>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5CA5A4AA-C2BD-4585-9FB1-9ED3186BBB4A}" type="datetimeFigureOut">
              <a:rPr lang="es-CO" smtClean="0"/>
              <a:pPr/>
              <a:t>05/11/2014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62A8D8C6-C8B0-4A62-9069-A961C7241546}"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5CA5A4AA-C2BD-4585-9FB1-9ED3186BBB4A}" type="datetimeFigureOut">
              <a:rPr lang="es-CO" smtClean="0"/>
              <a:pPr/>
              <a:t>05/11/2014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62A8D8C6-C8B0-4A62-9069-A961C7241546}" type="slidenum">
              <a:rPr lang="es-CO" smtClean="0"/>
              <a:pPr/>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5CA5A4AA-C2BD-4585-9FB1-9ED3186BBB4A}" type="datetimeFigureOut">
              <a:rPr lang="es-CO" smtClean="0"/>
              <a:pPr/>
              <a:t>05/11/2014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62A8D8C6-C8B0-4A62-9069-A961C7241546}" type="slidenum">
              <a:rPr lang="es-CO" smtClean="0"/>
              <a:pPr/>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5CA5A4AA-C2BD-4585-9FB1-9ED3186BBB4A}" type="datetimeFigureOut">
              <a:rPr lang="es-CO" smtClean="0"/>
              <a:pPr/>
              <a:t>05/11/2014</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62A8D8C6-C8B0-4A62-9069-A961C7241546}" type="slidenum">
              <a:rPr lang="es-CO" smtClean="0"/>
              <a:pPr/>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5CA5A4AA-C2BD-4585-9FB1-9ED3186BBB4A}" type="datetimeFigureOut">
              <a:rPr lang="es-CO" smtClean="0"/>
              <a:pPr/>
              <a:t>05/11/2014</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62A8D8C6-C8B0-4A62-9069-A961C7241546}" type="slidenum">
              <a:rPr lang="es-CO" smtClean="0"/>
              <a:pPr/>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A5A4AA-C2BD-4585-9FB1-9ED3186BBB4A}" type="datetimeFigureOut">
              <a:rPr lang="es-CO" smtClean="0"/>
              <a:pPr/>
              <a:t>05/11/2014</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62A8D8C6-C8B0-4A62-9069-A961C7241546}"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5CA5A4AA-C2BD-4585-9FB1-9ED3186BBB4A}" type="datetimeFigureOut">
              <a:rPr lang="es-CO" smtClean="0"/>
              <a:pPr/>
              <a:t>05/11/2014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62A8D8C6-C8B0-4A62-9069-A961C7241546}" type="slidenum">
              <a:rPr lang="es-CO" smtClean="0"/>
              <a:pPr/>
              <a:t>‹Nº›</a:t>
            </a:fld>
            <a:endParaRPr lang="es-CO"/>
          </a:p>
        </p:txBody>
      </p:sp>
      <p:sp>
        <p:nvSpPr>
          <p:cNvPr id="9" name="Content Placeholder 8"/>
          <p:cNvSpPr>
            <a:spLocks noGrp="1"/>
          </p:cNvSpPr>
          <p:nvPr>
            <p:ph sz="quarter" idx="13"/>
          </p:nvPr>
        </p:nvSpPr>
        <p:spPr>
          <a:xfrm>
            <a:off x="304800" y="381000"/>
            <a:ext cx="7772400" cy="494284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8" name="Date Placeholder 7"/>
          <p:cNvSpPr>
            <a:spLocks noGrp="1"/>
          </p:cNvSpPr>
          <p:nvPr>
            <p:ph type="dt" sz="half" idx="10"/>
          </p:nvPr>
        </p:nvSpPr>
        <p:spPr/>
        <p:txBody>
          <a:bodyPr/>
          <a:lstStyle/>
          <a:p>
            <a:fld id="{5CA5A4AA-C2BD-4585-9FB1-9ED3186BBB4A}" type="datetimeFigureOut">
              <a:rPr lang="es-CO" smtClean="0"/>
              <a:pPr/>
              <a:t>05/11/2014</a:t>
            </a:fld>
            <a:endParaRPr lang="es-CO"/>
          </a:p>
        </p:txBody>
      </p:sp>
      <p:sp>
        <p:nvSpPr>
          <p:cNvPr id="9" name="Slide Number Placeholder 8"/>
          <p:cNvSpPr>
            <a:spLocks noGrp="1"/>
          </p:cNvSpPr>
          <p:nvPr>
            <p:ph type="sldNum" sz="quarter" idx="11"/>
          </p:nvPr>
        </p:nvSpPr>
        <p:spPr/>
        <p:txBody>
          <a:bodyPr/>
          <a:lstStyle/>
          <a:p>
            <a:fld id="{62A8D8C6-C8B0-4A62-9069-A961C7241546}" type="slidenum">
              <a:rPr lang="es-CO" smtClean="0"/>
              <a:pPr/>
              <a:t>‹Nº›</a:t>
            </a:fld>
            <a:endParaRPr lang="es-CO"/>
          </a:p>
        </p:txBody>
      </p:sp>
      <p:sp>
        <p:nvSpPr>
          <p:cNvPr id="10" name="Footer Placeholder 9"/>
          <p:cNvSpPr>
            <a:spLocks noGrp="1"/>
          </p:cNvSpPr>
          <p:nvPr>
            <p:ph type="ftr" sz="quarter" idx="12"/>
          </p:nvPr>
        </p:nvSpPr>
        <p:spPr/>
        <p:txBody>
          <a:bodyPr/>
          <a:lstStyle/>
          <a:p>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2A8D8C6-C8B0-4A62-9069-A961C7241546}" type="slidenum">
              <a:rPr lang="es-CO" smtClean="0"/>
              <a:pPr/>
              <a:t>‹Nº›</a:t>
            </a:fld>
            <a:endParaRPr lang="es-CO"/>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s-CO"/>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5CA5A4AA-C2BD-4585-9FB1-9ED3186BBB4A}" type="datetimeFigureOut">
              <a:rPr lang="es-CO" smtClean="0"/>
              <a:pPr/>
              <a:t>05/11/2014</a:t>
            </a:fld>
            <a:endParaRPr lang="es-CO"/>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7.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6.jpe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55576" y="404664"/>
            <a:ext cx="7620000" cy="1143000"/>
          </a:xfrm>
        </p:spPr>
        <p:txBody>
          <a:bodyPr/>
          <a:lstStyle/>
          <a:p>
            <a:pPr algn="ctr"/>
            <a:r>
              <a:rPr lang="es-CO" dirty="0" smtClean="0">
                <a:latin typeface="Berlin Sans FB Demi" panose="020E0802020502020306" pitchFamily="34" charset="0"/>
              </a:rPr>
              <a:t>TRABAJO DE GRADO</a:t>
            </a:r>
            <a:endParaRPr lang="es-CO" dirty="0">
              <a:latin typeface="Berlin Sans FB Demi" panose="020E0802020502020306" pitchFamily="34" charset="0"/>
            </a:endParaRPr>
          </a:p>
        </p:txBody>
      </p:sp>
      <p:sp>
        <p:nvSpPr>
          <p:cNvPr id="3" name="2 Marcador de contenido"/>
          <p:cNvSpPr>
            <a:spLocks noGrp="1"/>
          </p:cNvSpPr>
          <p:nvPr>
            <p:ph idx="1"/>
          </p:nvPr>
        </p:nvSpPr>
        <p:spPr>
          <a:xfrm>
            <a:off x="901499" y="1666162"/>
            <a:ext cx="7066950" cy="4800600"/>
          </a:xfrm>
        </p:spPr>
        <p:txBody>
          <a:bodyPr>
            <a:normAutofit/>
          </a:bodyPr>
          <a:lstStyle/>
          <a:p>
            <a:pPr marL="0" indent="0" algn="ctr">
              <a:buNone/>
            </a:pPr>
            <a:r>
              <a:rPr lang="es-CO" dirty="0" smtClean="0">
                <a:solidFill>
                  <a:schemeClr val="accent1">
                    <a:lumMod val="50000"/>
                  </a:schemeClr>
                </a:solidFill>
                <a:latin typeface="Berlin Sans FB Demi" panose="020E0802020502020306" pitchFamily="34" charset="0"/>
              </a:rPr>
              <a:t>INTEGRANTES</a:t>
            </a:r>
          </a:p>
          <a:p>
            <a:pPr marL="0" indent="0" algn="ctr">
              <a:buNone/>
            </a:pPr>
            <a:r>
              <a:rPr lang="es-CO" dirty="0" smtClean="0">
                <a:solidFill>
                  <a:schemeClr val="accent1">
                    <a:lumMod val="50000"/>
                  </a:schemeClr>
                </a:solidFill>
                <a:latin typeface="Berlin Sans FB Demi" panose="020E0802020502020306" pitchFamily="34" charset="0"/>
              </a:rPr>
              <a:t>Adrián </a:t>
            </a:r>
            <a:r>
              <a:rPr lang="es-CO" dirty="0">
                <a:solidFill>
                  <a:schemeClr val="accent1">
                    <a:lumMod val="50000"/>
                  </a:schemeClr>
                </a:solidFill>
                <a:latin typeface="Berlin Sans FB Demi" panose="020E0802020502020306" pitchFamily="34" charset="0"/>
              </a:rPr>
              <a:t>Mauricio Rodríguez Arango</a:t>
            </a:r>
          </a:p>
          <a:p>
            <a:pPr marL="0" indent="0" algn="ctr">
              <a:buNone/>
            </a:pPr>
            <a:r>
              <a:rPr lang="es-CO" dirty="0" smtClean="0">
                <a:solidFill>
                  <a:schemeClr val="accent1">
                    <a:lumMod val="50000"/>
                  </a:schemeClr>
                </a:solidFill>
                <a:latin typeface="Berlin Sans FB Demi" panose="020E0802020502020306" pitchFamily="34" charset="0"/>
              </a:rPr>
              <a:t>Luisa </a:t>
            </a:r>
            <a:r>
              <a:rPr lang="es-CO" dirty="0">
                <a:solidFill>
                  <a:schemeClr val="accent1">
                    <a:lumMod val="50000"/>
                  </a:schemeClr>
                </a:solidFill>
                <a:latin typeface="Berlin Sans FB Demi" panose="020E0802020502020306" pitchFamily="34" charset="0"/>
              </a:rPr>
              <a:t>Fernanda Cañas Osorio</a:t>
            </a:r>
          </a:p>
          <a:p>
            <a:pPr marL="0" indent="0" algn="ctr">
              <a:buNone/>
            </a:pPr>
            <a:r>
              <a:rPr lang="en-US" dirty="0" smtClean="0">
                <a:solidFill>
                  <a:schemeClr val="accent1">
                    <a:lumMod val="50000"/>
                  </a:schemeClr>
                </a:solidFill>
                <a:latin typeface="Berlin Sans FB Demi" panose="020E0802020502020306" pitchFamily="34" charset="0"/>
              </a:rPr>
              <a:t>Melissa </a:t>
            </a:r>
            <a:r>
              <a:rPr lang="en-US" dirty="0">
                <a:solidFill>
                  <a:schemeClr val="accent1">
                    <a:lumMod val="50000"/>
                  </a:schemeClr>
                </a:solidFill>
                <a:latin typeface="Berlin Sans FB Demi" panose="020E0802020502020306" pitchFamily="34" charset="0"/>
              </a:rPr>
              <a:t>Londoño Arboleda</a:t>
            </a:r>
            <a:endParaRPr lang="es-CO" dirty="0">
              <a:solidFill>
                <a:schemeClr val="accent1">
                  <a:lumMod val="50000"/>
                </a:schemeClr>
              </a:solidFill>
              <a:latin typeface="Berlin Sans FB Demi" panose="020E0802020502020306" pitchFamily="34" charset="0"/>
            </a:endParaRPr>
          </a:p>
          <a:p>
            <a:pPr marL="0" indent="0" algn="ctr">
              <a:buNone/>
            </a:pPr>
            <a:r>
              <a:rPr lang="en-US" dirty="0">
                <a:solidFill>
                  <a:schemeClr val="accent1">
                    <a:lumMod val="50000"/>
                  </a:schemeClr>
                </a:solidFill>
                <a:latin typeface="Berlin Sans FB Demi" panose="020E0802020502020306" pitchFamily="34" charset="0"/>
              </a:rPr>
              <a:t> </a:t>
            </a:r>
            <a:endParaRPr lang="es-CO" dirty="0">
              <a:solidFill>
                <a:schemeClr val="accent1">
                  <a:lumMod val="50000"/>
                </a:schemeClr>
              </a:solidFill>
              <a:latin typeface="Berlin Sans FB Demi" panose="020E0802020502020306" pitchFamily="34" charset="0"/>
            </a:endParaRPr>
          </a:p>
          <a:p>
            <a:pPr marL="0" indent="0" algn="ctr">
              <a:buNone/>
            </a:pPr>
            <a:r>
              <a:rPr lang="es-CO" dirty="0">
                <a:solidFill>
                  <a:schemeClr val="accent1">
                    <a:lumMod val="50000"/>
                  </a:schemeClr>
                </a:solidFill>
                <a:latin typeface="Berlin Sans FB Demi" panose="020E0802020502020306" pitchFamily="34" charset="0"/>
              </a:rPr>
              <a:t>Asesor temático:</a:t>
            </a:r>
          </a:p>
          <a:p>
            <a:pPr marL="0" indent="0" algn="ctr">
              <a:buNone/>
            </a:pPr>
            <a:r>
              <a:rPr lang="es-CO" dirty="0">
                <a:solidFill>
                  <a:schemeClr val="accent1">
                    <a:lumMod val="50000"/>
                  </a:schemeClr>
                </a:solidFill>
                <a:latin typeface="Berlin Sans FB Demi" panose="020E0802020502020306" pitchFamily="34" charset="0"/>
              </a:rPr>
              <a:t>Carlos Eduardo Castaño </a:t>
            </a:r>
            <a:r>
              <a:rPr lang="es-CO" dirty="0" smtClean="0">
                <a:solidFill>
                  <a:schemeClr val="accent1">
                    <a:lumMod val="50000"/>
                  </a:schemeClr>
                </a:solidFill>
                <a:latin typeface="Berlin Sans FB Demi" panose="020E0802020502020306" pitchFamily="34" charset="0"/>
              </a:rPr>
              <a:t>Ríos</a:t>
            </a:r>
          </a:p>
          <a:p>
            <a:pPr marL="0" indent="0" algn="ctr">
              <a:buNone/>
            </a:pPr>
            <a:endParaRPr lang="es-CO" dirty="0">
              <a:solidFill>
                <a:schemeClr val="accent1">
                  <a:lumMod val="50000"/>
                </a:schemeClr>
              </a:solidFill>
              <a:latin typeface="Berlin Sans FB Demi" panose="020E0802020502020306" pitchFamily="34" charset="0"/>
            </a:endParaRPr>
          </a:p>
          <a:p>
            <a:pPr marL="0" indent="0" algn="ctr">
              <a:buNone/>
            </a:pPr>
            <a:r>
              <a:rPr lang="es-CO" dirty="0" smtClean="0">
                <a:solidFill>
                  <a:schemeClr val="accent1">
                    <a:lumMod val="50000"/>
                  </a:schemeClr>
                </a:solidFill>
                <a:latin typeface="Berlin Sans FB Demi" panose="020E0802020502020306" pitchFamily="34" charset="0"/>
              </a:rPr>
              <a:t>UNIVERSIDAD DE ANTIOQUIA</a:t>
            </a:r>
          </a:p>
          <a:p>
            <a:pPr marL="0" indent="0" algn="ctr">
              <a:buNone/>
            </a:pPr>
            <a:r>
              <a:rPr lang="es-CO" dirty="0" smtClean="0">
                <a:solidFill>
                  <a:schemeClr val="accent4">
                    <a:lumMod val="50000"/>
                  </a:schemeClr>
                </a:solidFill>
                <a:latin typeface="Berlin Sans FB Demi" panose="020E0802020502020306" pitchFamily="34" charset="0"/>
              </a:rPr>
              <a:t>2014</a:t>
            </a:r>
          </a:p>
          <a:p>
            <a:pPr marL="0" indent="0" algn="ctr">
              <a:buNone/>
            </a:pPr>
            <a:endParaRPr lang="es-CO" dirty="0">
              <a:solidFill>
                <a:srgbClr val="FF0000"/>
              </a:solidFill>
            </a:endParaRPr>
          </a:p>
          <a:p>
            <a:pPr marL="0" indent="0" algn="ctr">
              <a:buNone/>
            </a:pPr>
            <a:endParaRPr lang="es-CO" dirty="0">
              <a:latin typeface="Berlin Sans FB Demi" panose="020E0802020502020306" pitchFamily="34" charset="0"/>
            </a:endParaRPr>
          </a:p>
          <a:p>
            <a:endParaRPr lang="es-CO" dirty="0"/>
          </a:p>
        </p:txBody>
      </p:sp>
      <p:pic>
        <p:nvPicPr>
          <p:cNvPr id="5" name="0 Imagen"/>
          <p:cNvPicPr/>
          <p:nvPr/>
        </p:nvPicPr>
        <p:blipFill>
          <a:blip r:embed="rId2" cstate="print">
            <a:extLst>
              <a:ext uri="{28A0092B-C50C-407E-A947-70E740481C1C}">
                <a14:useLocalDpi xmlns="" xmlns:a14="http://schemas.microsoft.com/office/drawing/2010/main" val="0"/>
              </a:ext>
            </a:extLst>
          </a:blip>
          <a:stretch>
            <a:fillRect/>
          </a:stretch>
        </p:blipFill>
        <p:spPr>
          <a:xfrm>
            <a:off x="7464393" y="5229200"/>
            <a:ext cx="1008112" cy="1260723"/>
          </a:xfrm>
          <a:prstGeom prst="rect">
            <a:avLst/>
          </a:prstGeom>
        </p:spPr>
      </p:pic>
    </p:spTree>
    <p:extLst>
      <p:ext uri="{BB962C8B-B14F-4D97-AF65-F5344CB8AC3E}">
        <p14:creationId xmlns="" xmlns:p14="http://schemas.microsoft.com/office/powerpoint/2010/main" val="41546248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42910" y="428604"/>
            <a:ext cx="7620000" cy="1143000"/>
          </a:xfrm>
        </p:spPr>
        <p:txBody>
          <a:bodyPr/>
          <a:lstStyle/>
          <a:p>
            <a:r>
              <a:rPr lang="es-CO" sz="4800" dirty="0" smtClean="0"/>
              <a:t>Análisis </a:t>
            </a:r>
            <a:endParaRPr lang="es-CO" sz="4800" dirty="0"/>
          </a:p>
        </p:txBody>
      </p:sp>
      <p:sp>
        <p:nvSpPr>
          <p:cNvPr id="3" name="2 Marcador de contenido"/>
          <p:cNvSpPr>
            <a:spLocks noGrp="1"/>
          </p:cNvSpPr>
          <p:nvPr>
            <p:ph idx="1"/>
          </p:nvPr>
        </p:nvSpPr>
        <p:spPr>
          <a:xfrm>
            <a:off x="500034" y="1714488"/>
            <a:ext cx="7620000" cy="4800600"/>
          </a:xfrm>
        </p:spPr>
        <p:txBody>
          <a:bodyPr/>
          <a:lstStyle/>
          <a:p>
            <a:r>
              <a:rPr lang="es-CO" sz="2800" dirty="0" smtClean="0"/>
              <a:t>Inversión</a:t>
            </a:r>
          </a:p>
          <a:p>
            <a:r>
              <a:rPr lang="es-CO" sz="2800" dirty="0" smtClean="0"/>
              <a:t>Estructura de financiación</a:t>
            </a:r>
          </a:p>
          <a:p>
            <a:r>
              <a:rPr lang="es-CO" sz="2800" dirty="0" smtClean="0"/>
              <a:t>Flujos de efectivo : Operativo </a:t>
            </a:r>
          </a:p>
          <a:p>
            <a:r>
              <a:rPr lang="es-CO" sz="2800" dirty="0" smtClean="0"/>
              <a:t>Indicadores : </a:t>
            </a:r>
          </a:p>
          <a:p>
            <a:pPr marL="571500" indent="-457200">
              <a:buFont typeface="+mj-lt"/>
              <a:buAutoNum type="arabicPeriod"/>
            </a:pPr>
            <a:r>
              <a:rPr lang="es-CO" sz="2800" dirty="0" smtClean="0"/>
              <a:t>Liquidez</a:t>
            </a:r>
          </a:p>
          <a:p>
            <a:pPr marL="571500" indent="-457200">
              <a:buFont typeface="+mj-lt"/>
              <a:buAutoNum type="arabicPeriod"/>
            </a:pPr>
            <a:r>
              <a:rPr lang="es-CO" sz="2800" dirty="0" smtClean="0"/>
              <a:t>Rentabilidad </a:t>
            </a:r>
          </a:p>
          <a:p>
            <a:pPr marL="571500" indent="-457200">
              <a:buFont typeface="+mj-lt"/>
              <a:buAutoNum type="arabicPeriod"/>
            </a:pPr>
            <a:r>
              <a:rPr lang="es-CO" sz="2800" dirty="0" smtClean="0"/>
              <a:t>Endeudamiento</a:t>
            </a:r>
          </a:p>
          <a:p>
            <a:pPr marL="571500" indent="-457200">
              <a:buFont typeface="+mj-lt"/>
              <a:buAutoNum type="arabicPeriod"/>
            </a:pPr>
            <a:endParaRPr lang="es-CO" dirty="0" smtClean="0"/>
          </a:p>
          <a:p>
            <a:endParaRPr lang="es-CO" dirty="0"/>
          </a:p>
        </p:txBody>
      </p:sp>
      <p:pic>
        <p:nvPicPr>
          <p:cNvPr id="4" name="0 Imagen"/>
          <p:cNvPicPr/>
          <p:nvPr/>
        </p:nvPicPr>
        <p:blipFill>
          <a:blip r:embed="rId2" cstate="print">
            <a:extLst>
              <a:ext uri="{28A0092B-C50C-407E-A947-70E740481C1C}">
                <a14:useLocalDpi xmlns="" xmlns:a14="http://schemas.microsoft.com/office/drawing/2010/main" val="0"/>
              </a:ext>
            </a:extLst>
          </a:blip>
          <a:stretch>
            <a:fillRect/>
          </a:stretch>
        </p:blipFill>
        <p:spPr>
          <a:xfrm>
            <a:off x="7602372" y="5301208"/>
            <a:ext cx="852023" cy="1188715"/>
          </a:xfrm>
          <a:prstGeom prst="rect">
            <a:avLst/>
          </a:prstGeom>
        </p:spPr>
      </p:pic>
    </p:spTree>
    <p:extLst>
      <p:ext uri="{BB962C8B-B14F-4D97-AF65-F5344CB8AC3E}">
        <p14:creationId xmlns="" xmlns:p14="http://schemas.microsoft.com/office/powerpoint/2010/main" val="2256587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71472" y="428604"/>
            <a:ext cx="7620000" cy="1143000"/>
          </a:xfrm>
        </p:spPr>
        <p:txBody>
          <a:bodyPr/>
          <a:lstStyle/>
          <a:p>
            <a:r>
              <a:rPr lang="es-CO" dirty="0" smtClean="0"/>
              <a:t>Consideraciones </a:t>
            </a:r>
            <a:endParaRPr lang="es-CO" dirty="0"/>
          </a:p>
        </p:txBody>
      </p:sp>
      <p:sp>
        <p:nvSpPr>
          <p:cNvPr id="3" name="2 Marcador de contenido"/>
          <p:cNvSpPr>
            <a:spLocks noGrp="1"/>
          </p:cNvSpPr>
          <p:nvPr>
            <p:ph idx="1"/>
          </p:nvPr>
        </p:nvSpPr>
        <p:spPr>
          <a:xfrm>
            <a:off x="428596" y="2057400"/>
            <a:ext cx="7620000" cy="4800600"/>
          </a:xfrm>
        </p:spPr>
        <p:txBody>
          <a:bodyPr>
            <a:normAutofit/>
          </a:bodyPr>
          <a:lstStyle/>
          <a:p>
            <a:r>
              <a:rPr lang="es-CO" sz="2800" dirty="0" smtClean="0"/>
              <a:t>Influencia de los sectores Servicios y Construcción.</a:t>
            </a:r>
          </a:p>
          <a:p>
            <a:r>
              <a:rPr lang="es-CO" sz="2800" dirty="0" smtClean="0"/>
              <a:t>Relevo a la Minería.</a:t>
            </a:r>
          </a:p>
          <a:p>
            <a:r>
              <a:rPr lang="es-CO" sz="2800" dirty="0" smtClean="0"/>
              <a:t>Desequilibrio entre regiones.</a:t>
            </a:r>
            <a:endParaRPr lang="es-CO" sz="2800" dirty="0"/>
          </a:p>
        </p:txBody>
      </p:sp>
      <p:pic>
        <p:nvPicPr>
          <p:cNvPr id="4" name="0 Imagen"/>
          <p:cNvPicPr/>
          <p:nvPr/>
        </p:nvPicPr>
        <p:blipFill>
          <a:blip r:embed="rId2" cstate="print">
            <a:extLst>
              <a:ext uri="{28A0092B-C50C-407E-A947-70E740481C1C}">
                <a14:useLocalDpi xmlns="" xmlns:a14="http://schemas.microsoft.com/office/drawing/2010/main" val="0"/>
              </a:ext>
            </a:extLst>
          </a:blip>
          <a:stretch>
            <a:fillRect/>
          </a:stretch>
        </p:blipFill>
        <p:spPr>
          <a:xfrm>
            <a:off x="7602372" y="5301208"/>
            <a:ext cx="852023" cy="1188715"/>
          </a:xfrm>
          <a:prstGeom prst="rect">
            <a:avLst/>
          </a:prstGeom>
        </p:spPr>
      </p:pic>
    </p:spTree>
    <p:extLst>
      <p:ext uri="{BB962C8B-B14F-4D97-AF65-F5344CB8AC3E}">
        <p14:creationId xmlns="" xmlns:p14="http://schemas.microsoft.com/office/powerpoint/2010/main" val="37289984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9552" y="2420888"/>
            <a:ext cx="7772400" cy="2664296"/>
          </a:xfrm>
        </p:spPr>
        <p:txBody>
          <a:bodyPr>
            <a:noAutofit/>
          </a:bodyPr>
          <a:lstStyle/>
          <a:p>
            <a:r>
              <a:rPr lang="es-CO" sz="2800" b="1" dirty="0">
                <a:latin typeface="Berlin Sans FB Demi" panose="020E0802020502020306" pitchFamily="34" charset="0"/>
                <a:cs typeface="Aharoni" panose="02010803020104030203" pitchFamily="2" charset="-79"/>
              </a:rPr>
              <a:t>IMPACTOS DE LOS SECTORES DE LA ECONOMÍA EN EL DESEMPEÑO FINANCIERO DE LAS REGIONES EN COLOMBIA ENTRE LOS AÑOS 2009 Y 2013, PARTIENDO DE UN ANÁLISIS FINANCIERO INTEGRAL DE ESTADOS FINANCIEROS. </a:t>
            </a:r>
            <a:r>
              <a:rPr lang="es-CO" sz="2800" b="1" dirty="0">
                <a:latin typeface="Aharoni" panose="02010803020104030203" pitchFamily="2" charset="-79"/>
                <a:cs typeface="Aharoni" panose="02010803020104030203" pitchFamily="2" charset="-79"/>
              </a:rPr>
              <a:t/>
            </a:r>
            <a:br>
              <a:rPr lang="es-CO" sz="2800" b="1" dirty="0">
                <a:latin typeface="Aharoni" panose="02010803020104030203" pitchFamily="2" charset="-79"/>
                <a:cs typeface="Aharoni" panose="02010803020104030203" pitchFamily="2" charset="-79"/>
              </a:rPr>
            </a:br>
            <a:endParaRPr lang="es-CO" sz="2800" b="1" dirty="0">
              <a:latin typeface="Aharoni" panose="02010803020104030203" pitchFamily="2" charset="-79"/>
              <a:cs typeface="Aharoni" panose="02010803020104030203" pitchFamily="2" charset="-79"/>
            </a:endParaRPr>
          </a:p>
        </p:txBody>
      </p:sp>
      <p:pic>
        <p:nvPicPr>
          <p:cNvPr id="4" name="0 Imagen"/>
          <p:cNvPicPr/>
          <p:nvPr/>
        </p:nvPicPr>
        <p:blipFill>
          <a:blip r:embed="rId2" cstate="print">
            <a:extLst>
              <a:ext uri="{28A0092B-C50C-407E-A947-70E740481C1C}">
                <a14:useLocalDpi xmlns="" xmlns:a14="http://schemas.microsoft.com/office/drawing/2010/main" val="0"/>
              </a:ext>
            </a:extLst>
          </a:blip>
          <a:stretch>
            <a:fillRect/>
          </a:stretch>
        </p:blipFill>
        <p:spPr>
          <a:xfrm>
            <a:off x="7464393" y="5229200"/>
            <a:ext cx="1008112" cy="1260723"/>
          </a:xfrm>
          <a:prstGeom prst="rect">
            <a:avLst/>
          </a:prstGeom>
        </p:spPr>
      </p:pic>
    </p:spTree>
    <p:extLst>
      <p:ext uri="{BB962C8B-B14F-4D97-AF65-F5344CB8AC3E}">
        <p14:creationId xmlns="" xmlns:p14="http://schemas.microsoft.com/office/powerpoint/2010/main" val="20415084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0 Imagen"/>
          <p:cNvPicPr/>
          <p:nvPr/>
        </p:nvPicPr>
        <p:blipFill>
          <a:blip r:embed="rId2" cstate="print">
            <a:extLst>
              <a:ext uri="{28A0092B-C50C-407E-A947-70E740481C1C}">
                <a14:useLocalDpi xmlns="" xmlns:a14="http://schemas.microsoft.com/office/drawing/2010/main" val="0"/>
              </a:ext>
            </a:extLst>
          </a:blip>
          <a:stretch>
            <a:fillRect/>
          </a:stretch>
        </p:blipFill>
        <p:spPr>
          <a:xfrm>
            <a:off x="7464393" y="5229200"/>
            <a:ext cx="1008112" cy="1260723"/>
          </a:xfrm>
          <a:prstGeom prst="rect">
            <a:avLst/>
          </a:prstGeom>
        </p:spPr>
      </p:pic>
      <p:sp>
        <p:nvSpPr>
          <p:cNvPr id="2" name="1 Título"/>
          <p:cNvSpPr>
            <a:spLocks noGrp="1"/>
          </p:cNvSpPr>
          <p:nvPr>
            <p:ph type="title"/>
          </p:nvPr>
        </p:nvSpPr>
        <p:spPr>
          <a:xfrm>
            <a:off x="428596" y="1357298"/>
            <a:ext cx="7620000" cy="1143000"/>
          </a:xfrm>
        </p:spPr>
        <p:txBody>
          <a:bodyPr/>
          <a:lstStyle/>
          <a:p>
            <a:pPr algn="ctr"/>
            <a:r>
              <a:rPr lang="es-CO" b="1" dirty="0" smtClean="0"/>
              <a:t>OBJETIVOS</a:t>
            </a:r>
            <a:endParaRPr lang="es-CO" b="1" dirty="0"/>
          </a:p>
        </p:txBody>
      </p:sp>
      <p:sp>
        <p:nvSpPr>
          <p:cNvPr id="3" name="2 Marcador de contenido"/>
          <p:cNvSpPr>
            <a:spLocks noGrp="1"/>
          </p:cNvSpPr>
          <p:nvPr>
            <p:ph idx="1"/>
          </p:nvPr>
        </p:nvSpPr>
        <p:spPr>
          <a:xfrm>
            <a:off x="785786" y="2857496"/>
            <a:ext cx="6851104" cy="4641379"/>
          </a:xfrm>
        </p:spPr>
        <p:txBody>
          <a:bodyPr>
            <a:normAutofit/>
          </a:bodyPr>
          <a:lstStyle/>
          <a:p>
            <a:pPr marL="114300" indent="0" algn="just">
              <a:buNone/>
            </a:pPr>
            <a:r>
              <a:rPr lang="es-CO" dirty="0" smtClean="0"/>
              <a:t>A </a:t>
            </a:r>
            <a:r>
              <a:rPr lang="es-CO" dirty="0"/>
              <a:t>partir de un análisis integral de estados financieros, identificar los impactos que han tenido los sectores de la economía en el desempeño financiero de las regiones del país entre los años  2009 y 2013.</a:t>
            </a:r>
            <a:endParaRPr lang="es-CO" sz="2800" dirty="0"/>
          </a:p>
          <a:p>
            <a:pPr marL="0" indent="0" algn="just">
              <a:buNone/>
            </a:pPr>
            <a:r>
              <a:rPr lang="es-CO" dirty="0"/>
              <a:t> </a:t>
            </a:r>
            <a:endParaRPr lang="es-CO" sz="2800" dirty="0" smtClean="0"/>
          </a:p>
          <a:p>
            <a:pPr marL="0" indent="0" algn="just">
              <a:buNone/>
            </a:pPr>
            <a:r>
              <a:rPr lang="es-CO" dirty="0" smtClean="0"/>
              <a:t>.</a:t>
            </a:r>
            <a:endParaRPr lang="es-CO" sz="2800" dirty="0"/>
          </a:p>
          <a:p>
            <a:pPr algn="just"/>
            <a:endParaRPr lang="es-CO" dirty="0"/>
          </a:p>
        </p:txBody>
      </p:sp>
    </p:spTree>
    <p:extLst>
      <p:ext uri="{BB962C8B-B14F-4D97-AF65-F5344CB8AC3E}">
        <p14:creationId xmlns="" xmlns:p14="http://schemas.microsoft.com/office/powerpoint/2010/main" val="26371092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7 Imagen"/>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57158" y="4429132"/>
            <a:ext cx="1944216" cy="1988005"/>
          </a:xfrm>
          <a:prstGeom prst="rect">
            <a:avLst/>
          </a:prstGeom>
        </p:spPr>
      </p:pic>
      <p:pic>
        <p:nvPicPr>
          <p:cNvPr id="14" name="13 Imagen"/>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148064" y="332656"/>
            <a:ext cx="3139190" cy="1810196"/>
          </a:xfrm>
          <a:prstGeom prst="rect">
            <a:avLst/>
          </a:prstGeom>
        </p:spPr>
      </p:pic>
      <p:pic>
        <p:nvPicPr>
          <p:cNvPr id="5" name="4 Imagen"/>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2000232" y="4857760"/>
            <a:ext cx="1603547" cy="1296144"/>
          </a:xfrm>
          <a:prstGeom prst="rect">
            <a:avLst/>
          </a:prstGeom>
        </p:spPr>
      </p:pic>
      <p:pic>
        <p:nvPicPr>
          <p:cNvPr id="12" name="11 Imagen"/>
          <p:cNvPicPr>
            <a:picLocks noChangeAspect="1"/>
          </p:cNvPicPr>
          <p:nvPr/>
        </p:nvPicPr>
        <p:blipFill>
          <a:blip r:embed="rId5" cstate="print">
            <a:extLst>
              <a:ext uri="{28A0092B-C50C-407E-A947-70E740481C1C}">
                <a14:useLocalDpi xmlns="" xmlns:a14="http://schemas.microsoft.com/office/drawing/2010/main" val="0"/>
              </a:ext>
            </a:extLst>
          </a:blip>
          <a:stretch>
            <a:fillRect/>
          </a:stretch>
        </p:blipFill>
        <p:spPr>
          <a:xfrm>
            <a:off x="2285984" y="2285992"/>
            <a:ext cx="2823823" cy="2033153"/>
          </a:xfrm>
          <a:prstGeom prst="rect">
            <a:avLst/>
          </a:prstGeom>
        </p:spPr>
      </p:pic>
      <p:pic>
        <p:nvPicPr>
          <p:cNvPr id="4" name="0 Imagen"/>
          <p:cNvPicPr/>
          <p:nvPr/>
        </p:nvPicPr>
        <p:blipFill>
          <a:blip r:embed="rId6" cstate="print">
            <a:extLst>
              <a:ext uri="{28A0092B-C50C-407E-A947-70E740481C1C}">
                <a14:useLocalDpi xmlns="" xmlns:a14="http://schemas.microsoft.com/office/drawing/2010/main" val="0"/>
              </a:ext>
            </a:extLst>
          </a:blip>
          <a:stretch>
            <a:fillRect/>
          </a:stretch>
        </p:blipFill>
        <p:spPr>
          <a:xfrm>
            <a:off x="7464393" y="5229200"/>
            <a:ext cx="1008112" cy="1260723"/>
          </a:xfrm>
          <a:prstGeom prst="rect">
            <a:avLst/>
          </a:prstGeom>
        </p:spPr>
      </p:pic>
      <p:sp>
        <p:nvSpPr>
          <p:cNvPr id="3" name="2 Marcador de contenido"/>
          <p:cNvSpPr>
            <a:spLocks noGrp="1"/>
          </p:cNvSpPr>
          <p:nvPr>
            <p:ph idx="1"/>
          </p:nvPr>
        </p:nvSpPr>
        <p:spPr>
          <a:xfrm>
            <a:off x="395535" y="1086197"/>
            <a:ext cx="4397251" cy="758627"/>
          </a:xfrm>
        </p:spPr>
        <p:txBody>
          <a:bodyPr>
            <a:noAutofit/>
          </a:bodyPr>
          <a:lstStyle/>
          <a:p>
            <a:pPr marL="114300" indent="0" algn="ctr">
              <a:buNone/>
            </a:pPr>
            <a:r>
              <a:rPr lang="es-CO" sz="4400" b="1" dirty="0" smtClean="0">
                <a:solidFill>
                  <a:schemeClr val="accent4">
                    <a:lumMod val="50000"/>
                  </a:schemeClr>
                </a:solidFill>
              </a:rPr>
              <a:t>JUSTIFICACIÓN</a:t>
            </a:r>
            <a:endParaRPr lang="es-CO" sz="4400" b="1" dirty="0">
              <a:solidFill>
                <a:schemeClr val="accent4">
                  <a:lumMod val="50000"/>
                </a:schemeClr>
              </a:solidFill>
            </a:endParaRPr>
          </a:p>
        </p:txBody>
      </p:sp>
      <p:pic>
        <p:nvPicPr>
          <p:cNvPr id="9" name="8 Imagen" descr="Recorte de pantalla"/>
          <p:cNvPicPr>
            <a:picLocks noChangeAspect="1"/>
          </p:cNvPicPr>
          <p:nvPr/>
        </p:nvPicPr>
        <p:blipFill>
          <a:blip r:embed="rId7"/>
          <a:stretch>
            <a:fillRect/>
          </a:stretch>
        </p:blipFill>
        <p:spPr>
          <a:xfrm>
            <a:off x="4567237" y="3424237"/>
            <a:ext cx="9526" cy="9526"/>
          </a:xfrm>
          <a:prstGeom prst="rect">
            <a:avLst/>
          </a:prstGeom>
        </p:spPr>
      </p:pic>
    </p:spTree>
    <p:extLst>
      <p:ext uri="{BB962C8B-B14F-4D97-AF65-F5344CB8AC3E}">
        <p14:creationId xmlns="" xmlns:p14="http://schemas.microsoft.com/office/powerpoint/2010/main" val="35012385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28596" y="1142984"/>
            <a:ext cx="7620000" cy="4800600"/>
          </a:xfrm>
        </p:spPr>
        <p:txBody>
          <a:bodyPr>
            <a:normAutofit fontScale="92500" lnSpcReduction="10000"/>
          </a:bodyPr>
          <a:lstStyle/>
          <a:p>
            <a:pPr marL="0" indent="0" algn="just">
              <a:buNone/>
            </a:pPr>
            <a:r>
              <a:rPr lang="es-CO" b="1" dirty="0" smtClean="0"/>
              <a:t> Específicos</a:t>
            </a:r>
            <a:endParaRPr lang="es-CO" sz="3200" b="1" dirty="0" smtClean="0"/>
          </a:p>
          <a:p>
            <a:pPr marL="0" indent="0" algn="just">
              <a:buNone/>
            </a:pPr>
            <a:r>
              <a:rPr lang="es-CO" b="1" dirty="0" smtClean="0"/>
              <a:t>	</a:t>
            </a:r>
            <a:endParaRPr lang="es-CO" sz="2800" dirty="0" smtClean="0"/>
          </a:p>
          <a:p>
            <a:pPr lvl="0" algn="just"/>
            <a:r>
              <a:rPr lang="es-CO" dirty="0" smtClean="0"/>
              <a:t>Plantear los inconvenientes de desempeño financiero de los sectores económicos, según las regiones donde están ubicados.</a:t>
            </a:r>
            <a:endParaRPr lang="es-CO" sz="2800" dirty="0" smtClean="0"/>
          </a:p>
          <a:p>
            <a:pPr marL="0" indent="0" algn="just">
              <a:buNone/>
            </a:pPr>
            <a:r>
              <a:rPr lang="es-CO" dirty="0" smtClean="0"/>
              <a:t> </a:t>
            </a:r>
            <a:endParaRPr lang="es-CO" sz="2800" dirty="0" smtClean="0"/>
          </a:p>
          <a:p>
            <a:pPr lvl="0" algn="just"/>
            <a:r>
              <a:rPr lang="es-CO" dirty="0" smtClean="0"/>
              <a:t>Determinar las diferencias y/o semejanzas de rentabilidad que se pueden observar en las regiones del país, después de hacer un análisis integral financiero en los sectores que están ubicados en ellas.</a:t>
            </a:r>
            <a:endParaRPr lang="es-CO" sz="2800" dirty="0" smtClean="0"/>
          </a:p>
          <a:p>
            <a:pPr marL="0" indent="0" algn="just">
              <a:buNone/>
            </a:pPr>
            <a:r>
              <a:rPr lang="es-CO" dirty="0" smtClean="0"/>
              <a:t> </a:t>
            </a:r>
            <a:endParaRPr lang="es-CO" sz="2800" dirty="0" smtClean="0"/>
          </a:p>
          <a:p>
            <a:pPr lvl="0" algn="just"/>
            <a:r>
              <a:rPr lang="es-CO" dirty="0" smtClean="0"/>
              <a:t>Establecer hacia qué sectores de la economía se está dirigiendo un mayor flujo de efectivo.</a:t>
            </a:r>
            <a:endParaRPr lang="es-CO" sz="2800" dirty="0" smtClean="0"/>
          </a:p>
          <a:p>
            <a:pPr marL="0" indent="0" algn="just">
              <a:buNone/>
            </a:pPr>
            <a:r>
              <a:rPr lang="es-CO" dirty="0" smtClean="0"/>
              <a:t> </a:t>
            </a:r>
            <a:endParaRPr lang="es-CO" sz="2800" dirty="0" smtClean="0"/>
          </a:p>
          <a:p>
            <a:pPr lvl="0" algn="just"/>
            <a:r>
              <a:rPr lang="es-CO" dirty="0" smtClean="0"/>
              <a:t>Indicar el sector económico que tiene más durabilidad en el largo plazo, con base al análisis de los estados financieros</a:t>
            </a:r>
            <a:endParaRPr lang="es-CO"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a:xfrm>
            <a:off x="381985" y="476672"/>
            <a:ext cx="7620000" cy="1143000"/>
          </a:xfrm>
        </p:spPr>
        <p:txBody>
          <a:bodyPr/>
          <a:lstStyle/>
          <a:p>
            <a:pPr algn="ctr"/>
            <a:r>
              <a:rPr lang="es-CO" sz="4400" b="1" dirty="0" smtClean="0"/>
              <a:t>METODOLOGIA</a:t>
            </a:r>
            <a:endParaRPr lang="es-CO" sz="4400" b="1" dirty="0"/>
          </a:p>
        </p:txBody>
      </p:sp>
      <p:sp>
        <p:nvSpPr>
          <p:cNvPr id="3" name="2 Marcador de contenido"/>
          <p:cNvSpPr>
            <a:spLocks noGrp="1"/>
          </p:cNvSpPr>
          <p:nvPr>
            <p:ph idx="1"/>
          </p:nvPr>
        </p:nvSpPr>
        <p:spPr>
          <a:xfrm>
            <a:off x="457200" y="1600200"/>
            <a:ext cx="7620000" cy="3412976"/>
          </a:xfrm>
        </p:spPr>
        <p:txBody>
          <a:bodyPr>
            <a:normAutofit fontScale="92500" lnSpcReduction="20000"/>
          </a:bodyPr>
          <a:lstStyle/>
          <a:p>
            <a:pPr algn="just"/>
            <a:r>
              <a:rPr lang="es-CO" sz="1800" dirty="0" smtClean="0">
                <a:solidFill>
                  <a:schemeClr val="accent4">
                    <a:lumMod val="50000"/>
                  </a:schemeClr>
                </a:solidFill>
              </a:rPr>
              <a:t>Carácter mixto</a:t>
            </a:r>
          </a:p>
          <a:p>
            <a:pPr marL="114300" indent="0" algn="just">
              <a:buNone/>
            </a:pPr>
            <a:endParaRPr lang="es-CO" sz="1800" dirty="0" smtClean="0">
              <a:solidFill>
                <a:schemeClr val="accent4">
                  <a:lumMod val="50000"/>
                </a:schemeClr>
              </a:solidFill>
            </a:endParaRPr>
          </a:p>
          <a:p>
            <a:pPr algn="just"/>
            <a:r>
              <a:rPr lang="es-CO" sz="1800" dirty="0" smtClean="0">
                <a:solidFill>
                  <a:schemeClr val="accent4">
                    <a:lumMod val="50000"/>
                  </a:schemeClr>
                </a:solidFill>
              </a:rPr>
              <a:t>Bases de datos</a:t>
            </a:r>
          </a:p>
          <a:p>
            <a:pPr marL="114300" indent="0">
              <a:buNone/>
            </a:pPr>
            <a:endParaRPr lang="es-CO" sz="1800" dirty="0"/>
          </a:p>
          <a:p>
            <a:r>
              <a:rPr lang="es-CO" sz="1800" dirty="0">
                <a:solidFill>
                  <a:schemeClr val="accent4">
                    <a:lumMod val="50000"/>
                  </a:schemeClr>
                </a:solidFill>
              </a:rPr>
              <a:t>Las regiones están compuestas por los principales departamento y municipios.</a:t>
            </a:r>
          </a:p>
          <a:p>
            <a:pPr marL="114300" lvl="0" indent="0">
              <a:buNone/>
            </a:pPr>
            <a:r>
              <a:rPr lang="es-CO" sz="1800" b="1" dirty="0">
                <a:solidFill>
                  <a:schemeClr val="accent4">
                    <a:lumMod val="50000"/>
                  </a:schemeClr>
                </a:solidFill>
              </a:rPr>
              <a:t>AMAZONÍA:</a:t>
            </a:r>
            <a:r>
              <a:rPr lang="es-CO" sz="1800" dirty="0">
                <a:solidFill>
                  <a:schemeClr val="accent4">
                    <a:lumMod val="50000"/>
                  </a:schemeClr>
                </a:solidFill>
              </a:rPr>
              <a:t> Amazonas, Caquetá, Putumayo.</a:t>
            </a:r>
          </a:p>
          <a:p>
            <a:pPr marL="114300" lvl="0" indent="0">
              <a:buNone/>
            </a:pPr>
            <a:r>
              <a:rPr lang="es-CO" sz="1800" b="1" dirty="0">
                <a:solidFill>
                  <a:schemeClr val="accent4">
                    <a:lumMod val="50000"/>
                  </a:schemeClr>
                </a:solidFill>
              </a:rPr>
              <a:t>ANDINA:</a:t>
            </a:r>
            <a:r>
              <a:rPr lang="es-CO" sz="1800" dirty="0">
                <a:solidFill>
                  <a:schemeClr val="accent4">
                    <a:lumMod val="50000"/>
                  </a:schemeClr>
                </a:solidFill>
              </a:rPr>
              <a:t> Antioquia, Cundinamarca, Santander, Tolima, Risaralda, Quindío.</a:t>
            </a:r>
          </a:p>
          <a:p>
            <a:pPr marL="114300" lvl="0" indent="0">
              <a:buNone/>
            </a:pPr>
            <a:r>
              <a:rPr lang="es-CO" sz="1800" b="1" dirty="0">
                <a:solidFill>
                  <a:schemeClr val="accent4">
                    <a:lumMod val="50000"/>
                  </a:schemeClr>
                </a:solidFill>
              </a:rPr>
              <a:t>CARIBE:</a:t>
            </a:r>
            <a:r>
              <a:rPr lang="es-CO" sz="1800" dirty="0">
                <a:solidFill>
                  <a:schemeClr val="accent4">
                    <a:lumMod val="50000"/>
                  </a:schemeClr>
                </a:solidFill>
              </a:rPr>
              <a:t> Atlántico, Bolívar, Cesar, Córdoba, Sucre, Guajira, Magdalena, San Andrés.</a:t>
            </a:r>
          </a:p>
          <a:p>
            <a:pPr marL="114300" lvl="0" indent="0">
              <a:buNone/>
            </a:pPr>
            <a:r>
              <a:rPr lang="es-CO" sz="1800" b="1" dirty="0">
                <a:solidFill>
                  <a:schemeClr val="accent4">
                    <a:lumMod val="50000"/>
                  </a:schemeClr>
                </a:solidFill>
              </a:rPr>
              <a:t>ORINOQUÍA:</a:t>
            </a:r>
            <a:r>
              <a:rPr lang="es-CO" sz="1800" dirty="0">
                <a:solidFill>
                  <a:schemeClr val="accent4">
                    <a:lumMod val="50000"/>
                  </a:schemeClr>
                </a:solidFill>
              </a:rPr>
              <a:t> Arauca, Casanare, Guaviare, Meta.</a:t>
            </a:r>
          </a:p>
          <a:p>
            <a:pPr marL="114300" lvl="0" indent="0">
              <a:buNone/>
            </a:pPr>
            <a:r>
              <a:rPr lang="es-CO" sz="1800" b="1" dirty="0">
                <a:solidFill>
                  <a:schemeClr val="accent4">
                    <a:lumMod val="50000"/>
                  </a:schemeClr>
                </a:solidFill>
              </a:rPr>
              <a:t>PACÍFICA:</a:t>
            </a:r>
            <a:r>
              <a:rPr lang="es-CO" sz="1800" dirty="0">
                <a:solidFill>
                  <a:schemeClr val="accent4">
                    <a:lumMod val="50000"/>
                  </a:schemeClr>
                </a:solidFill>
              </a:rPr>
              <a:t> Cauca, Choco, Nariño, Valle.</a:t>
            </a:r>
          </a:p>
          <a:p>
            <a:pPr marL="114300" indent="0" algn="just">
              <a:buNone/>
            </a:pPr>
            <a:endParaRPr lang="es-CO" sz="1800" dirty="0" smtClean="0">
              <a:solidFill>
                <a:schemeClr val="accent4">
                  <a:lumMod val="50000"/>
                </a:schemeClr>
              </a:solidFill>
            </a:endParaRPr>
          </a:p>
          <a:p>
            <a:pPr algn="just"/>
            <a:r>
              <a:rPr lang="es-CO" sz="1800" dirty="0" smtClean="0">
                <a:solidFill>
                  <a:schemeClr val="accent4">
                    <a:lumMod val="50000"/>
                  </a:schemeClr>
                </a:solidFill>
              </a:rPr>
              <a:t>Sectores económicos</a:t>
            </a:r>
          </a:p>
          <a:p>
            <a:pPr marL="114300" indent="0" algn="just">
              <a:buNone/>
            </a:pPr>
            <a:r>
              <a:rPr lang="es-CO" sz="1800" dirty="0">
                <a:solidFill>
                  <a:schemeClr val="accent4">
                    <a:lumMod val="50000"/>
                  </a:schemeClr>
                </a:solidFill>
              </a:rPr>
              <a:t>Construcción, Comercio, Servicios, Agricultor, Industria, </a:t>
            </a:r>
            <a:r>
              <a:rPr lang="es-CO" sz="1800" dirty="0" smtClean="0">
                <a:solidFill>
                  <a:schemeClr val="accent4">
                    <a:lumMod val="50000"/>
                  </a:schemeClr>
                </a:solidFill>
              </a:rPr>
              <a:t>Minería</a:t>
            </a:r>
          </a:p>
          <a:p>
            <a:pPr marL="114300" indent="0" algn="just">
              <a:buNone/>
            </a:pPr>
            <a:endParaRPr lang="es-CO" sz="1800" dirty="0">
              <a:solidFill>
                <a:schemeClr val="accent4">
                  <a:lumMod val="50000"/>
                </a:schemeClr>
              </a:solidFill>
            </a:endParaRPr>
          </a:p>
          <a:p>
            <a:pPr marL="114300" indent="0" algn="just">
              <a:buNone/>
            </a:pPr>
            <a:endParaRPr lang="es-CO" sz="1800" dirty="0" smtClean="0">
              <a:solidFill>
                <a:schemeClr val="accent4">
                  <a:lumMod val="50000"/>
                </a:schemeClr>
              </a:solidFill>
            </a:endParaRPr>
          </a:p>
          <a:p>
            <a:pPr marL="114300" indent="0" algn="just">
              <a:buNone/>
            </a:pPr>
            <a:endParaRPr lang="es-CO" sz="1800" dirty="0">
              <a:solidFill>
                <a:schemeClr val="accent4">
                  <a:lumMod val="50000"/>
                </a:schemeClr>
              </a:solidFill>
            </a:endParaRPr>
          </a:p>
          <a:p>
            <a:pPr marL="114300" indent="0" algn="just">
              <a:buNone/>
            </a:pPr>
            <a:endParaRPr lang="es-CO" sz="1800" dirty="0">
              <a:solidFill>
                <a:schemeClr val="accent4">
                  <a:lumMod val="50000"/>
                </a:schemeClr>
              </a:solidFill>
            </a:endParaRPr>
          </a:p>
        </p:txBody>
      </p:sp>
      <p:pic>
        <p:nvPicPr>
          <p:cNvPr id="5" name="0 Imagen"/>
          <p:cNvPicPr/>
          <p:nvPr/>
        </p:nvPicPr>
        <p:blipFill>
          <a:blip r:embed="rId2" cstate="print">
            <a:extLst>
              <a:ext uri="{28A0092B-C50C-407E-A947-70E740481C1C}">
                <a14:useLocalDpi xmlns="" xmlns:a14="http://schemas.microsoft.com/office/drawing/2010/main" val="0"/>
              </a:ext>
            </a:extLst>
          </a:blip>
          <a:stretch>
            <a:fillRect/>
          </a:stretch>
        </p:blipFill>
        <p:spPr>
          <a:xfrm>
            <a:off x="7464393" y="5229200"/>
            <a:ext cx="1008112" cy="1260723"/>
          </a:xfrm>
          <a:prstGeom prst="rect">
            <a:avLst/>
          </a:prstGeom>
        </p:spPr>
      </p:pic>
      <p:pic>
        <p:nvPicPr>
          <p:cNvPr id="6" name="5 Imagen" descr="Recorte de pantalla"/>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979712" y="5369926"/>
            <a:ext cx="1659263" cy="580532"/>
          </a:xfrm>
          <a:prstGeom prst="rect">
            <a:avLst/>
          </a:prstGeom>
        </p:spPr>
      </p:pic>
      <p:pic>
        <p:nvPicPr>
          <p:cNvPr id="7" name="6 Imagen"/>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139952" y="5013241"/>
            <a:ext cx="1728192" cy="1386558"/>
          </a:xfrm>
          <a:prstGeom prst="rect">
            <a:avLst/>
          </a:prstGeom>
        </p:spPr>
      </p:pic>
    </p:spTree>
    <p:extLst>
      <p:ext uri="{BB962C8B-B14F-4D97-AF65-F5344CB8AC3E}">
        <p14:creationId xmlns="" xmlns:p14="http://schemas.microsoft.com/office/powerpoint/2010/main" val="35227886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0 Imagen"/>
          <p:cNvPicPr/>
          <p:nvPr/>
        </p:nvPicPr>
        <p:blipFill>
          <a:blip r:embed="rId2" cstate="print">
            <a:extLst>
              <a:ext uri="{28A0092B-C50C-407E-A947-70E740481C1C}">
                <a14:useLocalDpi xmlns="" xmlns:a14="http://schemas.microsoft.com/office/drawing/2010/main" val="0"/>
              </a:ext>
            </a:extLst>
          </a:blip>
          <a:stretch>
            <a:fillRect/>
          </a:stretch>
        </p:blipFill>
        <p:spPr>
          <a:xfrm>
            <a:off x="7602372" y="5301208"/>
            <a:ext cx="852023" cy="1188715"/>
          </a:xfrm>
          <a:prstGeom prst="rect">
            <a:avLst/>
          </a:prstGeom>
        </p:spPr>
      </p:pic>
      <p:pic>
        <p:nvPicPr>
          <p:cNvPr id="4" name="3 Marcador de contenido"/>
          <p:cNvPicPr>
            <a:picLocks noGrp="1"/>
          </p:cNvPicPr>
          <p:nvPr>
            <p:ph idx="1"/>
          </p:nvPr>
        </p:nvPicPr>
        <p:blipFill>
          <a:blip r:embed="rId3" cstate="print">
            <a:extLst>
              <a:ext uri="{28A0092B-C50C-407E-A947-70E740481C1C}">
                <a14:useLocalDpi xmlns="" xmlns:a14="http://schemas.microsoft.com/office/drawing/2010/main" val="0"/>
              </a:ext>
            </a:extLst>
          </a:blip>
          <a:srcRect/>
          <a:stretch>
            <a:fillRect/>
          </a:stretch>
        </p:blipFill>
        <p:spPr bwMode="auto">
          <a:xfrm>
            <a:off x="1763688" y="620688"/>
            <a:ext cx="4587013" cy="5832648"/>
          </a:xfrm>
          <a:prstGeom prst="rect">
            <a:avLst/>
          </a:prstGeom>
          <a:noFill/>
          <a:ln>
            <a:noFill/>
          </a:ln>
        </p:spPr>
      </p:pic>
      <p:sp>
        <p:nvSpPr>
          <p:cNvPr id="6" name="5 CuadroTexto"/>
          <p:cNvSpPr txBox="1"/>
          <p:nvPr/>
        </p:nvSpPr>
        <p:spPr>
          <a:xfrm>
            <a:off x="5364088" y="6453336"/>
            <a:ext cx="3240360" cy="369332"/>
          </a:xfrm>
          <a:prstGeom prst="rect">
            <a:avLst/>
          </a:prstGeom>
          <a:noFill/>
        </p:spPr>
        <p:txBody>
          <a:bodyPr wrap="square" rtlCol="0">
            <a:spAutoFit/>
          </a:bodyPr>
          <a:lstStyle/>
          <a:p>
            <a:r>
              <a:rPr lang="es-CO" dirty="0" smtClean="0"/>
              <a:t>Fuente: Elaboración propia</a:t>
            </a:r>
            <a:endParaRPr lang="es-CO" dirty="0"/>
          </a:p>
        </p:txBody>
      </p:sp>
      <p:sp>
        <p:nvSpPr>
          <p:cNvPr id="7" name="6 CuadroTexto"/>
          <p:cNvSpPr txBox="1"/>
          <p:nvPr/>
        </p:nvSpPr>
        <p:spPr>
          <a:xfrm>
            <a:off x="611560" y="188640"/>
            <a:ext cx="7416824" cy="646331"/>
          </a:xfrm>
          <a:prstGeom prst="rect">
            <a:avLst/>
          </a:prstGeom>
          <a:noFill/>
        </p:spPr>
        <p:txBody>
          <a:bodyPr wrap="square" rtlCol="0">
            <a:spAutoFit/>
          </a:bodyPr>
          <a:lstStyle/>
          <a:p>
            <a:r>
              <a:rPr lang="es-CO" b="1" dirty="0"/>
              <a:t>Tabla 1: NÚMERO DE EMPRESAS POR SECTOR Y REGIÓN.</a:t>
            </a:r>
            <a:endParaRPr lang="es-CO" dirty="0"/>
          </a:p>
          <a:p>
            <a:endParaRPr lang="es-CO" dirty="0"/>
          </a:p>
        </p:txBody>
      </p:sp>
    </p:spTree>
    <p:extLst>
      <p:ext uri="{BB962C8B-B14F-4D97-AF65-F5344CB8AC3E}">
        <p14:creationId xmlns="" xmlns:p14="http://schemas.microsoft.com/office/powerpoint/2010/main" val="29218428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dirty="0" smtClean="0"/>
              <a:t>MARCO TEÓRICO </a:t>
            </a:r>
            <a:endParaRPr lang="es-CO" dirty="0"/>
          </a:p>
        </p:txBody>
      </p:sp>
      <p:sp>
        <p:nvSpPr>
          <p:cNvPr id="3" name="2 Marcador de contenido"/>
          <p:cNvSpPr>
            <a:spLocks noGrp="1"/>
          </p:cNvSpPr>
          <p:nvPr>
            <p:ph idx="1"/>
          </p:nvPr>
        </p:nvSpPr>
        <p:spPr/>
        <p:txBody>
          <a:bodyPr/>
          <a:lstStyle/>
          <a:p>
            <a:r>
              <a:rPr lang="es-CO" dirty="0" smtClean="0"/>
              <a:t>El análisis financiero integral de Estados Financieros es un tema que se encuentra relativamente nuevo, los autores en los trabajos realizados buscan encontrar resultados que sean aplicados de la forma más adecuada para la toma de decisiones micro y macro económicas, además de tener el conocimiento de cifras y datos que muchas veces no se logran dimensionar con un simple estudio cualitativo. </a:t>
            </a:r>
          </a:p>
          <a:p>
            <a:pPr algn="ctr">
              <a:buNone/>
            </a:pPr>
            <a:endParaRPr lang="es-CO" dirty="0" smtClean="0"/>
          </a:p>
          <a:p>
            <a:r>
              <a:rPr lang="es-CO" dirty="0" smtClean="0"/>
              <a:t>En los trabajos analizados se pueden encontrar diferentes enfoques por parte de los autores que crear las bases necesarias para la realización del trabajo. </a:t>
            </a:r>
          </a:p>
          <a:p>
            <a:pPr>
              <a:buNone/>
            </a:pPr>
            <a:endParaRPr lang="es-CO" dirty="0"/>
          </a:p>
        </p:txBody>
      </p:sp>
      <p:pic>
        <p:nvPicPr>
          <p:cNvPr id="4" name="0 Imagen"/>
          <p:cNvPicPr/>
          <p:nvPr/>
        </p:nvPicPr>
        <p:blipFill>
          <a:blip r:embed="rId2" cstate="print">
            <a:extLst>
              <a:ext uri="{28A0092B-C50C-407E-A947-70E740481C1C}">
                <a14:useLocalDpi xmlns="" xmlns:a14="http://schemas.microsoft.com/office/drawing/2010/main" val="0"/>
              </a:ext>
            </a:extLst>
          </a:blip>
          <a:stretch>
            <a:fillRect/>
          </a:stretch>
        </p:blipFill>
        <p:spPr>
          <a:xfrm>
            <a:off x="7602372" y="5301208"/>
            <a:ext cx="852023" cy="1188715"/>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0"/>
            <a:ext cx="7620000" cy="1143000"/>
          </a:xfrm>
        </p:spPr>
        <p:txBody>
          <a:bodyPr/>
          <a:lstStyle/>
          <a:p>
            <a:r>
              <a:rPr lang="es-CO" dirty="0" smtClean="0"/>
              <a:t>Artículos mas relevantes …</a:t>
            </a:r>
            <a:endParaRPr lang="es-CO" dirty="0"/>
          </a:p>
        </p:txBody>
      </p:sp>
      <p:sp>
        <p:nvSpPr>
          <p:cNvPr id="3" name="2 Marcador de contenido"/>
          <p:cNvSpPr>
            <a:spLocks noGrp="1"/>
          </p:cNvSpPr>
          <p:nvPr>
            <p:ph idx="1"/>
          </p:nvPr>
        </p:nvSpPr>
        <p:spPr>
          <a:xfrm>
            <a:off x="357158" y="1142984"/>
            <a:ext cx="7620000" cy="4800600"/>
          </a:xfrm>
        </p:spPr>
        <p:txBody>
          <a:bodyPr>
            <a:normAutofit/>
          </a:bodyPr>
          <a:lstStyle/>
          <a:p>
            <a:r>
              <a:rPr lang="es-ES" dirty="0" smtClean="0"/>
              <a:t>Conglomerados Económicos: un análisis de las disparidades del ingreso departamental en Colombia (1975 - 2005).</a:t>
            </a:r>
          </a:p>
          <a:p>
            <a:r>
              <a:rPr lang="es-ES" dirty="0" smtClean="0"/>
              <a:t>Análisis financiero integral: elementos para el desarrollo de las organizaciones.</a:t>
            </a:r>
          </a:p>
          <a:p>
            <a:r>
              <a:rPr lang="es-ES" dirty="0" smtClean="0"/>
              <a:t>Desempeño financiero empresarial en Colombia en 2009: un análisis por sectores.</a:t>
            </a:r>
          </a:p>
          <a:p>
            <a:r>
              <a:rPr lang="es-ES" dirty="0" smtClean="0"/>
              <a:t>Panorama financiero empresarial en Colombia 2009-2010: un análisis por sectores.</a:t>
            </a:r>
          </a:p>
          <a:p>
            <a:r>
              <a:rPr lang="es-ES" dirty="0" smtClean="0"/>
              <a:t>Evaluación del desempeño financiero empresarial por sectores en Colombia en 2011.</a:t>
            </a:r>
          </a:p>
          <a:p>
            <a:r>
              <a:rPr lang="es-ES" dirty="0" smtClean="0"/>
              <a:t>Análisis financiero integral de empresas colombianas 2009 - 2010: perspectivas de competitividad regional.</a:t>
            </a:r>
          </a:p>
          <a:p>
            <a:endParaRPr lang="es-ES" dirty="0" smtClean="0"/>
          </a:p>
          <a:p>
            <a:endParaRPr lang="es-CO" dirty="0"/>
          </a:p>
        </p:txBody>
      </p:sp>
      <p:pic>
        <p:nvPicPr>
          <p:cNvPr id="4" name="0 Imagen"/>
          <p:cNvPicPr/>
          <p:nvPr/>
        </p:nvPicPr>
        <p:blipFill>
          <a:blip r:embed="rId2" cstate="print">
            <a:extLst>
              <a:ext uri="{28A0092B-C50C-407E-A947-70E740481C1C}">
                <a14:useLocalDpi xmlns="" xmlns:a14="http://schemas.microsoft.com/office/drawing/2010/main" val="0"/>
              </a:ext>
            </a:extLst>
          </a:blip>
          <a:stretch>
            <a:fillRect/>
          </a:stretch>
        </p:blipFill>
        <p:spPr>
          <a:xfrm>
            <a:off x="7602372" y="5301208"/>
            <a:ext cx="852023" cy="1188715"/>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yacencia">
  <a:themeElements>
    <a:clrScheme name="Adyacenci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yace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1498</TotalTime>
  <Words>406</Words>
  <Application>Microsoft Office PowerPoint</Application>
  <PresentationFormat>Presentación en pantalla (4:3)</PresentationFormat>
  <Paragraphs>68</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Adyacencia</vt:lpstr>
      <vt:lpstr>TRABAJO DE GRADO</vt:lpstr>
      <vt:lpstr>IMPACTOS DE LOS SECTORES DE LA ECONOMÍA EN EL DESEMPEÑO FINANCIERO DE LAS REGIONES EN COLOMBIA ENTRE LOS AÑOS 2009 Y 2013, PARTIENDO DE UN ANÁLISIS FINANCIERO INTEGRAL DE ESTADOS FINANCIEROS.  </vt:lpstr>
      <vt:lpstr>OBJETIVOS</vt:lpstr>
      <vt:lpstr>Diapositiva 4</vt:lpstr>
      <vt:lpstr>Diapositiva 5</vt:lpstr>
      <vt:lpstr>METODOLOGIA</vt:lpstr>
      <vt:lpstr>Diapositiva 7</vt:lpstr>
      <vt:lpstr>MARCO TEÓRICO </vt:lpstr>
      <vt:lpstr>Artículos mas relevantes …</vt:lpstr>
      <vt:lpstr>Análisis </vt:lpstr>
      <vt:lpstr>Consideraciones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Martha Arboleda</dc:creator>
  <cp:lastModifiedBy>GTFAST2014</cp:lastModifiedBy>
  <cp:revision>41</cp:revision>
  <dcterms:created xsi:type="dcterms:W3CDTF">2014-11-03T00:54:28Z</dcterms:created>
  <dcterms:modified xsi:type="dcterms:W3CDTF">2014-11-05T15:49:27Z</dcterms:modified>
</cp:coreProperties>
</file>