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4" r:id="rId4"/>
    <p:sldId id="259" r:id="rId5"/>
    <p:sldId id="260" r:id="rId6"/>
    <p:sldId id="261" r:id="rId7"/>
    <p:sldId id="263" r:id="rId8"/>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02E7302D-125F-4AD3-A3FF-894B072FD1C3}" type="datetimeFigureOut">
              <a:rPr lang="es-ES" smtClean="0"/>
              <a:t>11/11/2014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236010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2E7302D-125F-4AD3-A3FF-894B072FD1C3}" type="datetimeFigureOut">
              <a:rPr lang="es-ES" smtClean="0"/>
              <a:t>11/11/2014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1834371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2E7302D-125F-4AD3-A3FF-894B072FD1C3}" type="datetimeFigureOut">
              <a:rPr lang="es-ES" smtClean="0"/>
              <a:t>11/11/2014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216944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02E7302D-125F-4AD3-A3FF-894B072FD1C3}" type="datetimeFigureOut">
              <a:rPr lang="es-ES" smtClean="0"/>
              <a:t>11/11/2014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1910652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02E7302D-125F-4AD3-A3FF-894B072FD1C3}" type="datetimeFigureOut">
              <a:rPr lang="es-ES" smtClean="0"/>
              <a:t>11/11/2014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1320248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02E7302D-125F-4AD3-A3FF-894B072FD1C3}" type="datetimeFigureOut">
              <a:rPr lang="es-ES" smtClean="0"/>
              <a:t>11/11/2014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798458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02E7302D-125F-4AD3-A3FF-894B072FD1C3}" type="datetimeFigureOut">
              <a:rPr lang="es-ES" smtClean="0"/>
              <a:t>11/11/2014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28214858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02E7302D-125F-4AD3-A3FF-894B072FD1C3}" type="datetimeFigureOut">
              <a:rPr lang="es-ES" smtClean="0"/>
              <a:t>11/11/2014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847198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02E7302D-125F-4AD3-A3FF-894B072FD1C3}" type="datetimeFigureOut">
              <a:rPr lang="es-ES" smtClean="0"/>
              <a:t>11/11/2014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3007369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2E7302D-125F-4AD3-A3FF-894B072FD1C3}" type="datetimeFigureOut">
              <a:rPr lang="es-ES" smtClean="0"/>
              <a:t>11/11/2014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4138796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02E7302D-125F-4AD3-A3FF-894B072FD1C3}" type="datetimeFigureOut">
              <a:rPr lang="es-ES" smtClean="0"/>
              <a:t>11/11/2014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649592B9-3028-472D-8F03-5001DEA8F369}" type="slidenum">
              <a:rPr lang="es-ES" smtClean="0"/>
              <a:t>‹Nº›</a:t>
            </a:fld>
            <a:endParaRPr lang="es-ES"/>
          </a:p>
        </p:txBody>
      </p:sp>
    </p:spTree>
    <p:extLst>
      <p:ext uri="{BB962C8B-B14F-4D97-AF65-F5344CB8AC3E}">
        <p14:creationId xmlns:p14="http://schemas.microsoft.com/office/powerpoint/2010/main" val="3074131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7302D-125F-4AD3-A3FF-894B072FD1C3}" type="datetimeFigureOut">
              <a:rPr lang="es-ES" smtClean="0"/>
              <a:t>11/11/2014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592B9-3028-472D-8F03-5001DEA8F369}" type="slidenum">
              <a:rPr lang="es-ES" smtClean="0"/>
              <a:t>‹Nº›</a:t>
            </a:fld>
            <a:endParaRPr lang="es-ES"/>
          </a:p>
        </p:txBody>
      </p:sp>
    </p:spTree>
    <p:extLst>
      <p:ext uri="{BB962C8B-B14F-4D97-AF65-F5344CB8AC3E}">
        <p14:creationId xmlns:p14="http://schemas.microsoft.com/office/powerpoint/2010/main" val="11305363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0"/>
            <a:ext cx="12192000" cy="1268413"/>
          </a:xfrm>
          <a:prstGeom prst="rect">
            <a:avLst/>
          </a:prstGeom>
          <a:noFill/>
        </p:spPr>
      </p:pic>
      <p:pic>
        <p:nvPicPr>
          <p:cNvPr id="6" name="Imagen 5"/>
          <p:cNvPicPr>
            <a:picLocks noChangeAspect="1"/>
          </p:cNvPicPr>
          <p:nvPr/>
        </p:nvPicPr>
        <p:blipFill>
          <a:blip r:embed="rId3"/>
          <a:stretch>
            <a:fillRect/>
          </a:stretch>
        </p:blipFill>
        <p:spPr>
          <a:xfrm>
            <a:off x="11062952" y="5410334"/>
            <a:ext cx="1004553" cy="1336492"/>
          </a:xfrm>
          <a:prstGeom prst="rect">
            <a:avLst/>
          </a:prstGeom>
        </p:spPr>
      </p:pic>
      <p:sp>
        <p:nvSpPr>
          <p:cNvPr id="2" name="Título 1"/>
          <p:cNvSpPr>
            <a:spLocks noGrp="1"/>
          </p:cNvSpPr>
          <p:nvPr>
            <p:ph type="title"/>
          </p:nvPr>
        </p:nvSpPr>
        <p:spPr>
          <a:xfrm>
            <a:off x="838200" y="1326290"/>
            <a:ext cx="10515600" cy="2852737"/>
          </a:xfrm>
        </p:spPr>
        <p:txBody>
          <a:bodyPr>
            <a:normAutofit fontScale="90000"/>
          </a:bodyPr>
          <a:lstStyle/>
          <a:p>
            <a:r>
              <a:rPr lang="es-CO" b="1" dirty="0"/>
              <a:t>LA RESPONSABILIDAD SOCIAL EMPRESARIAL, UN PACTO ESTRATÉGICO CON LOS EMPLEADOS</a:t>
            </a:r>
            <a:endParaRPr lang="es-ES" dirty="0"/>
          </a:p>
        </p:txBody>
      </p:sp>
      <p:sp>
        <p:nvSpPr>
          <p:cNvPr id="3" name="Marcador de texto 2"/>
          <p:cNvSpPr>
            <a:spLocks noGrp="1"/>
          </p:cNvSpPr>
          <p:nvPr>
            <p:ph type="body" idx="1"/>
          </p:nvPr>
        </p:nvSpPr>
        <p:spPr/>
        <p:txBody>
          <a:bodyPr>
            <a:normAutofit fontScale="47500" lnSpcReduction="20000"/>
          </a:bodyPr>
          <a:lstStyle/>
          <a:p>
            <a:r>
              <a:rPr lang="es-ES" dirty="0" smtClean="0"/>
              <a:t>Por:</a:t>
            </a:r>
          </a:p>
          <a:p>
            <a:r>
              <a:rPr lang="es-CO" dirty="0" smtClean="0"/>
              <a:t>CANO VÁSQUEZ </a:t>
            </a:r>
            <a:r>
              <a:rPr lang="es-CO" dirty="0"/>
              <a:t>LUISA FERNANDA </a:t>
            </a:r>
            <a:endParaRPr lang="es-ES" dirty="0"/>
          </a:p>
          <a:p>
            <a:r>
              <a:rPr lang="es-CO" dirty="0"/>
              <a:t>MONTOYA NARANJO NATALY </a:t>
            </a:r>
          </a:p>
          <a:p>
            <a:r>
              <a:rPr lang="es-CO" dirty="0" smtClean="0"/>
              <a:t>VÁSQUEZ </a:t>
            </a:r>
            <a:r>
              <a:rPr lang="es-CO" dirty="0"/>
              <a:t>BEDOYA JHON </a:t>
            </a:r>
            <a:r>
              <a:rPr lang="es-CO" dirty="0" smtClean="0"/>
              <a:t>EDISSON</a:t>
            </a:r>
            <a:endParaRPr lang="es-ES" dirty="0"/>
          </a:p>
          <a:p>
            <a:r>
              <a:rPr lang="es-CO" dirty="0"/>
              <a:t> </a:t>
            </a:r>
            <a:endParaRPr lang="es-ES" dirty="0"/>
          </a:p>
          <a:p>
            <a:r>
              <a:rPr lang="es-CO" dirty="0"/>
              <a:t>ASESOR TEMÁTICO: MARTHA CECILIA ÁLVAREZ OSORIO</a:t>
            </a:r>
            <a:endParaRPr lang="es-ES" dirty="0"/>
          </a:p>
        </p:txBody>
      </p:sp>
    </p:spTree>
    <p:extLst>
      <p:ext uri="{BB962C8B-B14F-4D97-AF65-F5344CB8AC3E}">
        <p14:creationId xmlns:p14="http://schemas.microsoft.com/office/powerpoint/2010/main" val="743933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0"/>
            <a:ext cx="12192000" cy="1268413"/>
          </a:xfrm>
          <a:prstGeom prst="rect">
            <a:avLst/>
          </a:prstGeom>
          <a:noFill/>
        </p:spPr>
      </p:pic>
      <p:pic>
        <p:nvPicPr>
          <p:cNvPr id="6" name="Imagen 5"/>
          <p:cNvPicPr>
            <a:picLocks noChangeAspect="1"/>
          </p:cNvPicPr>
          <p:nvPr/>
        </p:nvPicPr>
        <p:blipFill>
          <a:blip r:embed="rId3"/>
          <a:stretch>
            <a:fillRect/>
          </a:stretch>
        </p:blipFill>
        <p:spPr>
          <a:xfrm>
            <a:off x="11062952" y="5410334"/>
            <a:ext cx="1004553" cy="1336492"/>
          </a:xfrm>
          <a:prstGeom prst="rect">
            <a:avLst/>
          </a:prstGeom>
        </p:spPr>
      </p:pic>
      <p:sp>
        <p:nvSpPr>
          <p:cNvPr id="2" name="Título 1"/>
          <p:cNvSpPr>
            <a:spLocks noGrp="1"/>
          </p:cNvSpPr>
          <p:nvPr>
            <p:ph type="title"/>
          </p:nvPr>
        </p:nvSpPr>
        <p:spPr>
          <a:xfrm>
            <a:off x="838200" y="1008297"/>
            <a:ext cx="10515600" cy="1325563"/>
          </a:xfrm>
        </p:spPr>
        <p:txBody>
          <a:bodyPr>
            <a:normAutofit/>
          </a:bodyPr>
          <a:lstStyle/>
          <a:p>
            <a:pPr algn="ctr"/>
            <a:r>
              <a:rPr lang="es-ES" b="1" dirty="0" smtClean="0"/>
              <a:t>OBJETIVOS</a:t>
            </a:r>
            <a:endParaRPr lang="es-ES" b="1" dirty="0"/>
          </a:p>
        </p:txBody>
      </p:sp>
      <p:sp>
        <p:nvSpPr>
          <p:cNvPr id="3" name="Marcador de texto 2"/>
          <p:cNvSpPr>
            <a:spLocks noGrp="1"/>
          </p:cNvSpPr>
          <p:nvPr>
            <p:ph idx="1"/>
          </p:nvPr>
        </p:nvSpPr>
        <p:spPr>
          <a:xfrm>
            <a:off x="838200" y="2275318"/>
            <a:ext cx="10515600" cy="4139137"/>
          </a:xfrm>
        </p:spPr>
        <p:txBody>
          <a:bodyPr>
            <a:normAutofit fontScale="85000" lnSpcReduction="20000"/>
          </a:bodyPr>
          <a:lstStyle/>
          <a:p>
            <a:pPr algn="just"/>
            <a:r>
              <a:rPr lang="es-CO" dirty="0"/>
              <a:t>OBJETIVO </a:t>
            </a:r>
            <a:r>
              <a:rPr lang="es-CO" dirty="0" smtClean="0"/>
              <a:t>GENERAL:</a:t>
            </a:r>
          </a:p>
          <a:p>
            <a:pPr marL="0" indent="0" algn="just">
              <a:buNone/>
            </a:pPr>
            <a:r>
              <a:rPr lang="es-CO" sz="2600" dirty="0"/>
              <a:t>Describir la relación que ha tenido en los estilos de vida y las condiciones laborales de los empleados, la aplicación de Estándares Internacionales de RSE en las empresas prestadoras de servicios públicos de Medellín en el periodo 2009 a 2013</a:t>
            </a:r>
            <a:r>
              <a:rPr lang="es-CO" sz="2600" dirty="0" smtClean="0"/>
              <a:t>.</a:t>
            </a:r>
          </a:p>
          <a:p>
            <a:pPr marL="0" indent="0" algn="just">
              <a:buNone/>
            </a:pPr>
            <a:r>
              <a:rPr lang="es-CO" dirty="0" smtClean="0"/>
              <a:t>OBJETIVOS </a:t>
            </a:r>
            <a:r>
              <a:rPr lang="es-CO" dirty="0"/>
              <a:t>ESPECÍFICOS:</a:t>
            </a:r>
          </a:p>
          <a:p>
            <a:pPr lvl="0"/>
            <a:r>
              <a:rPr lang="es-ES" dirty="0"/>
              <a:t>Identificar los estándares internacionales de responsabilidad social empresarial que se aplican en las empresas del sector de servicios públicos en Medellín, tales como el GRI, el Pacto Mundial, la ISO 26000 y el Libro Verde.</a:t>
            </a:r>
          </a:p>
          <a:p>
            <a:pPr lvl="0"/>
            <a:r>
              <a:rPr lang="es-ES" dirty="0"/>
              <a:t>Determinar las características de los estándares internacionales de RSE objeto de Estudio. </a:t>
            </a:r>
          </a:p>
          <a:p>
            <a:pPr lvl="0"/>
            <a:r>
              <a:rPr lang="es-ES" dirty="0"/>
              <a:t>Estudiar la situación actual en tema de Responsabilidad Social Empresarial en las grandes empresas prestadoras de servicios públicos de Medellín (ISAGEN – GRUPO EPM – EMVARIAS) frente a sus empleados.</a:t>
            </a:r>
          </a:p>
          <a:p>
            <a:endParaRPr lang="es-ES" dirty="0"/>
          </a:p>
        </p:txBody>
      </p:sp>
    </p:spTree>
    <p:extLst>
      <p:ext uri="{BB962C8B-B14F-4D97-AF65-F5344CB8AC3E}">
        <p14:creationId xmlns:p14="http://schemas.microsoft.com/office/powerpoint/2010/main" val="366727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0"/>
            <a:ext cx="12192000" cy="1268413"/>
          </a:xfrm>
          <a:prstGeom prst="rect">
            <a:avLst/>
          </a:prstGeom>
          <a:noFill/>
        </p:spPr>
      </p:pic>
      <p:pic>
        <p:nvPicPr>
          <p:cNvPr id="6" name="Imagen 5"/>
          <p:cNvPicPr>
            <a:picLocks noChangeAspect="1"/>
          </p:cNvPicPr>
          <p:nvPr/>
        </p:nvPicPr>
        <p:blipFill>
          <a:blip r:embed="rId3"/>
          <a:stretch>
            <a:fillRect/>
          </a:stretch>
        </p:blipFill>
        <p:spPr>
          <a:xfrm>
            <a:off x="11062952" y="5410334"/>
            <a:ext cx="1004553" cy="1336492"/>
          </a:xfrm>
          <a:prstGeom prst="rect">
            <a:avLst/>
          </a:prstGeom>
        </p:spPr>
      </p:pic>
      <p:sp>
        <p:nvSpPr>
          <p:cNvPr id="2" name="Título 1"/>
          <p:cNvSpPr>
            <a:spLocks noGrp="1"/>
          </p:cNvSpPr>
          <p:nvPr>
            <p:ph type="title"/>
          </p:nvPr>
        </p:nvSpPr>
        <p:spPr>
          <a:xfrm>
            <a:off x="838200" y="1008297"/>
            <a:ext cx="10515600" cy="1325563"/>
          </a:xfrm>
        </p:spPr>
        <p:txBody>
          <a:bodyPr>
            <a:normAutofit/>
          </a:bodyPr>
          <a:lstStyle/>
          <a:p>
            <a:pPr algn="ctr"/>
            <a:r>
              <a:rPr lang="es-ES" b="1" dirty="0" smtClean="0"/>
              <a:t>DELIMITACIÓN</a:t>
            </a:r>
            <a:endParaRPr lang="es-ES" b="1" dirty="0"/>
          </a:p>
        </p:txBody>
      </p:sp>
      <p:sp>
        <p:nvSpPr>
          <p:cNvPr id="3" name="Marcador de texto 2"/>
          <p:cNvSpPr>
            <a:spLocks noGrp="1"/>
          </p:cNvSpPr>
          <p:nvPr>
            <p:ph idx="1"/>
          </p:nvPr>
        </p:nvSpPr>
        <p:spPr>
          <a:xfrm>
            <a:off x="838200" y="2275318"/>
            <a:ext cx="10515600" cy="4139137"/>
          </a:xfrm>
        </p:spPr>
        <p:txBody>
          <a:bodyPr>
            <a:normAutofit/>
          </a:bodyPr>
          <a:lstStyle/>
          <a:p>
            <a:r>
              <a:rPr lang="es-ES" dirty="0" smtClean="0"/>
              <a:t>TEMÁTICA: Responsabilidad Social Empresarial</a:t>
            </a:r>
          </a:p>
          <a:p>
            <a:endParaRPr lang="es-ES" dirty="0"/>
          </a:p>
          <a:p>
            <a:r>
              <a:rPr lang="es-ES" dirty="0" smtClean="0"/>
              <a:t>GEOGRÁFICO: Municipio de Medellín</a:t>
            </a:r>
          </a:p>
          <a:p>
            <a:endParaRPr lang="es-ES" dirty="0"/>
          </a:p>
          <a:p>
            <a:r>
              <a:rPr lang="es-ES" dirty="0" smtClean="0"/>
              <a:t>HISTÓRICO: Comprendido desde el año 2009 - 2013</a:t>
            </a:r>
            <a:endParaRPr lang="es-ES" dirty="0"/>
          </a:p>
        </p:txBody>
      </p:sp>
    </p:spTree>
    <p:extLst>
      <p:ext uri="{BB962C8B-B14F-4D97-AF65-F5344CB8AC3E}">
        <p14:creationId xmlns:p14="http://schemas.microsoft.com/office/powerpoint/2010/main" val="22553346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0"/>
            <a:ext cx="12192000" cy="1268413"/>
          </a:xfrm>
          <a:prstGeom prst="rect">
            <a:avLst/>
          </a:prstGeom>
          <a:noFill/>
        </p:spPr>
      </p:pic>
      <p:pic>
        <p:nvPicPr>
          <p:cNvPr id="6" name="Imagen 5"/>
          <p:cNvPicPr>
            <a:picLocks noChangeAspect="1"/>
          </p:cNvPicPr>
          <p:nvPr/>
        </p:nvPicPr>
        <p:blipFill>
          <a:blip r:embed="rId3"/>
          <a:stretch>
            <a:fillRect/>
          </a:stretch>
        </p:blipFill>
        <p:spPr>
          <a:xfrm>
            <a:off x="11062952" y="5410334"/>
            <a:ext cx="1004553" cy="1336492"/>
          </a:xfrm>
          <a:prstGeom prst="rect">
            <a:avLst/>
          </a:prstGeom>
        </p:spPr>
      </p:pic>
      <p:sp>
        <p:nvSpPr>
          <p:cNvPr id="2" name="Título 1"/>
          <p:cNvSpPr>
            <a:spLocks noGrp="1"/>
          </p:cNvSpPr>
          <p:nvPr>
            <p:ph type="title"/>
          </p:nvPr>
        </p:nvSpPr>
        <p:spPr>
          <a:xfrm>
            <a:off x="831850" y="962763"/>
            <a:ext cx="10515600" cy="2852737"/>
          </a:xfrm>
        </p:spPr>
        <p:txBody>
          <a:bodyPr>
            <a:normAutofit/>
          </a:bodyPr>
          <a:lstStyle/>
          <a:p>
            <a:pPr algn="ctr"/>
            <a:r>
              <a:rPr lang="es-ES" b="1" dirty="0" smtClean="0"/>
              <a:t>EMPRESA Y SOCIEDAD, PASOS EN SU TRANFORMACIÓN</a:t>
            </a:r>
            <a:endParaRPr lang="es-ES" b="1" dirty="0"/>
          </a:p>
        </p:txBody>
      </p:sp>
      <p:sp>
        <p:nvSpPr>
          <p:cNvPr id="4" name="Marcador de texto 3"/>
          <p:cNvSpPr>
            <a:spLocks noGrp="1"/>
          </p:cNvSpPr>
          <p:nvPr>
            <p:ph type="body" idx="1"/>
          </p:nvPr>
        </p:nvSpPr>
        <p:spPr>
          <a:xfrm>
            <a:off x="831850" y="4660240"/>
            <a:ext cx="10515600" cy="1500187"/>
          </a:xfrm>
        </p:spPr>
        <p:txBody>
          <a:bodyPr/>
          <a:lstStyle/>
          <a:p>
            <a:pPr algn="ctr"/>
            <a:r>
              <a:rPr lang="es-ES" dirty="0" smtClean="0"/>
              <a:t>Libro Verde - </a:t>
            </a:r>
            <a:r>
              <a:rPr lang="es-CO" dirty="0"/>
              <a:t>Global </a:t>
            </a:r>
            <a:r>
              <a:rPr lang="es-CO" dirty="0" err="1"/>
              <a:t>Reporting</a:t>
            </a:r>
            <a:r>
              <a:rPr lang="es-CO" dirty="0"/>
              <a:t> </a:t>
            </a:r>
            <a:r>
              <a:rPr lang="es-CO" dirty="0" err="1"/>
              <a:t>Initiative</a:t>
            </a:r>
            <a:r>
              <a:rPr lang="es-CO" dirty="0"/>
              <a:t> (GRI</a:t>
            </a:r>
            <a:r>
              <a:rPr lang="es-CO" dirty="0" smtClean="0"/>
              <a:t>) – Pacto Mundial – ISO 26000 </a:t>
            </a:r>
            <a:endParaRPr lang="es-ES" dirty="0"/>
          </a:p>
        </p:txBody>
      </p:sp>
    </p:spTree>
    <p:extLst>
      <p:ext uri="{BB962C8B-B14F-4D97-AF65-F5344CB8AC3E}">
        <p14:creationId xmlns:p14="http://schemas.microsoft.com/office/powerpoint/2010/main" val="22735713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0"/>
            <a:ext cx="12192000" cy="1268413"/>
          </a:xfrm>
          <a:prstGeom prst="rect">
            <a:avLst/>
          </a:prstGeom>
          <a:noFill/>
        </p:spPr>
      </p:pic>
      <p:pic>
        <p:nvPicPr>
          <p:cNvPr id="6" name="Imagen 5"/>
          <p:cNvPicPr>
            <a:picLocks noChangeAspect="1"/>
          </p:cNvPicPr>
          <p:nvPr/>
        </p:nvPicPr>
        <p:blipFill>
          <a:blip r:embed="rId3"/>
          <a:stretch>
            <a:fillRect/>
          </a:stretch>
        </p:blipFill>
        <p:spPr>
          <a:xfrm>
            <a:off x="11062952" y="5410334"/>
            <a:ext cx="1004553" cy="1336492"/>
          </a:xfrm>
          <a:prstGeom prst="rect">
            <a:avLst/>
          </a:prstGeom>
        </p:spPr>
      </p:pic>
      <p:sp>
        <p:nvSpPr>
          <p:cNvPr id="2" name="Título 1"/>
          <p:cNvSpPr>
            <a:spLocks noGrp="1"/>
          </p:cNvSpPr>
          <p:nvPr>
            <p:ph type="title"/>
          </p:nvPr>
        </p:nvSpPr>
        <p:spPr>
          <a:xfrm>
            <a:off x="831850" y="962763"/>
            <a:ext cx="10515600" cy="2852737"/>
          </a:xfrm>
        </p:spPr>
        <p:txBody>
          <a:bodyPr>
            <a:normAutofit/>
          </a:bodyPr>
          <a:lstStyle/>
          <a:p>
            <a:pPr algn="ctr"/>
            <a:r>
              <a:rPr lang="es-CO" b="1" dirty="0" smtClean="0"/>
              <a:t>DESAFÍOS </a:t>
            </a:r>
            <a:r>
              <a:rPr lang="es-CO" b="1" dirty="0"/>
              <a:t>EN LA GESTIÓN </a:t>
            </a:r>
            <a:r>
              <a:rPr lang="es-CO" b="1" dirty="0" smtClean="0"/>
              <a:t>EMPRESARIAL</a:t>
            </a:r>
            <a:endParaRPr lang="es-ES" b="1" dirty="0"/>
          </a:p>
        </p:txBody>
      </p:sp>
      <p:sp>
        <p:nvSpPr>
          <p:cNvPr id="4" name="Marcador de texto 3"/>
          <p:cNvSpPr>
            <a:spLocks noGrp="1"/>
          </p:cNvSpPr>
          <p:nvPr>
            <p:ph type="body" idx="1"/>
          </p:nvPr>
        </p:nvSpPr>
        <p:spPr>
          <a:xfrm>
            <a:off x="831850" y="4660240"/>
            <a:ext cx="10515600" cy="1500187"/>
          </a:xfrm>
        </p:spPr>
        <p:txBody>
          <a:bodyPr/>
          <a:lstStyle/>
          <a:p>
            <a:pPr algn="ctr"/>
            <a:r>
              <a:rPr lang="es-ES" dirty="0" smtClean="0"/>
              <a:t>Grupo EPM – EMVARIAS – ISAGEM</a:t>
            </a:r>
            <a:endParaRPr lang="es-ES" dirty="0"/>
          </a:p>
        </p:txBody>
      </p:sp>
    </p:spTree>
    <p:extLst>
      <p:ext uri="{BB962C8B-B14F-4D97-AF65-F5344CB8AC3E}">
        <p14:creationId xmlns:p14="http://schemas.microsoft.com/office/powerpoint/2010/main" val="42875636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0"/>
            <a:ext cx="12192000" cy="1268413"/>
          </a:xfrm>
          <a:prstGeom prst="rect">
            <a:avLst/>
          </a:prstGeom>
          <a:noFill/>
        </p:spPr>
      </p:pic>
      <p:pic>
        <p:nvPicPr>
          <p:cNvPr id="6" name="Imagen 5"/>
          <p:cNvPicPr>
            <a:picLocks noChangeAspect="1"/>
          </p:cNvPicPr>
          <p:nvPr/>
        </p:nvPicPr>
        <p:blipFill>
          <a:blip r:embed="rId3"/>
          <a:stretch>
            <a:fillRect/>
          </a:stretch>
        </p:blipFill>
        <p:spPr>
          <a:xfrm>
            <a:off x="11062952" y="5410334"/>
            <a:ext cx="1004553" cy="1336492"/>
          </a:xfrm>
          <a:prstGeom prst="rect">
            <a:avLst/>
          </a:prstGeom>
        </p:spPr>
      </p:pic>
      <p:sp>
        <p:nvSpPr>
          <p:cNvPr id="2" name="Título 1"/>
          <p:cNvSpPr>
            <a:spLocks noGrp="1"/>
          </p:cNvSpPr>
          <p:nvPr>
            <p:ph type="title"/>
          </p:nvPr>
        </p:nvSpPr>
        <p:spPr>
          <a:xfrm>
            <a:off x="838200" y="2057467"/>
            <a:ext cx="10515600" cy="2852737"/>
          </a:xfrm>
        </p:spPr>
        <p:txBody>
          <a:bodyPr>
            <a:normAutofit/>
          </a:bodyPr>
          <a:lstStyle/>
          <a:p>
            <a:pPr algn="ctr"/>
            <a:r>
              <a:rPr lang="es-CO" b="1" dirty="0"/>
              <a:t>OBJETIVOS EMPRESARIALES Y EL CONCEPTO INTEGRADOR DEL </a:t>
            </a:r>
            <a:r>
              <a:rPr lang="es-CO" b="1" dirty="0" smtClean="0"/>
              <a:t>EMPLEADO</a:t>
            </a:r>
            <a:endParaRPr lang="es-ES" dirty="0"/>
          </a:p>
        </p:txBody>
      </p:sp>
    </p:spTree>
    <p:extLst>
      <p:ext uri="{BB962C8B-B14F-4D97-AF65-F5344CB8AC3E}">
        <p14:creationId xmlns:p14="http://schemas.microsoft.com/office/powerpoint/2010/main" val="1811902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0" y="0"/>
            <a:ext cx="12192000" cy="1268413"/>
          </a:xfrm>
          <a:prstGeom prst="rect">
            <a:avLst/>
          </a:prstGeom>
          <a:noFill/>
        </p:spPr>
      </p:pic>
      <p:pic>
        <p:nvPicPr>
          <p:cNvPr id="6" name="Imagen 5"/>
          <p:cNvPicPr>
            <a:picLocks noChangeAspect="1"/>
          </p:cNvPicPr>
          <p:nvPr/>
        </p:nvPicPr>
        <p:blipFill>
          <a:blip r:embed="rId3"/>
          <a:stretch>
            <a:fillRect/>
          </a:stretch>
        </p:blipFill>
        <p:spPr>
          <a:xfrm>
            <a:off x="11062952" y="5410334"/>
            <a:ext cx="1004553" cy="1336492"/>
          </a:xfrm>
          <a:prstGeom prst="rect">
            <a:avLst/>
          </a:prstGeom>
        </p:spPr>
      </p:pic>
      <p:sp>
        <p:nvSpPr>
          <p:cNvPr id="2" name="Título 1"/>
          <p:cNvSpPr>
            <a:spLocks noGrp="1"/>
          </p:cNvSpPr>
          <p:nvPr>
            <p:ph type="title"/>
          </p:nvPr>
        </p:nvSpPr>
        <p:spPr>
          <a:xfrm>
            <a:off x="838200" y="1387765"/>
            <a:ext cx="10515600" cy="2852737"/>
          </a:xfrm>
        </p:spPr>
        <p:txBody>
          <a:bodyPr>
            <a:normAutofit/>
          </a:bodyPr>
          <a:lstStyle/>
          <a:p>
            <a:pPr algn="ctr"/>
            <a:r>
              <a:rPr lang="es-ES" sz="8800" b="1" dirty="0" smtClean="0"/>
              <a:t>CONCLUSIONES</a:t>
            </a:r>
            <a:endParaRPr lang="es-ES" sz="8800" b="1" dirty="0"/>
          </a:p>
        </p:txBody>
      </p:sp>
    </p:spTree>
    <p:extLst>
      <p:ext uri="{BB962C8B-B14F-4D97-AF65-F5344CB8AC3E}">
        <p14:creationId xmlns:p14="http://schemas.microsoft.com/office/powerpoint/2010/main" val="2584431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221</Words>
  <Application>Microsoft Office PowerPoint</Application>
  <PresentationFormat>Panorámica</PresentationFormat>
  <Paragraphs>26</Paragraphs>
  <Slides>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7</vt:i4>
      </vt:variant>
    </vt:vector>
  </HeadingPairs>
  <TitlesOfParts>
    <vt:vector size="11" baseType="lpstr">
      <vt:lpstr>Arial</vt:lpstr>
      <vt:lpstr>Calibri</vt:lpstr>
      <vt:lpstr>Calibri Light</vt:lpstr>
      <vt:lpstr>Tema de Office</vt:lpstr>
      <vt:lpstr>LA RESPONSABILIDAD SOCIAL EMPRESARIAL, UN PACTO ESTRATÉGICO CON LOS EMPLEADOS</vt:lpstr>
      <vt:lpstr>OBJETIVOS</vt:lpstr>
      <vt:lpstr>DELIMITACIÓN</vt:lpstr>
      <vt:lpstr>EMPRESA Y SOCIEDAD, PASOS EN SU TRANFORMACIÓN</vt:lpstr>
      <vt:lpstr>DESAFÍOS EN LA GESTIÓN EMPRESARIAL</vt:lpstr>
      <vt:lpstr>OBJETIVOS EMPRESARIALES Y EL CONCEPTO INTEGRADOR DEL EMPLEADO</vt:lpstr>
      <vt:lpstr>CONCLUSIONES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Jhon Edisson Vásquez B.</dc:creator>
  <cp:lastModifiedBy>Jhon Edisson Vásquez B.</cp:lastModifiedBy>
  <cp:revision>6</cp:revision>
  <dcterms:created xsi:type="dcterms:W3CDTF">2014-11-03T18:01:17Z</dcterms:created>
  <dcterms:modified xsi:type="dcterms:W3CDTF">2014-11-11T14:11:51Z</dcterms:modified>
</cp:coreProperties>
</file>