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3" r:id="rId2"/>
    <p:sldId id="280" r:id="rId3"/>
    <p:sldId id="281" r:id="rId4"/>
    <p:sldId id="282" r:id="rId5"/>
    <p:sldId id="283" r:id="rId6"/>
    <p:sldId id="284" r:id="rId7"/>
    <p:sldId id="285" r:id="rId8"/>
    <p:sldId id="286" r:id="rId9"/>
    <p:sldId id="287" r:id="rId10"/>
    <p:sldId id="288" r:id="rId11"/>
    <p:sldId id="289" r:id="rId12"/>
    <p:sldId id="275" r:id="rId13"/>
    <p:sldId id="256" r:id="rId14"/>
    <p:sldId id="258" r:id="rId15"/>
    <p:sldId id="259" r:id="rId16"/>
    <p:sldId id="260" r:id="rId17"/>
    <p:sldId id="261" r:id="rId18"/>
    <p:sldId id="262" r:id="rId19"/>
    <p:sldId id="263" r:id="rId20"/>
    <p:sldId id="264" r:id="rId21"/>
    <p:sldId id="265" r:id="rId22"/>
    <p:sldId id="266" r:id="rId23"/>
    <p:sldId id="267" r:id="rId24"/>
    <p:sldId id="268" r:id="rId25"/>
    <p:sldId id="269" r:id="rId26"/>
    <p:sldId id="270" r:id="rId27"/>
    <p:sldId id="271"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5/13/2014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5/13/2014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486182" y="1329745"/>
            <a:ext cx="8915399" cy="2262781"/>
          </a:xfrm>
        </p:spPr>
        <p:txBody>
          <a:bodyPr>
            <a:normAutofit fontScale="90000"/>
          </a:bodyPr>
          <a:lstStyle/>
          <a:p>
            <a:pPr algn="ctr"/>
            <a:r>
              <a:rPr lang="es-CO" b="1" dirty="0" smtClean="0"/>
              <a:t>IMPACTO DE LA NIC 16 “PPyE” EN EL SECTOR INDUSTRIAL DEL VALLE DE ABURRÁ</a:t>
            </a:r>
            <a:endParaRPr lang="es-CO" b="1" dirty="0"/>
          </a:p>
        </p:txBody>
      </p:sp>
      <p:sp>
        <p:nvSpPr>
          <p:cNvPr id="3" name="Subtítulo 2"/>
          <p:cNvSpPr>
            <a:spLocks noGrp="1"/>
          </p:cNvSpPr>
          <p:nvPr>
            <p:ph type="subTitle" idx="1"/>
          </p:nvPr>
        </p:nvSpPr>
        <p:spPr/>
        <p:txBody>
          <a:bodyPr>
            <a:noAutofit/>
          </a:bodyPr>
          <a:lstStyle/>
          <a:p>
            <a:pPr algn="r"/>
            <a:r>
              <a:rPr lang="es-CO" sz="2400" b="1" dirty="0" smtClean="0"/>
              <a:t>LILLYANA OLAYA MONTOYA</a:t>
            </a:r>
          </a:p>
          <a:p>
            <a:pPr algn="r"/>
            <a:r>
              <a:rPr lang="es-CO" sz="2400" b="1" dirty="0" smtClean="0"/>
              <a:t>LORENA ANGULO ROMERO</a:t>
            </a:r>
          </a:p>
          <a:p>
            <a:pPr algn="r"/>
            <a:r>
              <a:rPr lang="es-CO" sz="2400" b="1" dirty="0" smtClean="0"/>
              <a:t>JEFFREY VALENZUELA DE ARCO</a:t>
            </a:r>
            <a:endParaRPr lang="es-CO" sz="2400" b="1" dirty="0"/>
          </a:p>
        </p:txBody>
      </p:sp>
    </p:spTree>
    <p:extLst>
      <p:ext uri="{BB962C8B-B14F-4D97-AF65-F5344CB8AC3E}">
        <p14:creationId xmlns:p14="http://schemas.microsoft.com/office/powerpoint/2010/main" val="26838481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638023" y="1029285"/>
            <a:ext cx="8229600" cy="5715040"/>
          </a:xfrm>
        </p:spPr>
        <p:txBody>
          <a:bodyPr>
            <a:normAutofit/>
          </a:bodyPr>
          <a:lstStyle/>
          <a:p>
            <a:pPr algn="just">
              <a:buNone/>
            </a:pPr>
            <a:r>
              <a:rPr lang="es-CO" dirty="0" smtClean="0"/>
              <a:t>    </a:t>
            </a:r>
            <a:r>
              <a:rPr lang="es-CO" sz="3200" dirty="0" smtClean="0"/>
              <a:t>Este trabajo muestra una trayectoria de las NIIF presentándose un análisis del efecto que puede causar la aplicación de la NIC 16 de Propiedad, Planta y Equipo, sobre los Estados Financieros, y así ver con el uso de esta que variables se deberán tener en cuenta la planeación financiera de las empresas</a:t>
            </a:r>
            <a:r>
              <a:rPr lang="es-CO" sz="3200" dirty="0"/>
              <a:t>.</a:t>
            </a:r>
          </a:p>
        </p:txBody>
      </p:sp>
    </p:spTree>
    <p:extLst>
      <p:ext uri="{BB962C8B-B14F-4D97-AF65-F5344CB8AC3E}">
        <p14:creationId xmlns:p14="http://schemas.microsoft.com/office/powerpoint/2010/main" val="2987301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039133" y="2079423"/>
            <a:ext cx="8911687" cy="1280890"/>
          </a:xfrm>
        </p:spPr>
        <p:txBody>
          <a:bodyPr>
            <a:noAutofit/>
          </a:bodyPr>
          <a:lstStyle/>
          <a:p>
            <a:pPr algn="ctr"/>
            <a:r>
              <a:rPr lang="es-CO" sz="4800" b="1" dirty="0" smtClean="0"/>
              <a:t>MARCO TEORICO Y CONCEPTUAL</a:t>
            </a:r>
            <a:endParaRPr lang="es-CO" sz="4800" b="1" dirty="0"/>
          </a:p>
        </p:txBody>
      </p:sp>
    </p:spTree>
    <p:extLst>
      <p:ext uri="{BB962C8B-B14F-4D97-AF65-F5344CB8AC3E}">
        <p14:creationId xmlns:p14="http://schemas.microsoft.com/office/powerpoint/2010/main" val="11098832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2048059" y="334850"/>
            <a:ext cx="8950499" cy="6201830"/>
          </a:xfrm>
          <a:prstGeom prst="rect">
            <a:avLst/>
          </a:prstGeom>
        </p:spPr>
      </p:pic>
    </p:spTree>
    <p:extLst>
      <p:ext uri="{BB962C8B-B14F-4D97-AF65-F5344CB8AC3E}">
        <p14:creationId xmlns:p14="http://schemas.microsoft.com/office/powerpoint/2010/main" val="29548897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035421" y="2514601"/>
            <a:ext cx="8915399" cy="2262781"/>
          </a:xfrm>
        </p:spPr>
        <p:txBody>
          <a:bodyPr>
            <a:normAutofit/>
          </a:bodyPr>
          <a:lstStyle/>
          <a:p>
            <a:pPr algn="ctr"/>
            <a:r>
              <a:rPr lang="es-CO" b="1" dirty="0" smtClean="0"/>
              <a:t>METODOLOGIA APLICADA</a:t>
            </a:r>
            <a:r>
              <a:rPr lang="es-CO" dirty="0"/>
              <a:t/>
            </a:r>
            <a:br>
              <a:rPr lang="es-CO" dirty="0"/>
            </a:br>
            <a:endParaRPr lang="es-CO" dirty="0"/>
          </a:p>
        </p:txBody>
      </p:sp>
    </p:spTree>
    <p:extLst>
      <p:ext uri="{BB962C8B-B14F-4D97-AF65-F5344CB8AC3E}">
        <p14:creationId xmlns:p14="http://schemas.microsoft.com/office/powerpoint/2010/main" val="734218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smtClean="0"/>
              <a:t>LEYES.</a:t>
            </a:r>
            <a:endParaRPr lang="es-CO" b="1" dirty="0"/>
          </a:p>
        </p:txBody>
      </p:sp>
      <p:sp>
        <p:nvSpPr>
          <p:cNvPr id="3" name="Marcador de contenido 2"/>
          <p:cNvSpPr>
            <a:spLocks noGrp="1"/>
          </p:cNvSpPr>
          <p:nvPr>
            <p:ph idx="1"/>
          </p:nvPr>
        </p:nvSpPr>
        <p:spPr/>
        <p:txBody>
          <a:bodyPr>
            <a:normAutofit/>
          </a:bodyPr>
          <a:lstStyle/>
          <a:p>
            <a:pPr algn="just"/>
            <a:r>
              <a:rPr lang="es-CO" sz="2800" dirty="0"/>
              <a:t> Ley 1314 de 2009 – Proceso de convergencia.</a:t>
            </a:r>
          </a:p>
          <a:p>
            <a:pPr marL="0" indent="0" algn="just">
              <a:buNone/>
            </a:pPr>
            <a:endParaRPr lang="es-CO" sz="2800" dirty="0"/>
          </a:p>
          <a:p>
            <a:pPr algn="just"/>
            <a:r>
              <a:rPr lang="es-CO" sz="2800" dirty="0"/>
              <a:t> Ley 1450 de 201, Art. 240 – En la cual se manifiesta la voluntad y compromiso de los administradores de la Nación con el proceso de convergencia. </a:t>
            </a:r>
          </a:p>
        </p:txBody>
      </p:sp>
    </p:spTree>
    <p:extLst>
      <p:ext uri="{BB962C8B-B14F-4D97-AF65-F5344CB8AC3E}">
        <p14:creationId xmlns:p14="http://schemas.microsoft.com/office/powerpoint/2010/main" val="17484873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smtClean="0"/>
              <a:t>DECRETOS.</a:t>
            </a:r>
            <a:endParaRPr lang="es-CO" b="1" dirty="0"/>
          </a:p>
        </p:txBody>
      </p:sp>
      <p:sp>
        <p:nvSpPr>
          <p:cNvPr id="3" name="Marcador de contenido 2"/>
          <p:cNvSpPr>
            <a:spLocks noGrp="1"/>
          </p:cNvSpPr>
          <p:nvPr>
            <p:ph idx="1"/>
          </p:nvPr>
        </p:nvSpPr>
        <p:spPr>
          <a:xfrm>
            <a:off x="2589212" y="1481070"/>
            <a:ext cx="8915400" cy="4430152"/>
          </a:xfrm>
        </p:spPr>
        <p:txBody>
          <a:bodyPr>
            <a:normAutofit/>
          </a:bodyPr>
          <a:lstStyle/>
          <a:p>
            <a:pPr algn="just"/>
            <a:r>
              <a:rPr lang="es-CO" sz="2000" dirty="0"/>
              <a:t>Decreto </a:t>
            </a:r>
            <a:r>
              <a:rPr lang="es-CO" sz="2000" dirty="0" smtClean="0"/>
              <a:t>3048 de 2011 - Cuyo </a:t>
            </a:r>
            <a:r>
              <a:rPr lang="es-CO" sz="2000" dirty="0"/>
              <a:t>objetivo es coordinar las entidades públicas </a:t>
            </a:r>
            <a:r>
              <a:rPr lang="es-CO" sz="2000" dirty="0" smtClean="0"/>
              <a:t>o </a:t>
            </a:r>
            <a:r>
              <a:rPr lang="es-CO" sz="2000" dirty="0"/>
              <a:t>privados y autoridades públicas de supervisión, para que las Normas de Contabilidad, de Información </a:t>
            </a:r>
            <a:r>
              <a:rPr lang="es-CO" sz="2000" dirty="0" smtClean="0"/>
              <a:t>Financiera sean </a:t>
            </a:r>
            <a:r>
              <a:rPr lang="es-CO" sz="2000" dirty="0"/>
              <a:t>homogéneas, consistentes y </a:t>
            </a:r>
            <a:r>
              <a:rPr lang="es-CO" sz="2000" dirty="0" smtClean="0"/>
              <a:t>comparables.</a:t>
            </a:r>
          </a:p>
          <a:p>
            <a:pPr algn="just"/>
            <a:endParaRPr lang="es-CO" sz="2000" dirty="0"/>
          </a:p>
          <a:p>
            <a:pPr algn="just"/>
            <a:r>
              <a:rPr lang="es-CO" sz="2000" dirty="0"/>
              <a:t>Decreto </a:t>
            </a:r>
            <a:r>
              <a:rPr lang="es-CO" sz="2000" dirty="0" smtClean="0"/>
              <a:t>3567 de 2011 - Modifica </a:t>
            </a:r>
            <a:r>
              <a:rPr lang="es-CO" sz="2000" dirty="0"/>
              <a:t>las funciones de </a:t>
            </a:r>
            <a:r>
              <a:rPr lang="es-CO" sz="2000" dirty="0" smtClean="0"/>
              <a:t>Consejo </a:t>
            </a:r>
            <a:r>
              <a:rPr lang="es-CO" sz="2000" dirty="0"/>
              <a:t>Técnico de la Contaduría </a:t>
            </a:r>
            <a:r>
              <a:rPr lang="es-CO" sz="2000" dirty="0" smtClean="0"/>
              <a:t>Pública</a:t>
            </a:r>
          </a:p>
          <a:p>
            <a:pPr algn="just"/>
            <a:endParaRPr lang="es-CO" sz="2000" dirty="0" smtClean="0"/>
          </a:p>
          <a:p>
            <a:pPr algn="just"/>
            <a:r>
              <a:rPr lang="es-CO" sz="2000" dirty="0"/>
              <a:t>Decreto 2706 </a:t>
            </a:r>
            <a:r>
              <a:rPr lang="es-CO" sz="2000" dirty="0" smtClean="0"/>
              <a:t>de 2012 - El </a:t>
            </a:r>
            <a:r>
              <a:rPr lang="es-CO" sz="2000" dirty="0"/>
              <a:t>gobierno designa las empresas que serán catalogadas como microempresas y estarán clasificadas dentro del Grupo 3 o de contabilidad simplificada.</a:t>
            </a:r>
          </a:p>
          <a:p>
            <a:pPr algn="just"/>
            <a:endParaRPr lang="es-CO" sz="2000" dirty="0"/>
          </a:p>
        </p:txBody>
      </p:sp>
    </p:spTree>
    <p:extLst>
      <p:ext uri="{BB962C8B-B14F-4D97-AF65-F5344CB8AC3E}">
        <p14:creationId xmlns:p14="http://schemas.microsoft.com/office/powerpoint/2010/main" val="584934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smtClean="0"/>
              <a:t>MUESTRA - ENCUESTA</a:t>
            </a:r>
            <a:endParaRPr lang="es-CO" b="1" dirty="0"/>
          </a:p>
        </p:txBody>
      </p:sp>
      <p:sp>
        <p:nvSpPr>
          <p:cNvPr id="3" name="Marcador de contenido 2"/>
          <p:cNvSpPr>
            <a:spLocks noGrp="1"/>
          </p:cNvSpPr>
          <p:nvPr>
            <p:ph idx="1"/>
          </p:nvPr>
        </p:nvSpPr>
        <p:spPr>
          <a:xfrm>
            <a:off x="2253803" y="1777285"/>
            <a:ext cx="9250809" cy="4133937"/>
          </a:xfrm>
        </p:spPr>
        <p:txBody>
          <a:bodyPr>
            <a:normAutofit/>
          </a:bodyPr>
          <a:lstStyle/>
          <a:p>
            <a:pPr marL="0" indent="0">
              <a:buNone/>
            </a:pPr>
            <a:r>
              <a:rPr lang="es-CO" sz="2400" dirty="0" smtClean="0"/>
              <a:t>REVISTA ANTIOQUEÑA DE ECONOMÍA Y DESARROLLO (RAED).</a:t>
            </a:r>
          </a:p>
          <a:p>
            <a:pPr marL="0" indent="0">
              <a:buNone/>
            </a:pPr>
            <a:endParaRPr lang="es-CO" sz="2400" dirty="0" smtClean="0"/>
          </a:p>
          <a:p>
            <a:r>
              <a:rPr lang="es-CO" sz="2400" dirty="0" smtClean="0"/>
              <a:t> Se obtuvo las empresas del sector.</a:t>
            </a:r>
          </a:p>
          <a:p>
            <a:r>
              <a:rPr lang="es-CO" sz="2400" dirty="0" smtClean="0"/>
              <a:t> 25 empresas representativas del sector.</a:t>
            </a:r>
          </a:p>
          <a:p>
            <a:r>
              <a:rPr lang="es-CO" sz="2400" dirty="0"/>
              <a:t> </a:t>
            </a:r>
            <a:r>
              <a:rPr lang="es-CO" sz="2400" dirty="0" smtClean="0"/>
              <a:t>20 empresas seleccionadas y 5 empresas alternativas.</a:t>
            </a:r>
          </a:p>
          <a:p>
            <a:r>
              <a:rPr lang="es-CO" sz="2400" dirty="0" smtClean="0"/>
              <a:t>Muestra final de 15 empresas del sector industrial. </a:t>
            </a:r>
            <a:endParaRPr lang="es-CO" sz="2400" dirty="0"/>
          </a:p>
        </p:txBody>
      </p:sp>
    </p:spTree>
    <p:extLst>
      <p:ext uri="{BB962C8B-B14F-4D97-AF65-F5344CB8AC3E}">
        <p14:creationId xmlns:p14="http://schemas.microsoft.com/office/powerpoint/2010/main" val="23610687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a:stretch>
            <a:fillRect/>
          </a:stretch>
        </p:blipFill>
        <p:spPr>
          <a:xfrm>
            <a:off x="2948369" y="592428"/>
            <a:ext cx="6762302" cy="6094028"/>
          </a:xfrm>
          <a:prstGeom prst="rect">
            <a:avLst/>
          </a:prstGeom>
        </p:spPr>
      </p:pic>
    </p:spTree>
    <p:extLst>
      <p:ext uri="{BB962C8B-B14F-4D97-AF65-F5344CB8AC3E}">
        <p14:creationId xmlns:p14="http://schemas.microsoft.com/office/powerpoint/2010/main" val="17545207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451257" y="2130939"/>
            <a:ext cx="8911687" cy="1280890"/>
          </a:xfrm>
        </p:spPr>
        <p:txBody>
          <a:bodyPr>
            <a:noAutofit/>
          </a:bodyPr>
          <a:lstStyle/>
          <a:p>
            <a:pPr algn="ctr"/>
            <a:r>
              <a:rPr lang="es-CO" b="1" dirty="0" smtClean="0"/>
              <a:t>ANALISIS DE LOS RESULTADOS – VARIABLES DEL PROYECTO DE INVESTIGACIÓN</a:t>
            </a:r>
            <a:endParaRPr lang="es-CO" b="1" dirty="0"/>
          </a:p>
        </p:txBody>
      </p:sp>
    </p:spTree>
    <p:extLst>
      <p:ext uri="{BB962C8B-B14F-4D97-AF65-F5344CB8AC3E}">
        <p14:creationId xmlns:p14="http://schemas.microsoft.com/office/powerpoint/2010/main" val="25974701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66683" y="624110"/>
            <a:ext cx="9237930" cy="1280890"/>
          </a:xfrm>
        </p:spPr>
        <p:txBody>
          <a:bodyPr/>
          <a:lstStyle/>
          <a:p>
            <a:r>
              <a:rPr lang="es-CO" b="1" dirty="0" smtClean="0"/>
              <a:t>RECONOCIMIENTO INICIAL Y POSTERIOR</a:t>
            </a:r>
            <a:endParaRPr lang="es-CO" b="1" dirty="0"/>
          </a:p>
        </p:txBody>
      </p:sp>
      <p:sp>
        <p:nvSpPr>
          <p:cNvPr id="3" name="Marcador de contenido 2"/>
          <p:cNvSpPr>
            <a:spLocks noGrp="1"/>
          </p:cNvSpPr>
          <p:nvPr>
            <p:ph idx="1"/>
          </p:nvPr>
        </p:nvSpPr>
        <p:spPr>
          <a:xfrm>
            <a:off x="2266683" y="1622737"/>
            <a:ext cx="9237929" cy="4533363"/>
          </a:xfrm>
        </p:spPr>
        <p:txBody>
          <a:bodyPr>
            <a:normAutofit fontScale="92500"/>
          </a:bodyPr>
          <a:lstStyle/>
          <a:p>
            <a:pPr marL="0" indent="0" algn="just">
              <a:buNone/>
            </a:pPr>
            <a:r>
              <a:rPr lang="es-CO" sz="2800" dirty="0" smtClean="0"/>
              <a:t>Se puede inferir que la mayor parte de los encuestados tiene conocimientos claros acerca del reconocimiento tanto inicial como posterior de los activos bajo NIC 16.</a:t>
            </a:r>
          </a:p>
          <a:p>
            <a:pPr marL="0" indent="0" algn="just">
              <a:buNone/>
            </a:pPr>
            <a:endParaRPr lang="es-CO" sz="2800" dirty="0" smtClean="0"/>
          </a:p>
          <a:p>
            <a:pPr marL="0" indent="0" algn="just">
              <a:buNone/>
            </a:pPr>
            <a:r>
              <a:rPr lang="es-CO" sz="2800" dirty="0" smtClean="0"/>
              <a:t>Métodos:</a:t>
            </a:r>
          </a:p>
          <a:p>
            <a:pPr lvl="0"/>
            <a:r>
              <a:rPr lang="es-CO" sz="2800" dirty="0"/>
              <a:t>Para el costo atribuido: valor razonable, costo en libros y aplicación de retroactiva. </a:t>
            </a:r>
            <a:endParaRPr lang="es-CO" sz="2800" dirty="0" smtClean="0"/>
          </a:p>
          <a:p>
            <a:pPr lvl="0"/>
            <a:r>
              <a:rPr lang="es-CO" sz="2800" dirty="0" smtClean="0"/>
              <a:t>Peritaje</a:t>
            </a:r>
            <a:endParaRPr lang="es-CO" sz="2800" dirty="0"/>
          </a:p>
          <a:p>
            <a:pPr lvl="0"/>
            <a:r>
              <a:rPr lang="es-CO" sz="2800" dirty="0"/>
              <a:t>Modelo del costo</a:t>
            </a:r>
          </a:p>
          <a:p>
            <a:pPr marL="0" indent="0" algn="just">
              <a:buNone/>
            </a:pPr>
            <a:endParaRPr lang="es-CO" sz="2800" dirty="0"/>
          </a:p>
        </p:txBody>
      </p:sp>
    </p:spTree>
    <p:extLst>
      <p:ext uri="{BB962C8B-B14F-4D97-AF65-F5344CB8AC3E}">
        <p14:creationId xmlns:p14="http://schemas.microsoft.com/office/powerpoint/2010/main" val="2020418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238348" y="285729"/>
            <a:ext cx="7772400" cy="1470025"/>
          </a:xfrm>
        </p:spPr>
        <p:txBody>
          <a:bodyPr>
            <a:normAutofit fontScale="90000"/>
          </a:bodyPr>
          <a:lstStyle/>
          <a:p>
            <a:r>
              <a:rPr lang="es-CO" b="1" dirty="0" smtClean="0"/>
              <a:t>PLANTEAMIENTO DEL PROBLEMA</a:t>
            </a:r>
            <a:endParaRPr lang="es-CO" b="1" dirty="0"/>
          </a:p>
        </p:txBody>
      </p:sp>
      <p:sp>
        <p:nvSpPr>
          <p:cNvPr id="3" name="2 Subtítulo"/>
          <p:cNvSpPr>
            <a:spLocks noGrp="1"/>
          </p:cNvSpPr>
          <p:nvPr>
            <p:ph type="subTitle" idx="1"/>
          </p:nvPr>
        </p:nvSpPr>
        <p:spPr>
          <a:xfrm>
            <a:off x="2309786" y="1643050"/>
            <a:ext cx="7858180" cy="4500594"/>
          </a:xfrm>
        </p:spPr>
        <p:txBody>
          <a:bodyPr>
            <a:normAutofit lnSpcReduction="10000"/>
          </a:bodyPr>
          <a:lstStyle/>
          <a:p>
            <a:pPr algn="l">
              <a:buFont typeface="Arial" pitchFamily="34" charset="0"/>
              <a:buChar char="•"/>
            </a:pPr>
            <a:endParaRPr lang="es-CO" b="1" dirty="0" smtClean="0">
              <a:solidFill>
                <a:schemeClr val="tx1"/>
              </a:solidFill>
            </a:endParaRPr>
          </a:p>
          <a:p>
            <a:pPr algn="just">
              <a:buFont typeface="Arial" pitchFamily="34" charset="0"/>
              <a:buChar char="•"/>
            </a:pPr>
            <a:r>
              <a:rPr lang="es-CO" sz="2400" b="1" dirty="0" smtClean="0">
                <a:solidFill>
                  <a:schemeClr val="tx1"/>
                </a:solidFill>
              </a:rPr>
              <a:t>DESCRIPCIÓN DEL PROBLEMA</a:t>
            </a:r>
          </a:p>
          <a:p>
            <a:pPr algn="just"/>
            <a:r>
              <a:rPr lang="es-CO" sz="2400" dirty="0">
                <a:solidFill>
                  <a:schemeClr val="tx1"/>
                </a:solidFill>
              </a:rPr>
              <a:t>Las NIIF, son el conjunto de normas contables de </a:t>
            </a:r>
            <a:r>
              <a:rPr lang="es-CO" sz="2400" dirty="0" smtClean="0">
                <a:solidFill>
                  <a:schemeClr val="tx1"/>
                </a:solidFill>
              </a:rPr>
              <a:t>aceptación</a:t>
            </a:r>
            <a:r>
              <a:rPr lang="es-CO" sz="2400" dirty="0" smtClean="0">
                <a:solidFill>
                  <a:schemeClr val="tx1"/>
                </a:solidFill>
              </a:rPr>
              <a:t> </a:t>
            </a:r>
            <a:r>
              <a:rPr lang="es-CO" sz="2400" dirty="0">
                <a:solidFill>
                  <a:schemeClr val="tx1"/>
                </a:solidFill>
              </a:rPr>
              <a:t>mundial que deben ser de la mas alta calidad, comprensibles y de obligatorio cumplimiento, que exijan información comparable, transparente y eficaz en la información financiera, dado la exigencia de la globalización actual y los mercados de capitales de todo el mundo es muy necesario que estas regulen y ayuden a que esa información financiera sea uniforme y entendible sin importar la nacionalidad de quien los lea.</a:t>
            </a:r>
          </a:p>
          <a:p>
            <a:pPr algn="just"/>
            <a:endParaRPr lang="es-CO" sz="2400" dirty="0">
              <a:solidFill>
                <a:schemeClr val="tx1"/>
              </a:solidFill>
            </a:endParaRPr>
          </a:p>
        </p:txBody>
      </p:sp>
    </p:spTree>
    <p:extLst>
      <p:ext uri="{BB962C8B-B14F-4D97-AF65-F5344CB8AC3E}">
        <p14:creationId xmlns:p14="http://schemas.microsoft.com/office/powerpoint/2010/main" val="30164977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b="1" dirty="0" smtClean="0"/>
              <a:t>MEDICIÓN</a:t>
            </a:r>
            <a:endParaRPr lang="es-CO" b="1" dirty="0"/>
          </a:p>
        </p:txBody>
      </p:sp>
      <p:sp>
        <p:nvSpPr>
          <p:cNvPr id="3" name="Marcador de contenido 2"/>
          <p:cNvSpPr>
            <a:spLocks noGrp="1"/>
          </p:cNvSpPr>
          <p:nvPr>
            <p:ph idx="1"/>
          </p:nvPr>
        </p:nvSpPr>
        <p:spPr>
          <a:xfrm>
            <a:off x="1944710" y="1493949"/>
            <a:ext cx="9559902" cy="4919730"/>
          </a:xfrm>
        </p:spPr>
        <p:txBody>
          <a:bodyPr>
            <a:normAutofit/>
          </a:bodyPr>
          <a:lstStyle/>
          <a:p>
            <a:pPr marL="0" indent="0" algn="just">
              <a:buNone/>
            </a:pPr>
            <a:r>
              <a:rPr lang="es-CO" sz="2400" dirty="0" smtClean="0"/>
              <a:t>El 80% de los encuestados indico conocer el proceso de medición de los Activos bajo NIC 16 “PPyE”.</a:t>
            </a:r>
          </a:p>
          <a:p>
            <a:pPr marL="0" indent="0" algn="just">
              <a:buNone/>
            </a:pPr>
            <a:endParaRPr lang="es-CO" sz="2400" dirty="0"/>
          </a:p>
          <a:p>
            <a:pPr marL="0" indent="0" algn="just">
              <a:buNone/>
            </a:pPr>
            <a:r>
              <a:rPr lang="es-CO" sz="2400" dirty="0" smtClean="0"/>
              <a:t>Metodologías utilizadas:</a:t>
            </a:r>
            <a:endParaRPr lang="es-CO" sz="2400" dirty="0"/>
          </a:p>
          <a:p>
            <a:pPr lvl="0" algn="just"/>
            <a:r>
              <a:rPr lang="es-CO" sz="2400" dirty="0"/>
              <a:t>Para medición posterior: modelo del costo y modelo de revaluación.</a:t>
            </a:r>
          </a:p>
          <a:p>
            <a:pPr lvl="0" algn="just"/>
            <a:r>
              <a:rPr lang="es-CO" sz="2400" dirty="0"/>
              <a:t>Costo o costo atribuido.</a:t>
            </a:r>
          </a:p>
          <a:p>
            <a:pPr lvl="0" algn="just"/>
            <a:r>
              <a:rPr lang="es-CO" sz="2400" dirty="0" smtClean="0"/>
              <a:t>Valor </a:t>
            </a:r>
            <a:r>
              <a:rPr lang="es-CO" sz="2400" dirty="0"/>
              <a:t>de reposición, salvamento</a:t>
            </a:r>
          </a:p>
          <a:p>
            <a:pPr lvl="0" algn="just"/>
            <a:r>
              <a:rPr lang="es-CO" sz="2400" dirty="0"/>
              <a:t>Valor histórico, presente y de mercado razonable</a:t>
            </a:r>
          </a:p>
          <a:p>
            <a:pPr lvl="0" algn="just"/>
            <a:r>
              <a:rPr lang="es-CO" sz="2400" dirty="0"/>
              <a:t>Al costo.</a:t>
            </a:r>
          </a:p>
          <a:p>
            <a:pPr marL="0" indent="0">
              <a:buNone/>
            </a:pPr>
            <a:endParaRPr lang="es-CO" sz="2400" dirty="0"/>
          </a:p>
        </p:txBody>
      </p:sp>
    </p:spTree>
    <p:extLst>
      <p:ext uri="{BB962C8B-B14F-4D97-AF65-F5344CB8AC3E}">
        <p14:creationId xmlns:p14="http://schemas.microsoft.com/office/powerpoint/2010/main" val="32730949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O" b="1" dirty="0" smtClean="0"/>
              <a:t>PRESENTACIÓN Y REVELACIÓN DE LA INFORMACIÓN </a:t>
            </a:r>
            <a:endParaRPr lang="es-CO" b="1" dirty="0"/>
          </a:p>
        </p:txBody>
      </p:sp>
      <p:sp>
        <p:nvSpPr>
          <p:cNvPr id="3" name="Marcador de contenido 2"/>
          <p:cNvSpPr>
            <a:spLocks noGrp="1"/>
          </p:cNvSpPr>
          <p:nvPr>
            <p:ph idx="1"/>
          </p:nvPr>
        </p:nvSpPr>
        <p:spPr>
          <a:xfrm>
            <a:off x="2589212" y="2674513"/>
            <a:ext cx="8915400" cy="3777622"/>
          </a:xfrm>
        </p:spPr>
        <p:txBody>
          <a:bodyPr/>
          <a:lstStyle/>
          <a:p>
            <a:pPr marL="0" indent="0" algn="just">
              <a:buNone/>
            </a:pPr>
            <a:r>
              <a:rPr lang="es-CO" sz="2800" dirty="0" smtClean="0"/>
              <a:t>El 60% de los encuestados dijo tener claridad en la forma de presentación y revelación  de dicha información, el 33% aun no tienen claridad de la presentación y revelación de la información y el 7% no dieron repuesta a estas preguntas.</a:t>
            </a:r>
          </a:p>
          <a:p>
            <a:pPr marL="0" indent="0">
              <a:buNone/>
            </a:pPr>
            <a:endParaRPr lang="es-CO" dirty="0"/>
          </a:p>
        </p:txBody>
      </p:sp>
    </p:spTree>
    <p:extLst>
      <p:ext uri="{BB962C8B-B14F-4D97-AF65-F5344CB8AC3E}">
        <p14:creationId xmlns:p14="http://schemas.microsoft.com/office/powerpoint/2010/main" val="19777529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35347" y="2684730"/>
            <a:ext cx="8911687" cy="1280890"/>
          </a:xfrm>
        </p:spPr>
        <p:txBody>
          <a:bodyPr>
            <a:normAutofit/>
          </a:bodyPr>
          <a:lstStyle/>
          <a:p>
            <a:pPr algn="ctr"/>
            <a:r>
              <a:rPr lang="es-CO" sz="4800" b="1" dirty="0" smtClean="0"/>
              <a:t>PREOCUPACIONES</a:t>
            </a:r>
            <a:endParaRPr lang="es-CO" sz="4800" b="1" dirty="0"/>
          </a:p>
        </p:txBody>
      </p:sp>
    </p:spTree>
    <p:extLst>
      <p:ext uri="{BB962C8B-B14F-4D97-AF65-F5344CB8AC3E}">
        <p14:creationId xmlns:p14="http://schemas.microsoft.com/office/powerpoint/2010/main" val="21831955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267240" y="1326524"/>
            <a:ext cx="8915400" cy="5280157"/>
          </a:xfrm>
        </p:spPr>
        <p:txBody>
          <a:bodyPr/>
          <a:lstStyle/>
          <a:p>
            <a:pPr algn="just"/>
            <a:r>
              <a:rPr lang="es-CO" sz="2400" dirty="0" smtClean="0"/>
              <a:t>En cuanto a los </a:t>
            </a:r>
            <a:r>
              <a:rPr lang="es-CO" sz="2400" dirty="0"/>
              <a:t>procedimientos a utilizar en las empresas para determinar la vida útil de los activos bajo NIC </a:t>
            </a:r>
            <a:r>
              <a:rPr lang="es-CO" sz="2400" dirty="0" smtClean="0"/>
              <a:t>16: </a:t>
            </a:r>
            <a:r>
              <a:rPr lang="es-CO" sz="2400" dirty="0"/>
              <a:t>el 20% aún no conocen dicho procedimiento. Lo </a:t>
            </a:r>
            <a:r>
              <a:rPr lang="es-CO" sz="2400" dirty="0" smtClean="0"/>
              <a:t>cual se </a:t>
            </a:r>
            <a:r>
              <a:rPr lang="es-CO" sz="2400" dirty="0"/>
              <a:t>ve con preocupación, pues las empresas encuestadas en su totalidad pertenecen al Grupo 1, y para este momento ya deberían tener completamente claros todos los procedimientos y definidas las políticas contables que se implementarán.</a:t>
            </a:r>
          </a:p>
          <a:p>
            <a:endParaRPr lang="es-CO" dirty="0"/>
          </a:p>
          <a:p>
            <a:pPr marL="0" indent="0">
              <a:buNone/>
            </a:pPr>
            <a:endParaRPr lang="es-CO" dirty="0"/>
          </a:p>
        </p:txBody>
      </p:sp>
    </p:spTree>
    <p:extLst>
      <p:ext uri="{BB962C8B-B14F-4D97-AF65-F5344CB8AC3E}">
        <p14:creationId xmlns:p14="http://schemas.microsoft.com/office/powerpoint/2010/main" val="19482354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447545" y="1528293"/>
            <a:ext cx="8915400" cy="3777622"/>
          </a:xfrm>
        </p:spPr>
        <p:txBody>
          <a:bodyPr>
            <a:normAutofit/>
          </a:bodyPr>
          <a:lstStyle/>
          <a:p>
            <a:pPr algn="just"/>
            <a:r>
              <a:rPr lang="es-CO" sz="2800" dirty="0" smtClean="0"/>
              <a:t>No se tiene claro los procedimientos que se </a:t>
            </a:r>
            <a:r>
              <a:rPr lang="es-CO" sz="2800" dirty="0"/>
              <a:t>utilizarán en su empresa para determinar la depreciación de sus activos bajo NIC </a:t>
            </a:r>
            <a:r>
              <a:rPr lang="es-CO" sz="2800" dirty="0" smtClean="0"/>
              <a:t>16.</a:t>
            </a:r>
          </a:p>
          <a:p>
            <a:pPr algn="just"/>
            <a:endParaRPr lang="es-CO" sz="2800" dirty="0" smtClean="0"/>
          </a:p>
          <a:p>
            <a:pPr algn="just"/>
            <a:r>
              <a:rPr lang="es-CO" sz="2800" dirty="0" smtClean="0"/>
              <a:t>En cuanto al deterioro del valor de los Activos se encontró un gran desconocimiento técnico de la Norma.</a:t>
            </a:r>
            <a:endParaRPr lang="es-CO" sz="2800" dirty="0"/>
          </a:p>
        </p:txBody>
      </p:sp>
    </p:spTree>
    <p:extLst>
      <p:ext uri="{BB962C8B-B14F-4D97-AF65-F5344CB8AC3E}">
        <p14:creationId xmlns:p14="http://schemas.microsoft.com/office/powerpoint/2010/main" val="22216434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871706" y="2555941"/>
            <a:ext cx="8911687" cy="1280890"/>
          </a:xfrm>
        </p:spPr>
        <p:txBody>
          <a:bodyPr/>
          <a:lstStyle/>
          <a:p>
            <a:pPr algn="ctr"/>
            <a:r>
              <a:rPr lang="es-CO" sz="4800" b="1" dirty="0" smtClean="0"/>
              <a:t>HALLAZGO</a:t>
            </a:r>
            <a:endParaRPr lang="es-CO" sz="4800" b="1" dirty="0"/>
          </a:p>
        </p:txBody>
      </p:sp>
    </p:spTree>
    <p:extLst>
      <p:ext uri="{BB962C8B-B14F-4D97-AF65-F5344CB8AC3E}">
        <p14:creationId xmlns:p14="http://schemas.microsoft.com/office/powerpoint/2010/main" val="36031790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305877" y="1515414"/>
            <a:ext cx="8915400" cy="3777622"/>
          </a:xfrm>
        </p:spPr>
        <p:txBody>
          <a:bodyPr>
            <a:normAutofit/>
          </a:bodyPr>
          <a:lstStyle/>
          <a:p>
            <a:pPr marL="0" indent="0" algn="just">
              <a:buNone/>
            </a:pPr>
            <a:r>
              <a:rPr lang="es-CO" sz="3200" dirty="0" smtClean="0"/>
              <a:t>Según su </a:t>
            </a:r>
            <a:r>
              <a:rPr lang="es-CO" sz="3200" dirty="0"/>
              <a:t>criterio profesional, cuál </a:t>
            </a:r>
            <a:r>
              <a:rPr lang="es-CO" sz="3200" dirty="0" smtClean="0"/>
              <a:t>seria la </a:t>
            </a:r>
            <a:r>
              <a:rPr lang="es-CO" sz="3200" dirty="0"/>
              <a:t>principal dificultad a la hora de armonizar con  NIC </a:t>
            </a:r>
            <a:r>
              <a:rPr lang="es-CO" sz="3200" dirty="0" smtClean="0"/>
              <a:t>16: </a:t>
            </a:r>
            <a:r>
              <a:rPr lang="es-CO" sz="3200" dirty="0"/>
              <a:t>El 40% de los encuestados indicó que el desinterés de los administradores es la principal dificultad a la hora de la adopción de la NIC </a:t>
            </a:r>
            <a:r>
              <a:rPr lang="es-CO" sz="3200" dirty="0" smtClean="0"/>
              <a:t>16.</a:t>
            </a:r>
            <a:endParaRPr lang="es-CO" sz="3200" dirty="0"/>
          </a:p>
        </p:txBody>
      </p:sp>
    </p:spTree>
    <p:extLst>
      <p:ext uri="{BB962C8B-B14F-4D97-AF65-F5344CB8AC3E}">
        <p14:creationId xmlns:p14="http://schemas.microsoft.com/office/powerpoint/2010/main" val="5011741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O" b="1" dirty="0" smtClean="0"/>
              <a:t>CONCLUSIÓN</a:t>
            </a:r>
            <a:endParaRPr lang="es-CO" b="1" dirty="0"/>
          </a:p>
        </p:txBody>
      </p:sp>
      <p:sp>
        <p:nvSpPr>
          <p:cNvPr id="3" name="Marcador de contenido 2"/>
          <p:cNvSpPr>
            <a:spLocks noGrp="1"/>
          </p:cNvSpPr>
          <p:nvPr>
            <p:ph idx="1"/>
          </p:nvPr>
        </p:nvSpPr>
        <p:spPr>
          <a:xfrm>
            <a:off x="2034862" y="1905000"/>
            <a:ext cx="9469750" cy="4352878"/>
          </a:xfrm>
        </p:spPr>
        <p:txBody>
          <a:bodyPr>
            <a:normAutofit/>
          </a:bodyPr>
          <a:lstStyle/>
          <a:p>
            <a:pPr marL="0" indent="0" algn="just">
              <a:buNone/>
            </a:pPr>
            <a:r>
              <a:rPr lang="es-CO" sz="2400" dirty="0"/>
              <a:t>S</a:t>
            </a:r>
            <a:r>
              <a:rPr lang="es-CO" sz="2400" dirty="0" smtClean="0"/>
              <a:t>e </a:t>
            </a:r>
            <a:r>
              <a:rPr lang="es-CO" sz="2400" dirty="0"/>
              <a:t>nota un preocupante desconocimiento de la NIC 16, pues en general muchos de los encuestados no respondieron satisfactoriamente a las preguntas, es decir, que aparte de que no </a:t>
            </a:r>
            <a:r>
              <a:rPr lang="es-CO" sz="2400" dirty="0" smtClean="0"/>
              <a:t>respondieron, las </a:t>
            </a:r>
            <a:r>
              <a:rPr lang="es-CO" sz="2400" dirty="0"/>
              <a:t>respuestas aportadas se encontraron profundos errores de interpretación, lo que nos lleva a pensar que de continuar este comportamiento, el proceso de convergencia será muy lento e </a:t>
            </a:r>
            <a:r>
              <a:rPr lang="es-CO" sz="2400" dirty="0" smtClean="0"/>
              <a:t>infructuoso.</a:t>
            </a:r>
            <a:endParaRPr lang="es-CO" sz="2400" dirty="0"/>
          </a:p>
        </p:txBody>
      </p:sp>
    </p:spTree>
    <p:extLst>
      <p:ext uri="{BB962C8B-B14F-4D97-AF65-F5344CB8AC3E}">
        <p14:creationId xmlns:p14="http://schemas.microsoft.com/office/powerpoint/2010/main" val="20810695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981200" y="857233"/>
            <a:ext cx="8229600" cy="5268931"/>
          </a:xfrm>
        </p:spPr>
        <p:txBody>
          <a:bodyPr/>
          <a:lstStyle/>
          <a:p>
            <a:pPr>
              <a:buNone/>
            </a:pPr>
            <a:endParaRPr lang="es-CO" dirty="0" smtClean="0"/>
          </a:p>
          <a:p>
            <a:pPr algn="just">
              <a:buNone/>
            </a:pPr>
            <a:r>
              <a:rPr lang="es-CO" sz="2800" dirty="0"/>
              <a:t> </a:t>
            </a:r>
            <a:r>
              <a:rPr lang="es-CO" sz="2800" dirty="0" smtClean="0"/>
              <a:t>  Nos surge la necesidad de saber que sucede con el rubro de la Propiedad, Planta y Equipo en la convergencia e implementación a Normas Internacionales, ya que estos se verán modificados y su medición y revelación van a ser distintos a como se esta haciendo hoy en día con la normatividad nacional.</a:t>
            </a:r>
            <a:endParaRPr lang="es-CO" sz="2800" dirty="0"/>
          </a:p>
        </p:txBody>
      </p:sp>
    </p:spTree>
    <p:extLst>
      <p:ext uri="{BB962C8B-B14F-4D97-AF65-F5344CB8AC3E}">
        <p14:creationId xmlns:p14="http://schemas.microsoft.com/office/powerpoint/2010/main" val="18978548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PROBLEMA DE INVESTIGACIÓN</a:t>
            </a:r>
            <a:endParaRPr lang="es-CO" b="1" dirty="0"/>
          </a:p>
        </p:txBody>
      </p:sp>
      <p:sp>
        <p:nvSpPr>
          <p:cNvPr id="3" name="2 Marcador de contenido"/>
          <p:cNvSpPr>
            <a:spLocks noGrp="1"/>
          </p:cNvSpPr>
          <p:nvPr>
            <p:ph idx="1"/>
          </p:nvPr>
        </p:nvSpPr>
        <p:spPr/>
        <p:txBody>
          <a:bodyPr/>
          <a:lstStyle/>
          <a:p>
            <a:pPr algn="just">
              <a:buNone/>
            </a:pPr>
            <a:r>
              <a:rPr lang="es-CO" dirty="0" smtClean="0"/>
              <a:t>    </a:t>
            </a:r>
            <a:r>
              <a:rPr lang="es-CO" sz="2800" dirty="0" smtClean="0"/>
              <a:t>¿</a:t>
            </a:r>
            <a:r>
              <a:rPr lang="es-CO" sz="2800" dirty="0"/>
              <a:t>Qué </a:t>
            </a:r>
            <a:r>
              <a:rPr lang="es-CO" sz="2800" dirty="0" smtClean="0"/>
              <a:t>efectos contables </a:t>
            </a:r>
            <a:r>
              <a:rPr lang="es-CO" sz="2800" dirty="0"/>
              <a:t>traerá la aplicación de la NIC 16 ''Propiedad, Planta y Equipo'' en el reconocimiento, medición, presentación y revelación de los estados financieros de las empresas del sector industrial del Valle de </a:t>
            </a:r>
            <a:r>
              <a:rPr lang="es-CO" sz="2800" dirty="0" smtClean="0"/>
              <a:t>Aburra?</a:t>
            </a:r>
            <a:endParaRPr lang="es-CO" sz="2800" dirty="0"/>
          </a:p>
        </p:txBody>
      </p:sp>
    </p:spTree>
    <p:extLst>
      <p:ext uri="{BB962C8B-B14F-4D97-AF65-F5344CB8AC3E}">
        <p14:creationId xmlns:p14="http://schemas.microsoft.com/office/powerpoint/2010/main" val="581113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OBJETIVOS</a:t>
            </a:r>
            <a:endParaRPr lang="es-CO" b="1" dirty="0"/>
          </a:p>
        </p:txBody>
      </p:sp>
      <p:sp>
        <p:nvSpPr>
          <p:cNvPr id="3" name="2 Marcador de contenido"/>
          <p:cNvSpPr>
            <a:spLocks noGrp="1"/>
          </p:cNvSpPr>
          <p:nvPr>
            <p:ph idx="1"/>
          </p:nvPr>
        </p:nvSpPr>
        <p:spPr/>
        <p:txBody>
          <a:bodyPr/>
          <a:lstStyle/>
          <a:p>
            <a:pPr algn="just"/>
            <a:r>
              <a:rPr lang="es-CO" sz="2800" b="1" dirty="0" smtClean="0"/>
              <a:t>OBJETIVO GENERAL</a:t>
            </a:r>
          </a:p>
          <a:p>
            <a:pPr algn="just">
              <a:buNone/>
            </a:pPr>
            <a:endParaRPr lang="es-CO" sz="2800" dirty="0" smtClean="0"/>
          </a:p>
          <a:p>
            <a:pPr algn="just">
              <a:buFont typeface="Wingdings" pitchFamily="2" charset="2"/>
              <a:buChar char="ü"/>
            </a:pPr>
            <a:r>
              <a:rPr lang="es-CO" sz="2800" dirty="0" smtClean="0"/>
              <a:t>Identificar </a:t>
            </a:r>
            <a:r>
              <a:rPr lang="es-CO" sz="2800" dirty="0"/>
              <a:t>los efectos que traerá la aplicación de la NIC 16 ''Propiedad, Planta y Equipo'' en el reconocimiento, medición, presentación y revelación en los estados financieros de las empresas del sector industrial del Valle de </a:t>
            </a:r>
            <a:r>
              <a:rPr lang="es-CO" sz="2800" dirty="0" smtClean="0"/>
              <a:t>Aburrá.</a:t>
            </a:r>
          </a:p>
          <a:p>
            <a:pPr>
              <a:buNone/>
            </a:pPr>
            <a:endParaRPr lang="es-CO" dirty="0" smtClean="0"/>
          </a:p>
        </p:txBody>
      </p:sp>
    </p:spTree>
    <p:extLst>
      <p:ext uri="{BB962C8B-B14F-4D97-AF65-F5344CB8AC3E}">
        <p14:creationId xmlns:p14="http://schemas.microsoft.com/office/powerpoint/2010/main" val="32938569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CO" dirty="0" smtClean="0"/>
              <a:t>Objetivos</a:t>
            </a:r>
            <a:endParaRPr lang="es-CO" dirty="0"/>
          </a:p>
        </p:txBody>
      </p:sp>
      <p:sp>
        <p:nvSpPr>
          <p:cNvPr id="3" name="2 Marcador de contenido"/>
          <p:cNvSpPr>
            <a:spLocks noGrp="1"/>
          </p:cNvSpPr>
          <p:nvPr>
            <p:ph idx="1"/>
          </p:nvPr>
        </p:nvSpPr>
        <p:spPr/>
        <p:txBody>
          <a:bodyPr/>
          <a:lstStyle/>
          <a:p>
            <a:r>
              <a:rPr lang="es-CO" sz="2800" b="1" dirty="0" smtClean="0"/>
              <a:t>OBJETIVOS ESPECÍFICOS:</a:t>
            </a:r>
          </a:p>
          <a:p>
            <a:pPr>
              <a:buNone/>
            </a:pPr>
            <a:endParaRPr lang="es-CO" sz="2800" dirty="0" smtClean="0"/>
          </a:p>
          <a:p>
            <a:pPr lvl="0" algn="just">
              <a:buFont typeface="Wingdings" pitchFamily="2" charset="2"/>
              <a:buChar char="ü"/>
            </a:pPr>
            <a:r>
              <a:rPr lang="es-CO" sz="2800" dirty="0"/>
              <a:t>Revelar los efectos contables que tendría para las empresas del Sector Industrial  del Valle de </a:t>
            </a:r>
            <a:r>
              <a:rPr lang="es-CO" sz="2800" dirty="0" smtClean="0"/>
              <a:t>Aburra, </a:t>
            </a:r>
            <a:r>
              <a:rPr lang="es-CO" sz="2800" dirty="0"/>
              <a:t>el proceso de reconocimiento inicial de los activos al momento de implementar la NIC 16 "Propiedad, Planta y Equipo".</a:t>
            </a:r>
          </a:p>
          <a:p>
            <a:pPr>
              <a:buFont typeface="Wingdings" pitchFamily="2" charset="2"/>
              <a:buChar char="ü"/>
            </a:pPr>
            <a:endParaRPr lang="es-CO" dirty="0"/>
          </a:p>
        </p:txBody>
      </p:sp>
    </p:spTree>
    <p:extLst>
      <p:ext uri="{BB962C8B-B14F-4D97-AF65-F5344CB8AC3E}">
        <p14:creationId xmlns:p14="http://schemas.microsoft.com/office/powerpoint/2010/main" val="22755943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024034" y="1071547"/>
            <a:ext cx="8229600" cy="4525963"/>
          </a:xfrm>
        </p:spPr>
        <p:txBody>
          <a:bodyPr>
            <a:normAutofit fontScale="92500" lnSpcReduction="10000"/>
          </a:bodyPr>
          <a:lstStyle/>
          <a:p>
            <a:pPr lvl="0" algn="just">
              <a:buFont typeface="Wingdings" pitchFamily="2" charset="2"/>
              <a:buChar char="ü"/>
            </a:pPr>
            <a:r>
              <a:rPr lang="es-CO" sz="2800" dirty="0"/>
              <a:t>Definir los impactos contables que traerá para las empresas del Sector Industrial del Valle de </a:t>
            </a:r>
            <a:r>
              <a:rPr lang="es-CO" sz="2800" dirty="0" smtClean="0"/>
              <a:t>Aburrá, </a:t>
            </a:r>
            <a:r>
              <a:rPr lang="es-CO" sz="2800" dirty="0"/>
              <a:t>la medición posterior de los activos al momento de aplicar la NIC 16 "Propiedad, Planta y </a:t>
            </a:r>
            <a:r>
              <a:rPr lang="es-CO" sz="2800" dirty="0" smtClean="0"/>
              <a:t>Equipo”</a:t>
            </a:r>
          </a:p>
          <a:p>
            <a:pPr lvl="0" algn="just">
              <a:buNone/>
            </a:pPr>
            <a:endParaRPr lang="es-CO" sz="2800" dirty="0" smtClean="0"/>
          </a:p>
          <a:p>
            <a:pPr algn="just">
              <a:buFont typeface="Wingdings" pitchFamily="2" charset="2"/>
              <a:buChar char="ü"/>
            </a:pPr>
            <a:r>
              <a:rPr lang="es-CO" sz="2800" dirty="0"/>
              <a:t>Establecer  los impactos en la presentación de los Estados Financieros para las empresas del sector industrial del Valle de Aburrá, al aplicar el concepto de depreciación tal como lo indica la NIC 16.</a:t>
            </a:r>
          </a:p>
          <a:p>
            <a:pPr lvl="0">
              <a:buFont typeface="Wingdings" pitchFamily="2" charset="2"/>
              <a:buChar char="ü"/>
            </a:pPr>
            <a:endParaRPr lang="es-CO" dirty="0"/>
          </a:p>
        </p:txBody>
      </p:sp>
    </p:spTree>
    <p:extLst>
      <p:ext uri="{BB962C8B-B14F-4D97-AF65-F5344CB8AC3E}">
        <p14:creationId xmlns:p14="http://schemas.microsoft.com/office/powerpoint/2010/main" val="1024923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024034" y="1643050"/>
            <a:ext cx="8229600" cy="3929090"/>
          </a:xfrm>
        </p:spPr>
        <p:txBody>
          <a:bodyPr/>
          <a:lstStyle/>
          <a:p>
            <a:pPr lvl="0" algn="just">
              <a:buFont typeface="Wingdings" pitchFamily="2" charset="2"/>
              <a:buChar char="ü"/>
            </a:pPr>
            <a:r>
              <a:rPr lang="es-CO" sz="2800" dirty="0"/>
              <a:t>Identificar los cambios que se generarán en la presentación de los Estados Financieros y en la revelación de la información contable con la NIC 16, en las empresas del Sector Industrial del Valle de Aburrá.</a:t>
            </a:r>
          </a:p>
          <a:p>
            <a:pPr>
              <a:buNone/>
            </a:pPr>
            <a:endParaRPr lang="es-CO" dirty="0"/>
          </a:p>
        </p:txBody>
      </p:sp>
    </p:spTree>
    <p:extLst>
      <p:ext uri="{BB962C8B-B14F-4D97-AF65-F5344CB8AC3E}">
        <p14:creationId xmlns:p14="http://schemas.microsoft.com/office/powerpoint/2010/main" val="10927526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JUSTIFICACIÓN DEL PROBLEMA</a:t>
            </a:r>
            <a:endParaRPr lang="es-CO" b="1" dirty="0"/>
          </a:p>
        </p:txBody>
      </p:sp>
      <p:sp>
        <p:nvSpPr>
          <p:cNvPr id="3" name="2 Marcador de contenido"/>
          <p:cNvSpPr>
            <a:spLocks noGrp="1"/>
          </p:cNvSpPr>
          <p:nvPr>
            <p:ph idx="1"/>
          </p:nvPr>
        </p:nvSpPr>
        <p:spPr>
          <a:xfrm>
            <a:off x="2305877" y="1785871"/>
            <a:ext cx="8915400" cy="3777622"/>
          </a:xfrm>
        </p:spPr>
        <p:txBody>
          <a:bodyPr>
            <a:noAutofit/>
          </a:bodyPr>
          <a:lstStyle/>
          <a:p>
            <a:pPr algn="just">
              <a:buNone/>
            </a:pPr>
            <a:r>
              <a:rPr lang="es-CO" sz="2800" dirty="0" smtClean="0"/>
              <a:t>   De acuerdo al panorama que se presenta actualmente es necesario el estudio y actualización de conceptos, términos y formatos para la presentación de Estados Financieros entre otras cosas y no permanecer indiferentes a estos principalmente nosotros los contadores debemos estar al frente de todos estos cambios que trae el sistema que proponen las NIIF para la aplicación en las organizaciones.</a:t>
            </a:r>
            <a:endParaRPr lang="es-CO" sz="2800" dirty="0"/>
          </a:p>
        </p:txBody>
      </p:sp>
    </p:spTree>
    <p:extLst>
      <p:ext uri="{BB962C8B-B14F-4D97-AF65-F5344CB8AC3E}">
        <p14:creationId xmlns:p14="http://schemas.microsoft.com/office/powerpoint/2010/main" val="658980036"/>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157</TotalTime>
  <Words>1113</Words>
  <Application>Microsoft Office PowerPoint</Application>
  <PresentationFormat>Panorámica</PresentationFormat>
  <Paragraphs>74</Paragraphs>
  <Slides>27</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27</vt:i4>
      </vt:variant>
    </vt:vector>
  </HeadingPairs>
  <TitlesOfParts>
    <vt:vector size="32" baseType="lpstr">
      <vt:lpstr>Arial</vt:lpstr>
      <vt:lpstr>Century Gothic</vt:lpstr>
      <vt:lpstr>Wingdings</vt:lpstr>
      <vt:lpstr>Wingdings 3</vt:lpstr>
      <vt:lpstr>Espiral</vt:lpstr>
      <vt:lpstr>IMPACTO DE LA NIC 16 “PPyE” EN EL SECTOR INDUSTRIAL DEL VALLE DE ABURRÁ</vt:lpstr>
      <vt:lpstr>PLANTEAMIENTO DEL PROBLEMA</vt:lpstr>
      <vt:lpstr>Presentación de PowerPoint</vt:lpstr>
      <vt:lpstr>PROBLEMA DE INVESTIGACIÓN</vt:lpstr>
      <vt:lpstr>OBJETIVOS</vt:lpstr>
      <vt:lpstr>Objetivos</vt:lpstr>
      <vt:lpstr>Presentación de PowerPoint</vt:lpstr>
      <vt:lpstr>Presentación de PowerPoint</vt:lpstr>
      <vt:lpstr>JUSTIFICACIÓN DEL PROBLEMA</vt:lpstr>
      <vt:lpstr>Presentación de PowerPoint</vt:lpstr>
      <vt:lpstr>MARCO TEORICO Y CONCEPTUAL</vt:lpstr>
      <vt:lpstr>Presentación de PowerPoint</vt:lpstr>
      <vt:lpstr>METODOLOGIA APLICADA </vt:lpstr>
      <vt:lpstr>LEYES.</vt:lpstr>
      <vt:lpstr>DECRETOS.</vt:lpstr>
      <vt:lpstr>MUESTRA - ENCUESTA</vt:lpstr>
      <vt:lpstr>Presentación de PowerPoint</vt:lpstr>
      <vt:lpstr>ANALISIS DE LOS RESULTADOS – VARIABLES DEL PROYECTO DE INVESTIGACIÓN</vt:lpstr>
      <vt:lpstr>RECONOCIMIENTO INICIAL Y POSTERIOR</vt:lpstr>
      <vt:lpstr>MEDICIÓN</vt:lpstr>
      <vt:lpstr>PRESENTACIÓN Y REVELACIÓN DE LA INFORMACIÓN </vt:lpstr>
      <vt:lpstr>PREOCUPACIONES</vt:lpstr>
      <vt:lpstr>Presentación de PowerPoint</vt:lpstr>
      <vt:lpstr>Presentación de PowerPoint</vt:lpstr>
      <vt:lpstr>HALLAZGO</vt:lpstr>
      <vt:lpstr>Presentación de PowerPoint</vt:lpstr>
      <vt:lpstr>CONCLUSIÓN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NIC 16 Y LAS EMPRESAS DEL SECTOR INDUSTRIAL DEL VALLE DE ABURRÁ</dc:title>
  <dc:creator>Lorena Marcela</dc:creator>
  <cp:lastModifiedBy>Violeta</cp:lastModifiedBy>
  <cp:revision>17</cp:revision>
  <dcterms:created xsi:type="dcterms:W3CDTF">2014-05-07T20:41:05Z</dcterms:created>
  <dcterms:modified xsi:type="dcterms:W3CDTF">2014-05-13T15:21:47Z</dcterms:modified>
</cp:coreProperties>
</file>