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 id="2147483696" r:id="rId5"/>
  </p:sldMasterIdLst>
  <p:sldIdLst>
    <p:sldId id="257" r:id="rId6"/>
    <p:sldId id="266" r:id="rId7"/>
    <p:sldId id="256" r:id="rId8"/>
    <p:sldId id="258" r:id="rId9"/>
    <p:sldId id="259" r:id="rId10"/>
    <p:sldId id="265" r:id="rId11"/>
    <p:sldId id="262" r:id="rId12"/>
    <p:sldId id="260" r:id="rId13"/>
    <p:sldId id="263" r:id="rId14"/>
    <p:sldId id="264" r:id="rId15"/>
    <p:sldId id="267" r:id="rId16"/>
    <p:sldId id="268" r:id="rId17"/>
  </p:sldIdLst>
  <p:sldSz cx="9144000" cy="5143500" type="screen16x9"/>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9737"/>
    <a:srgbClr val="6AAA30"/>
    <a:srgbClr val="227600"/>
    <a:srgbClr val="41AB2F"/>
    <a:srgbClr val="467D21"/>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111" autoAdjust="0"/>
    <p:restoredTop sz="94595" autoAdjust="0"/>
  </p:normalViewPr>
  <p:slideViewPr>
    <p:cSldViewPr>
      <p:cViewPr>
        <p:scale>
          <a:sx n="101" d="100"/>
          <a:sy n="101" d="100"/>
        </p:scale>
        <p:origin x="-642" y="198"/>
      </p:cViewPr>
      <p:guideLst>
        <p:guide orient="horz" pos="1620"/>
        <p:guide pos="2880"/>
      </p:guideLst>
    </p:cSldViewPr>
  </p:slideViewPr>
  <p:outlineViewPr>
    <p:cViewPr>
      <p:scale>
        <a:sx n="33" d="100"/>
        <a:sy n="33" d="100"/>
      </p:scale>
      <p:origin x="0" y="274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1597819"/>
            <a:ext cx="7772400" cy="1102519"/>
          </a:xfrm>
        </p:spPr>
        <p:txBody>
          <a:bodyPr/>
          <a:lstStyle/>
          <a:p>
            <a:r>
              <a:rPr lang="es-ES" smtClean="0"/>
              <a:t>Haga clic para modificar el estilo de título del patrón</a:t>
            </a:r>
            <a:endParaRPr lang="es-CO"/>
          </a:p>
        </p:txBody>
      </p:sp>
      <p:sp>
        <p:nvSpPr>
          <p:cNvPr id="3" name="2 Subtítulo"/>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O"/>
          </a:p>
        </p:txBody>
      </p:sp>
      <p:sp>
        <p:nvSpPr>
          <p:cNvPr id="4" name="3 Marcador de fecha"/>
          <p:cNvSpPr>
            <a:spLocks noGrp="1"/>
          </p:cNvSpPr>
          <p:nvPr>
            <p:ph type="dt" sz="half" idx="10"/>
          </p:nvPr>
        </p:nvSpPr>
        <p:spPr/>
        <p:txBody>
          <a:bodyPr/>
          <a:lstStyle/>
          <a:p>
            <a:fld id="{6FD9FED6-C03E-4C62-A46F-5EDD58BE0EA8}" type="datetimeFigureOut">
              <a:rPr lang="es-CO" smtClean="0"/>
              <a:t>05/02/2014</a:t>
            </a:fld>
            <a:endParaRPr lang="es-CO" dirty="0"/>
          </a:p>
        </p:txBody>
      </p:sp>
      <p:sp>
        <p:nvSpPr>
          <p:cNvPr id="5" name="4 Marcador de pie de página"/>
          <p:cNvSpPr>
            <a:spLocks noGrp="1"/>
          </p:cNvSpPr>
          <p:nvPr>
            <p:ph type="ftr" sz="quarter" idx="11"/>
          </p:nvPr>
        </p:nvSpPr>
        <p:spPr/>
        <p:txBody>
          <a:bodyPr/>
          <a:lstStyle/>
          <a:p>
            <a:endParaRPr lang="es-CO" dirty="0"/>
          </a:p>
        </p:txBody>
      </p:sp>
      <p:sp>
        <p:nvSpPr>
          <p:cNvPr id="6" name="5 Marcador de número de diapositiva"/>
          <p:cNvSpPr>
            <a:spLocks noGrp="1"/>
          </p:cNvSpPr>
          <p:nvPr>
            <p:ph type="sldNum" sz="quarter" idx="12"/>
          </p:nvPr>
        </p:nvSpPr>
        <p:spPr/>
        <p:txBody>
          <a:bodyPr/>
          <a:lstStyle/>
          <a:p>
            <a:fld id="{287E2F5A-5186-474C-A6AB-4F2512041C72}" type="slidenum">
              <a:rPr lang="es-CO" smtClean="0"/>
              <a:t>‹Nº›</a:t>
            </a:fld>
            <a:endParaRPr lang="es-CO" dirty="0"/>
          </a:p>
        </p:txBody>
      </p:sp>
    </p:spTree>
    <p:extLst>
      <p:ext uri="{BB962C8B-B14F-4D97-AF65-F5344CB8AC3E}">
        <p14:creationId xmlns:p14="http://schemas.microsoft.com/office/powerpoint/2010/main" val="3705582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6FD9FED6-C03E-4C62-A46F-5EDD58BE0EA8}" type="datetimeFigureOut">
              <a:rPr lang="es-CO" smtClean="0"/>
              <a:t>05/02/2014</a:t>
            </a:fld>
            <a:endParaRPr lang="es-CO" dirty="0"/>
          </a:p>
        </p:txBody>
      </p:sp>
      <p:sp>
        <p:nvSpPr>
          <p:cNvPr id="5" name="4 Marcador de pie de página"/>
          <p:cNvSpPr>
            <a:spLocks noGrp="1"/>
          </p:cNvSpPr>
          <p:nvPr>
            <p:ph type="ftr" sz="quarter" idx="11"/>
          </p:nvPr>
        </p:nvSpPr>
        <p:spPr/>
        <p:txBody>
          <a:bodyPr/>
          <a:lstStyle/>
          <a:p>
            <a:endParaRPr lang="es-CO" dirty="0"/>
          </a:p>
        </p:txBody>
      </p:sp>
      <p:sp>
        <p:nvSpPr>
          <p:cNvPr id="6" name="5 Marcador de número de diapositiva"/>
          <p:cNvSpPr>
            <a:spLocks noGrp="1"/>
          </p:cNvSpPr>
          <p:nvPr>
            <p:ph type="sldNum" sz="quarter" idx="12"/>
          </p:nvPr>
        </p:nvSpPr>
        <p:spPr/>
        <p:txBody>
          <a:bodyPr/>
          <a:lstStyle/>
          <a:p>
            <a:fld id="{287E2F5A-5186-474C-A6AB-4F2512041C72}" type="slidenum">
              <a:rPr lang="es-CO" smtClean="0"/>
              <a:t>‹Nº›</a:t>
            </a:fld>
            <a:endParaRPr lang="es-CO" dirty="0"/>
          </a:p>
        </p:txBody>
      </p:sp>
    </p:spTree>
    <p:extLst>
      <p:ext uri="{BB962C8B-B14F-4D97-AF65-F5344CB8AC3E}">
        <p14:creationId xmlns:p14="http://schemas.microsoft.com/office/powerpoint/2010/main" val="30917059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154781"/>
            <a:ext cx="2057400" cy="3290888"/>
          </a:xfrm>
        </p:spPr>
        <p:txBody>
          <a:bodyPr vert="eaVert"/>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a:xfrm>
            <a:off x="457200" y="154781"/>
            <a:ext cx="6019800" cy="329088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6FD9FED6-C03E-4C62-A46F-5EDD58BE0EA8}" type="datetimeFigureOut">
              <a:rPr lang="es-CO" smtClean="0"/>
              <a:t>05/02/2014</a:t>
            </a:fld>
            <a:endParaRPr lang="es-CO" dirty="0"/>
          </a:p>
        </p:txBody>
      </p:sp>
      <p:sp>
        <p:nvSpPr>
          <p:cNvPr id="5" name="4 Marcador de pie de página"/>
          <p:cNvSpPr>
            <a:spLocks noGrp="1"/>
          </p:cNvSpPr>
          <p:nvPr>
            <p:ph type="ftr" sz="quarter" idx="11"/>
          </p:nvPr>
        </p:nvSpPr>
        <p:spPr/>
        <p:txBody>
          <a:bodyPr/>
          <a:lstStyle/>
          <a:p>
            <a:endParaRPr lang="es-CO" dirty="0"/>
          </a:p>
        </p:txBody>
      </p:sp>
      <p:sp>
        <p:nvSpPr>
          <p:cNvPr id="6" name="5 Marcador de número de diapositiva"/>
          <p:cNvSpPr>
            <a:spLocks noGrp="1"/>
          </p:cNvSpPr>
          <p:nvPr>
            <p:ph type="sldNum" sz="quarter" idx="12"/>
          </p:nvPr>
        </p:nvSpPr>
        <p:spPr/>
        <p:txBody>
          <a:bodyPr/>
          <a:lstStyle/>
          <a:p>
            <a:fld id="{287E2F5A-5186-474C-A6AB-4F2512041C72}" type="slidenum">
              <a:rPr lang="es-CO" smtClean="0"/>
              <a:t>‹Nº›</a:t>
            </a:fld>
            <a:endParaRPr lang="es-CO" dirty="0"/>
          </a:p>
        </p:txBody>
      </p:sp>
    </p:spTree>
    <p:extLst>
      <p:ext uri="{BB962C8B-B14F-4D97-AF65-F5344CB8AC3E}">
        <p14:creationId xmlns:p14="http://schemas.microsoft.com/office/powerpoint/2010/main" val="33940655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1597819"/>
            <a:ext cx="7772400" cy="1102519"/>
          </a:xfrm>
        </p:spPr>
        <p:txBody>
          <a:bodyPr/>
          <a:lstStyle/>
          <a:p>
            <a:r>
              <a:rPr lang="es-ES" smtClean="0"/>
              <a:t>Haga clic para modificar el estilo de título del patrón</a:t>
            </a:r>
            <a:endParaRPr lang="es-CO"/>
          </a:p>
        </p:txBody>
      </p:sp>
      <p:sp>
        <p:nvSpPr>
          <p:cNvPr id="3" name="2 Subtítulo"/>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O"/>
          </a:p>
        </p:txBody>
      </p:sp>
      <p:sp>
        <p:nvSpPr>
          <p:cNvPr id="4" name="3 Marcador de fecha"/>
          <p:cNvSpPr>
            <a:spLocks noGrp="1"/>
          </p:cNvSpPr>
          <p:nvPr>
            <p:ph type="dt" sz="half" idx="10"/>
          </p:nvPr>
        </p:nvSpPr>
        <p:spPr/>
        <p:txBody>
          <a:bodyPr/>
          <a:lstStyle/>
          <a:p>
            <a:fld id="{6FD9FED6-C03E-4C62-A46F-5EDD58BE0EA8}" type="datetimeFigureOut">
              <a:rPr lang="es-CO" smtClean="0">
                <a:solidFill>
                  <a:prstClr val="black">
                    <a:tint val="75000"/>
                  </a:prstClr>
                </a:solidFill>
              </a:rPr>
              <a:pPr/>
              <a:t>05/02/2014</a:t>
            </a:fld>
            <a:endParaRPr lang="es-CO" dirty="0">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287E2F5A-5186-474C-A6AB-4F2512041C72}"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15233765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6FD9FED6-C03E-4C62-A46F-5EDD58BE0EA8}" type="datetimeFigureOut">
              <a:rPr lang="es-CO" smtClean="0">
                <a:solidFill>
                  <a:prstClr val="black">
                    <a:tint val="75000"/>
                  </a:prstClr>
                </a:solidFill>
              </a:rPr>
              <a:pPr/>
              <a:t>05/02/2014</a:t>
            </a:fld>
            <a:endParaRPr lang="es-CO" dirty="0">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287E2F5A-5186-474C-A6AB-4F2512041C72}"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19678013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3305176"/>
            <a:ext cx="7772400" cy="1021556"/>
          </a:xfrm>
        </p:spPr>
        <p:txBody>
          <a:bodyPr anchor="t"/>
          <a:lstStyle>
            <a:lvl1pPr algn="l">
              <a:defRPr sz="4000" b="1" cap="all"/>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6FD9FED6-C03E-4C62-A46F-5EDD58BE0EA8}" type="datetimeFigureOut">
              <a:rPr lang="es-CO" smtClean="0">
                <a:solidFill>
                  <a:prstClr val="black">
                    <a:tint val="75000"/>
                  </a:prstClr>
                </a:solidFill>
              </a:rPr>
              <a:pPr/>
              <a:t>05/02/2014</a:t>
            </a:fld>
            <a:endParaRPr lang="es-CO" dirty="0">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287E2F5A-5186-474C-A6AB-4F2512041C72}"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32579605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contenido"/>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fecha"/>
          <p:cNvSpPr>
            <a:spLocks noGrp="1"/>
          </p:cNvSpPr>
          <p:nvPr>
            <p:ph type="dt" sz="half" idx="10"/>
          </p:nvPr>
        </p:nvSpPr>
        <p:spPr/>
        <p:txBody>
          <a:bodyPr/>
          <a:lstStyle/>
          <a:p>
            <a:fld id="{6FD9FED6-C03E-4C62-A46F-5EDD58BE0EA8}" type="datetimeFigureOut">
              <a:rPr lang="es-CO" smtClean="0">
                <a:solidFill>
                  <a:prstClr val="black">
                    <a:tint val="75000"/>
                  </a:prstClr>
                </a:solidFill>
              </a:rPr>
              <a:pPr/>
              <a:t>05/02/2014</a:t>
            </a:fld>
            <a:endParaRPr lang="es-CO" dirty="0">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287E2F5A-5186-474C-A6AB-4F2512041C72}"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33889176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05979"/>
            <a:ext cx="8229600" cy="857250"/>
          </a:xfrm>
        </p:spPr>
        <p:txBody>
          <a:bodyPr/>
          <a:lstStyle>
            <a:lvl1pPr>
              <a:defRPr/>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texto"/>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6 Marcador de fecha"/>
          <p:cNvSpPr>
            <a:spLocks noGrp="1"/>
          </p:cNvSpPr>
          <p:nvPr>
            <p:ph type="dt" sz="half" idx="10"/>
          </p:nvPr>
        </p:nvSpPr>
        <p:spPr/>
        <p:txBody>
          <a:bodyPr/>
          <a:lstStyle/>
          <a:p>
            <a:fld id="{6FD9FED6-C03E-4C62-A46F-5EDD58BE0EA8}" type="datetimeFigureOut">
              <a:rPr lang="es-CO" smtClean="0">
                <a:solidFill>
                  <a:prstClr val="black">
                    <a:tint val="75000"/>
                  </a:prstClr>
                </a:solidFill>
              </a:rPr>
              <a:pPr/>
              <a:t>05/02/2014</a:t>
            </a:fld>
            <a:endParaRPr lang="es-CO" dirty="0">
              <a:solidFill>
                <a:prstClr val="black">
                  <a:tint val="75000"/>
                </a:prstClr>
              </a:solidFill>
            </a:endParaRPr>
          </a:p>
        </p:txBody>
      </p:sp>
      <p:sp>
        <p:nvSpPr>
          <p:cNvPr id="8" name="7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9" name="8 Marcador de número de diapositiva"/>
          <p:cNvSpPr>
            <a:spLocks noGrp="1"/>
          </p:cNvSpPr>
          <p:nvPr>
            <p:ph type="sldNum" sz="quarter" idx="12"/>
          </p:nvPr>
        </p:nvSpPr>
        <p:spPr/>
        <p:txBody>
          <a:bodyPr/>
          <a:lstStyle/>
          <a:p>
            <a:fld id="{287E2F5A-5186-474C-A6AB-4F2512041C72}"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36105313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fecha"/>
          <p:cNvSpPr>
            <a:spLocks noGrp="1"/>
          </p:cNvSpPr>
          <p:nvPr>
            <p:ph type="dt" sz="half" idx="10"/>
          </p:nvPr>
        </p:nvSpPr>
        <p:spPr/>
        <p:txBody>
          <a:bodyPr/>
          <a:lstStyle/>
          <a:p>
            <a:fld id="{6FD9FED6-C03E-4C62-A46F-5EDD58BE0EA8}" type="datetimeFigureOut">
              <a:rPr lang="es-CO" smtClean="0">
                <a:solidFill>
                  <a:prstClr val="black">
                    <a:tint val="75000"/>
                  </a:prstClr>
                </a:solidFill>
              </a:rPr>
              <a:pPr/>
              <a:t>05/02/2014</a:t>
            </a:fld>
            <a:endParaRPr lang="es-CO" dirty="0">
              <a:solidFill>
                <a:prstClr val="black">
                  <a:tint val="75000"/>
                </a:prstClr>
              </a:solidFill>
            </a:endParaRPr>
          </a:p>
        </p:txBody>
      </p:sp>
      <p:sp>
        <p:nvSpPr>
          <p:cNvPr id="4" name="3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5" name="4 Marcador de número de diapositiva"/>
          <p:cNvSpPr>
            <a:spLocks noGrp="1"/>
          </p:cNvSpPr>
          <p:nvPr>
            <p:ph type="sldNum" sz="quarter" idx="12"/>
          </p:nvPr>
        </p:nvSpPr>
        <p:spPr/>
        <p:txBody>
          <a:bodyPr/>
          <a:lstStyle/>
          <a:p>
            <a:fld id="{287E2F5A-5186-474C-A6AB-4F2512041C72}"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17000823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6FD9FED6-C03E-4C62-A46F-5EDD58BE0EA8}" type="datetimeFigureOut">
              <a:rPr lang="es-CO" smtClean="0">
                <a:solidFill>
                  <a:prstClr val="black">
                    <a:tint val="75000"/>
                  </a:prstClr>
                </a:solidFill>
              </a:rPr>
              <a:pPr/>
              <a:t>05/02/2014</a:t>
            </a:fld>
            <a:endParaRPr lang="es-CO" dirty="0">
              <a:solidFill>
                <a:prstClr val="black">
                  <a:tint val="75000"/>
                </a:prstClr>
              </a:solidFill>
            </a:endParaRPr>
          </a:p>
        </p:txBody>
      </p:sp>
      <p:sp>
        <p:nvSpPr>
          <p:cNvPr id="3" name="2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287E2F5A-5186-474C-A6AB-4F2512041C72}"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183150653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1" y="204787"/>
            <a:ext cx="3008313" cy="871538"/>
          </a:xfrm>
        </p:spPr>
        <p:txBody>
          <a:bodyPr anchor="b"/>
          <a:lstStyle>
            <a:lvl1pPr algn="l">
              <a:defRPr sz="2000" b="1"/>
            </a:lvl1pPr>
          </a:lstStyle>
          <a:p>
            <a:r>
              <a:rPr lang="es-ES" smtClean="0"/>
              <a:t>Haga clic para modificar el estilo de título del patrón</a:t>
            </a:r>
            <a:endParaRPr lang="es-CO"/>
          </a:p>
        </p:txBody>
      </p:sp>
      <p:sp>
        <p:nvSpPr>
          <p:cNvPr id="3" name="2 Marcador de contenido"/>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texto"/>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6FD9FED6-C03E-4C62-A46F-5EDD58BE0EA8}" type="datetimeFigureOut">
              <a:rPr lang="es-CO" smtClean="0">
                <a:solidFill>
                  <a:prstClr val="black">
                    <a:tint val="75000"/>
                  </a:prstClr>
                </a:solidFill>
              </a:rPr>
              <a:pPr/>
              <a:t>05/02/2014</a:t>
            </a:fld>
            <a:endParaRPr lang="es-CO" dirty="0">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287E2F5A-5186-474C-A6AB-4F2512041C72}"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6389484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6FD9FED6-C03E-4C62-A46F-5EDD58BE0EA8}" type="datetimeFigureOut">
              <a:rPr lang="es-CO" smtClean="0"/>
              <a:t>05/02/2014</a:t>
            </a:fld>
            <a:endParaRPr lang="es-CO" dirty="0"/>
          </a:p>
        </p:txBody>
      </p:sp>
      <p:sp>
        <p:nvSpPr>
          <p:cNvPr id="5" name="4 Marcador de pie de página"/>
          <p:cNvSpPr>
            <a:spLocks noGrp="1"/>
          </p:cNvSpPr>
          <p:nvPr>
            <p:ph type="ftr" sz="quarter" idx="11"/>
          </p:nvPr>
        </p:nvSpPr>
        <p:spPr/>
        <p:txBody>
          <a:bodyPr/>
          <a:lstStyle/>
          <a:p>
            <a:endParaRPr lang="es-CO" dirty="0"/>
          </a:p>
        </p:txBody>
      </p:sp>
      <p:sp>
        <p:nvSpPr>
          <p:cNvPr id="6" name="5 Marcador de número de diapositiva"/>
          <p:cNvSpPr>
            <a:spLocks noGrp="1"/>
          </p:cNvSpPr>
          <p:nvPr>
            <p:ph type="sldNum" sz="quarter" idx="12"/>
          </p:nvPr>
        </p:nvSpPr>
        <p:spPr/>
        <p:txBody>
          <a:bodyPr/>
          <a:lstStyle/>
          <a:p>
            <a:fld id="{287E2F5A-5186-474C-A6AB-4F2512041C72}" type="slidenum">
              <a:rPr lang="es-CO" smtClean="0"/>
              <a:t>‹Nº›</a:t>
            </a:fld>
            <a:endParaRPr lang="es-CO" dirty="0"/>
          </a:p>
        </p:txBody>
      </p:sp>
    </p:spTree>
    <p:extLst>
      <p:ext uri="{BB962C8B-B14F-4D97-AF65-F5344CB8AC3E}">
        <p14:creationId xmlns:p14="http://schemas.microsoft.com/office/powerpoint/2010/main" val="243452359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3600450"/>
            <a:ext cx="5486400" cy="425054"/>
          </a:xfrm>
        </p:spPr>
        <p:txBody>
          <a:bodyPr anchor="b"/>
          <a:lstStyle>
            <a:lvl1pPr algn="l">
              <a:defRPr sz="2000" b="1"/>
            </a:lvl1pPr>
          </a:lstStyle>
          <a:p>
            <a:r>
              <a:rPr lang="es-ES" smtClean="0"/>
              <a:t>Haga clic para modificar el estilo de título del patrón</a:t>
            </a:r>
            <a:endParaRPr lang="es-CO"/>
          </a:p>
        </p:txBody>
      </p:sp>
      <p:sp>
        <p:nvSpPr>
          <p:cNvPr id="3" name="2 Marcador de posición de imagen"/>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dirty="0"/>
          </a:p>
        </p:txBody>
      </p:sp>
      <p:sp>
        <p:nvSpPr>
          <p:cNvPr id="4" name="3 Marcador de texto"/>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6FD9FED6-C03E-4C62-A46F-5EDD58BE0EA8}" type="datetimeFigureOut">
              <a:rPr lang="es-CO" smtClean="0">
                <a:solidFill>
                  <a:prstClr val="black">
                    <a:tint val="75000"/>
                  </a:prstClr>
                </a:solidFill>
              </a:rPr>
              <a:pPr/>
              <a:t>05/02/2014</a:t>
            </a:fld>
            <a:endParaRPr lang="es-CO" dirty="0">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287E2F5A-5186-474C-A6AB-4F2512041C72}"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29550648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6FD9FED6-C03E-4C62-A46F-5EDD58BE0EA8}" type="datetimeFigureOut">
              <a:rPr lang="es-CO" smtClean="0">
                <a:solidFill>
                  <a:prstClr val="black">
                    <a:tint val="75000"/>
                  </a:prstClr>
                </a:solidFill>
              </a:rPr>
              <a:pPr/>
              <a:t>05/02/2014</a:t>
            </a:fld>
            <a:endParaRPr lang="es-CO" dirty="0">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287E2F5A-5186-474C-A6AB-4F2512041C72}"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1087500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154781"/>
            <a:ext cx="2057400" cy="3290888"/>
          </a:xfrm>
        </p:spPr>
        <p:txBody>
          <a:bodyPr vert="eaVert"/>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a:xfrm>
            <a:off x="457200" y="154781"/>
            <a:ext cx="6019800" cy="329088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6FD9FED6-C03E-4C62-A46F-5EDD58BE0EA8}" type="datetimeFigureOut">
              <a:rPr lang="es-CO" smtClean="0">
                <a:solidFill>
                  <a:prstClr val="black">
                    <a:tint val="75000"/>
                  </a:prstClr>
                </a:solidFill>
              </a:rPr>
              <a:pPr/>
              <a:t>05/02/2014</a:t>
            </a:fld>
            <a:endParaRPr lang="es-CO" dirty="0">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287E2F5A-5186-474C-A6AB-4F2512041C72}"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382655135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1597819"/>
            <a:ext cx="7772400" cy="1102519"/>
          </a:xfrm>
        </p:spPr>
        <p:txBody>
          <a:bodyPr/>
          <a:lstStyle/>
          <a:p>
            <a:r>
              <a:rPr lang="es-ES" smtClean="0"/>
              <a:t>Haga clic para modificar el estilo de título del patrón</a:t>
            </a:r>
            <a:endParaRPr lang="es-CO"/>
          </a:p>
        </p:txBody>
      </p:sp>
      <p:sp>
        <p:nvSpPr>
          <p:cNvPr id="3" name="2 Subtítulo"/>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O"/>
          </a:p>
        </p:txBody>
      </p:sp>
      <p:sp>
        <p:nvSpPr>
          <p:cNvPr id="4" name="3 Marcador de fecha"/>
          <p:cNvSpPr>
            <a:spLocks noGrp="1"/>
          </p:cNvSpPr>
          <p:nvPr>
            <p:ph type="dt" sz="half" idx="10"/>
          </p:nvPr>
        </p:nvSpPr>
        <p:spPr/>
        <p:txBody>
          <a:bodyPr/>
          <a:lstStyle/>
          <a:p>
            <a:fld id="{6FD9FED6-C03E-4C62-A46F-5EDD58BE0EA8}" type="datetimeFigureOut">
              <a:rPr lang="es-CO" smtClean="0">
                <a:solidFill>
                  <a:prstClr val="black">
                    <a:tint val="75000"/>
                  </a:prstClr>
                </a:solidFill>
              </a:rPr>
              <a:pPr/>
              <a:t>05/02/2014</a:t>
            </a:fld>
            <a:endParaRPr lang="es-CO" dirty="0">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287E2F5A-5186-474C-A6AB-4F2512041C72}"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243394114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6FD9FED6-C03E-4C62-A46F-5EDD58BE0EA8}" type="datetimeFigureOut">
              <a:rPr lang="es-CO" smtClean="0">
                <a:solidFill>
                  <a:prstClr val="black">
                    <a:tint val="75000"/>
                  </a:prstClr>
                </a:solidFill>
              </a:rPr>
              <a:pPr/>
              <a:t>05/02/2014</a:t>
            </a:fld>
            <a:endParaRPr lang="es-CO" dirty="0">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287E2F5A-5186-474C-A6AB-4F2512041C72}"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329400684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3305176"/>
            <a:ext cx="7772400" cy="1021556"/>
          </a:xfrm>
        </p:spPr>
        <p:txBody>
          <a:bodyPr anchor="t"/>
          <a:lstStyle>
            <a:lvl1pPr algn="l">
              <a:defRPr sz="4000" b="1" cap="all"/>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6FD9FED6-C03E-4C62-A46F-5EDD58BE0EA8}" type="datetimeFigureOut">
              <a:rPr lang="es-CO" smtClean="0">
                <a:solidFill>
                  <a:prstClr val="black">
                    <a:tint val="75000"/>
                  </a:prstClr>
                </a:solidFill>
              </a:rPr>
              <a:pPr/>
              <a:t>05/02/2014</a:t>
            </a:fld>
            <a:endParaRPr lang="es-CO" dirty="0">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287E2F5A-5186-474C-A6AB-4F2512041C72}"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342549146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contenido"/>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fecha"/>
          <p:cNvSpPr>
            <a:spLocks noGrp="1"/>
          </p:cNvSpPr>
          <p:nvPr>
            <p:ph type="dt" sz="half" idx="10"/>
          </p:nvPr>
        </p:nvSpPr>
        <p:spPr/>
        <p:txBody>
          <a:bodyPr/>
          <a:lstStyle/>
          <a:p>
            <a:fld id="{6FD9FED6-C03E-4C62-A46F-5EDD58BE0EA8}" type="datetimeFigureOut">
              <a:rPr lang="es-CO" smtClean="0">
                <a:solidFill>
                  <a:prstClr val="black">
                    <a:tint val="75000"/>
                  </a:prstClr>
                </a:solidFill>
              </a:rPr>
              <a:pPr/>
              <a:t>05/02/2014</a:t>
            </a:fld>
            <a:endParaRPr lang="es-CO" dirty="0">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287E2F5A-5186-474C-A6AB-4F2512041C72}"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381839082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05979"/>
            <a:ext cx="8229600" cy="857250"/>
          </a:xfrm>
        </p:spPr>
        <p:txBody>
          <a:bodyPr/>
          <a:lstStyle>
            <a:lvl1pPr>
              <a:defRPr/>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texto"/>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6 Marcador de fecha"/>
          <p:cNvSpPr>
            <a:spLocks noGrp="1"/>
          </p:cNvSpPr>
          <p:nvPr>
            <p:ph type="dt" sz="half" idx="10"/>
          </p:nvPr>
        </p:nvSpPr>
        <p:spPr/>
        <p:txBody>
          <a:bodyPr/>
          <a:lstStyle/>
          <a:p>
            <a:fld id="{6FD9FED6-C03E-4C62-A46F-5EDD58BE0EA8}" type="datetimeFigureOut">
              <a:rPr lang="es-CO" smtClean="0">
                <a:solidFill>
                  <a:prstClr val="black">
                    <a:tint val="75000"/>
                  </a:prstClr>
                </a:solidFill>
              </a:rPr>
              <a:pPr/>
              <a:t>05/02/2014</a:t>
            </a:fld>
            <a:endParaRPr lang="es-CO" dirty="0">
              <a:solidFill>
                <a:prstClr val="black">
                  <a:tint val="75000"/>
                </a:prstClr>
              </a:solidFill>
            </a:endParaRPr>
          </a:p>
        </p:txBody>
      </p:sp>
      <p:sp>
        <p:nvSpPr>
          <p:cNvPr id="8" name="7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9" name="8 Marcador de número de diapositiva"/>
          <p:cNvSpPr>
            <a:spLocks noGrp="1"/>
          </p:cNvSpPr>
          <p:nvPr>
            <p:ph type="sldNum" sz="quarter" idx="12"/>
          </p:nvPr>
        </p:nvSpPr>
        <p:spPr/>
        <p:txBody>
          <a:bodyPr/>
          <a:lstStyle/>
          <a:p>
            <a:fld id="{287E2F5A-5186-474C-A6AB-4F2512041C72}"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110845855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fecha"/>
          <p:cNvSpPr>
            <a:spLocks noGrp="1"/>
          </p:cNvSpPr>
          <p:nvPr>
            <p:ph type="dt" sz="half" idx="10"/>
          </p:nvPr>
        </p:nvSpPr>
        <p:spPr/>
        <p:txBody>
          <a:bodyPr/>
          <a:lstStyle/>
          <a:p>
            <a:fld id="{6FD9FED6-C03E-4C62-A46F-5EDD58BE0EA8}" type="datetimeFigureOut">
              <a:rPr lang="es-CO" smtClean="0">
                <a:solidFill>
                  <a:prstClr val="black">
                    <a:tint val="75000"/>
                  </a:prstClr>
                </a:solidFill>
              </a:rPr>
              <a:pPr/>
              <a:t>05/02/2014</a:t>
            </a:fld>
            <a:endParaRPr lang="es-CO" dirty="0">
              <a:solidFill>
                <a:prstClr val="black">
                  <a:tint val="75000"/>
                </a:prstClr>
              </a:solidFill>
            </a:endParaRPr>
          </a:p>
        </p:txBody>
      </p:sp>
      <p:sp>
        <p:nvSpPr>
          <p:cNvPr id="4" name="3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5" name="4 Marcador de número de diapositiva"/>
          <p:cNvSpPr>
            <a:spLocks noGrp="1"/>
          </p:cNvSpPr>
          <p:nvPr>
            <p:ph type="sldNum" sz="quarter" idx="12"/>
          </p:nvPr>
        </p:nvSpPr>
        <p:spPr/>
        <p:txBody>
          <a:bodyPr/>
          <a:lstStyle/>
          <a:p>
            <a:fld id="{287E2F5A-5186-474C-A6AB-4F2512041C72}"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44792676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6FD9FED6-C03E-4C62-A46F-5EDD58BE0EA8}" type="datetimeFigureOut">
              <a:rPr lang="es-CO" smtClean="0">
                <a:solidFill>
                  <a:prstClr val="black">
                    <a:tint val="75000"/>
                  </a:prstClr>
                </a:solidFill>
              </a:rPr>
              <a:pPr/>
              <a:t>05/02/2014</a:t>
            </a:fld>
            <a:endParaRPr lang="es-CO" dirty="0">
              <a:solidFill>
                <a:prstClr val="black">
                  <a:tint val="75000"/>
                </a:prstClr>
              </a:solidFill>
            </a:endParaRPr>
          </a:p>
        </p:txBody>
      </p:sp>
      <p:sp>
        <p:nvSpPr>
          <p:cNvPr id="3" name="2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287E2F5A-5186-474C-A6AB-4F2512041C72}"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2348441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3305176"/>
            <a:ext cx="7772400" cy="1021556"/>
          </a:xfrm>
        </p:spPr>
        <p:txBody>
          <a:bodyPr anchor="t"/>
          <a:lstStyle>
            <a:lvl1pPr algn="l">
              <a:defRPr sz="4000" b="1" cap="all"/>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6FD9FED6-C03E-4C62-A46F-5EDD58BE0EA8}" type="datetimeFigureOut">
              <a:rPr lang="es-CO" smtClean="0"/>
              <a:t>05/02/2014</a:t>
            </a:fld>
            <a:endParaRPr lang="es-CO" dirty="0"/>
          </a:p>
        </p:txBody>
      </p:sp>
      <p:sp>
        <p:nvSpPr>
          <p:cNvPr id="5" name="4 Marcador de pie de página"/>
          <p:cNvSpPr>
            <a:spLocks noGrp="1"/>
          </p:cNvSpPr>
          <p:nvPr>
            <p:ph type="ftr" sz="quarter" idx="11"/>
          </p:nvPr>
        </p:nvSpPr>
        <p:spPr/>
        <p:txBody>
          <a:bodyPr/>
          <a:lstStyle/>
          <a:p>
            <a:endParaRPr lang="es-CO" dirty="0"/>
          </a:p>
        </p:txBody>
      </p:sp>
      <p:sp>
        <p:nvSpPr>
          <p:cNvPr id="6" name="5 Marcador de número de diapositiva"/>
          <p:cNvSpPr>
            <a:spLocks noGrp="1"/>
          </p:cNvSpPr>
          <p:nvPr>
            <p:ph type="sldNum" sz="quarter" idx="12"/>
          </p:nvPr>
        </p:nvSpPr>
        <p:spPr/>
        <p:txBody>
          <a:bodyPr/>
          <a:lstStyle/>
          <a:p>
            <a:fld id="{287E2F5A-5186-474C-A6AB-4F2512041C72}" type="slidenum">
              <a:rPr lang="es-CO" smtClean="0"/>
              <a:t>‹Nº›</a:t>
            </a:fld>
            <a:endParaRPr lang="es-CO" dirty="0"/>
          </a:p>
        </p:txBody>
      </p:sp>
    </p:spTree>
    <p:extLst>
      <p:ext uri="{BB962C8B-B14F-4D97-AF65-F5344CB8AC3E}">
        <p14:creationId xmlns:p14="http://schemas.microsoft.com/office/powerpoint/2010/main" val="91864264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1" y="204787"/>
            <a:ext cx="3008313" cy="871538"/>
          </a:xfrm>
        </p:spPr>
        <p:txBody>
          <a:bodyPr anchor="b"/>
          <a:lstStyle>
            <a:lvl1pPr algn="l">
              <a:defRPr sz="2000" b="1"/>
            </a:lvl1pPr>
          </a:lstStyle>
          <a:p>
            <a:r>
              <a:rPr lang="es-ES" smtClean="0"/>
              <a:t>Haga clic para modificar el estilo de título del patrón</a:t>
            </a:r>
            <a:endParaRPr lang="es-CO"/>
          </a:p>
        </p:txBody>
      </p:sp>
      <p:sp>
        <p:nvSpPr>
          <p:cNvPr id="3" name="2 Marcador de contenido"/>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texto"/>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6FD9FED6-C03E-4C62-A46F-5EDD58BE0EA8}" type="datetimeFigureOut">
              <a:rPr lang="es-CO" smtClean="0">
                <a:solidFill>
                  <a:prstClr val="black">
                    <a:tint val="75000"/>
                  </a:prstClr>
                </a:solidFill>
              </a:rPr>
              <a:pPr/>
              <a:t>05/02/2014</a:t>
            </a:fld>
            <a:endParaRPr lang="es-CO" dirty="0">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287E2F5A-5186-474C-A6AB-4F2512041C72}"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403787360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3600450"/>
            <a:ext cx="5486400" cy="425054"/>
          </a:xfrm>
        </p:spPr>
        <p:txBody>
          <a:bodyPr anchor="b"/>
          <a:lstStyle>
            <a:lvl1pPr algn="l">
              <a:defRPr sz="2000" b="1"/>
            </a:lvl1pPr>
          </a:lstStyle>
          <a:p>
            <a:r>
              <a:rPr lang="es-ES" smtClean="0"/>
              <a:t>Haga clic para modificar el estilo de título del patrón</a:t>
            </a:r>
            <a:endParaRPr lang="es-CO"/>
          </a:p>
        </p:txBody>
      </p:sp>
      <p:sp>
        <p:nvSpPr>
          <p:cNvPr id="3" name="2 Marcador de posición de imagen"/>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dirty="0"/>
          </a:p>
        </p:txBody>
      </p:sp>
      <p:sp>
        <p:nvSpPr>
          <p:cNvPr id="4" name="3 Marcador de texto"/>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6FD9FED6-C03E-4C62-A46F-5EDD58BE0EA8}" type="datetimeFigureOut">
              <a:rPr lang="es-CO" smtClean="0">
                <a:solidFill>
                  <a:prstClr val="black">
                    <a:tint val="75000"/>
                  </a:prstClr>
                </a:solidFill>
              </a:rPr>
              <a:pPr/>
              <a:t>05/02/2014</a:t>
            </a:fld>
            <a:endParaRPr lang="es-CO" dirty="0">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287E2F5A-5186-474C-A6AB-4F2512041C72}"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414757522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6FD9FED6-C03E-4C62-A46F-5EDD58BE0EA8}" type="datetimeFigureOut">
              <a:rPr lang="es-CO" smtClean="0">
                <a:solidFill>
                  <a:prstClr val="black">
                    <a:tint val="75000"/>
                  </a:prstClr>
                </a:solidFill>
              </a:rPr>
              <a:pPr/>
              <a:t>05/02/2014</a:t>
            </a:fld>
            <a:endParaRPr lang="es-CO" dirty="0">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287E2F5A-5186-474C-A6AB-4F2512041C72}"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388442419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154781"/>
            <a:ext cx="2057400" cy="3290888"/>
          </a:xfrm>
        </p:spPr>
        <p:txBody>
          <a:bodyPr vert="eaVert"/>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a:xfrm>
            <a:off x="457200" y="154781"/>
            <a:ext cx="6019800" cy="329088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6FD9FED6-C03E-4C62-A46F-5EDD58BE0EA8}" type="datetimeFigureOut">
              <a:rPr lang="es-CO" smtClean="0">
                <a:solidFill>
                  <a:prstClr val="black">
                    <a:tint val="75000"/>
                  </a:prstClr>
                </a:solidFill>
              </a:rPr>
              <a:pPr/>
              <a:t>05/02/2014</a:t>
            </a:fld>
            <a:endParaRPr lang="es-CO" dirty="0">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287E2F5A-5186-474C-A6AB-4F2512041C72}"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21750732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1597819"/>
            <a:ext cx="7772400" cy="1102519"/>
          </a:xfrm>
        </p:spPr>
        <p:txBody>
          <a:bodyPr/>
          <a:lstStyle/>
          <a:p>
            <a:r>
              <a:rPr lang="es-ES" smtClean="0"/>
              <a:t>Haga clic para modificar el estilo de título del patrón</a:t>
            </a:r>
            <a:endParaRPr lang="es-CO"/>
          </a:p>
        </p:txBody>
      </p:sp>
      <p:sp>
        <p:nvSpPr>
          <p:cNvPr id="3" name="2 Subtítulo"/>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O"/>
          </a:p>
        </p:txBody>
      </p:sp>
      <p:sp>
        <p:nvSpPr>
          <p:cNvPr id="4" name="3 Marcador de fecha"/>
          <p:cNvSpPr>
            <a:spLocks noGrp="1"/>
          </p:cNvSpPr>
          <p:nvPr>
            <p:ph type="dt" sz="half" idx="10"/>
          </p:nvPr>
        </p:nvSpPr>
        <p:spPr/>
        <p:txBody>
          <a:bodyPr/>
          <a:lstStyle/>
          <a:p>
            <a:fld id="{6FD9FED6-C03E-4C62-A46F-5EDD58BE0EA8}" type="datetimeFigureOut">
              <a:rPr lang="es-CO" smtClean="0">
                <a:solidFill>
                  <a:prstClr val="black">
                    <a:tint val="75000"/>
                  </a:prstClr>
                </a:solidFill>
              </a:rPr>
              <a:pPr/>
              <a:t>05/02/2014</a:t>
            </a:fld>
            <a:endParaRPr lang="es-CO" dirty="0">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287E2F5A-5186-474C-A6AB-4F2512041C72}"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2498397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6FD9FED6-C03E-4C62-A46F-5EDD58BE0EA8}" type="datetimeFigureOut">
              <a:rPr lang="es-CO" smtClean="0">
                <a:solidFill>
                  <a:prstClr val="black">
                    <a:tint val="75000"/>
                  </a:prstClr>
                </a:solidFill>
              </a:rPr>
              <a:pPr/>
              <a:t>05/02/2014</a:t>
            </a:fld>
            <a:endParaRPr lang="es-CO" dirty="0">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287E2F5A-5186-474C-A6AB-4F2512041C72}"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19584469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3305176"/>
            <a:ext cx="7772400" cy="1021556"/>
          </a:xfrm>
        </p:spPr>
        <p:txBody>
          <a:bodyPr anchor="t"/>
          <a:lstStyle>
            <a:lvl1pPr algn="l">
              <a:defRPr sz="4000" b="1" cap="all"/>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6FD9FED6-C03E-4C62-A46F-5EDD58BE0EA8}" type="datetimeFigureOut">
              <a:rPr lang="es-CO" smtClean="0">
                <a:solidFill>
                  <a:prstClr val="black">
                    <a:tint val="75000"/>
                  </a:prstClr>
                </a:solidFill>
              </a:rPr>
              <a:pPr/>
              <a:t>05/02/2014</a:t>
            </a:fld>
            <a:endParaRPr lang="es-CO" dirty="0">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287E2F5A-5186-474C-A6AB-4F2512041C72}"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139078687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contenido"/>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fecha"/>
          <p:cNvSpPr>
            <a:spLocks noGrp="1"/>
          </p:cNvSpPr>
          <p:nvPr>
            <p:ph type="dt" sz="half" idx="10"/>
          </p:nvPr>
        </p:nvSpPr>
        <p:spPr/>
        <p:txBody>
          <a:bodyPr/>
          <a:lstStyle/>
          <a:p>
            <a:fld id="{6FD9FED6-C03E-4C62-A46F-5EDD58BE0EA8}" type="datetimeFigureOut">
              <a:rPr lang="es-CO" smtClean="0">
                <a:solidFill>
                  <a:prstClr val="black">
                    <a:tint val="75000"/>
                  </a:prstClr>
                </a:solidFill>
              </a:rPr>
              <a:pPr/>
              <a:t>05/02/2014</a:t>
            </a:fld>
            <a:endParaRPr lang="es-CO" dirty="0">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287E2F5A-5186-474C-A6AB-4F2512041C72}"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34527069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05979"/>
            <a:ext cx="8229600" cy="857250"/>
          </a:xfrm>
        </p:spPr>
        <p:txBody>
          <a:bodyPr/>
          <a:lstStyle>
            <a:lvl1pPr>
              <a:defRPr/>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texto"/>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6 Marcador de fecha"/>
          <p:cNvSpPr>
            <a:spLocks noGrp="1"/>
          </p:cNvSpPr>
          <p:nvPr>
            <p:ph type="dt" sz="half" idx="10"/>
          </p:nvPr>
        </p:nvSpPr>
        <p:spPr/>
        <p:txBody>
          <a:bodyPr/>
          <a:lstStyle/>
          <a:p>
            <a:fld id="{6FD9FED6-C03E-4C62-A46F-5EDD58BE0EA8}" type="datetimeFigureOut">
              <a:rPr lang="es-CO" smtClean="0">
                <a:solidFill>
                  <a:prstClr val="black">
                    <a:tint val="75000"/>
                  </a:prstClr>
                </a:solidFill>
              </a:rPr>
              <a:pPr/>
              <a:t>05/02/2014</a:t>
            </a:fld>
            <a:endParaRPr lang="es-CO" dirty="0">
              <a:solidFill>
                <a:prstClr val="black">
                  <a:tint val="75000"/>
                </a:prstClr>
              </a:solidFill>
            </a:endParaRPr>
          </a:p>
        </p:txBody>
      </p:sp>
      <p:sp>
        <p:nvSpPr>
          <p:cNvPr id="8" name="7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9" name="8 Marcador de número de diapositiva"/>
          <p:cNvSpPr>
            <a:spLocks noGrp="1"/>
          </p:cNvSpPr>
          <p:nvPr>
            <p:ph type="sldNum" sz="quarter" idx="12"/>
          </p:nvPr>
        </p:nvSpPr>
        <p:spPr/>
        <p:txBody>
          <a:bodyPr/>
          <a:lstStyle/>
          <a:p>
            <a:fld id="{287E2F5A-5186-474C-A6AB-4F2512041C72}"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229703330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fecha"/>
          <p:cNvSpPr>
            <a:spLocks noGrp="1"/>
          </p:cNvSpPr>
          <p:nvPr>
            <p:ph type="dt" sz="half" idx="10"/>
          </p:nvPr>
        </p:nvSpPr>
        <p:spPr/>
        <p:txBody>
          <a:bodyPr/>
          <a:lstStyle/>
          <a:p>
            <a:fld id="{6FD9FED6-C03E-4C62-A46F-5EDD58BE0EA8}" type="datetimeFigureOut">
              <a:rPr lang="es-CO" smtClean="0">
                <a:solidFill>
                  <a:prstClr val="black">
                    <a:tint val="75000"/>
                  </a:prstClr>
                </a:solidFill>
              </a:rPr>
              <a:pPr/>
              <a:t>05/02/2014</a:t>
            </a:fld>
            <a:endParaRPr lang="es-CO" dirty="0">
              <a:solidFill>
                <a:prstClr val="black">
                  <a:tint val="75000"/>
                </a:prstClr>
              </a:solidFill>
            </a:endParaRPr>
          </a:p>
        </p:txBody>
      </p:sp>
      <p:sp>
        <p:nvSpPr>
          <p:cNvPr id="4" name="3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5" name="4 Marcador de número de diapositiva"/>
          <p:cNvSpPr>
            <a:spLocks noGrp="1"/>
          </p:cNvSpPr>
          <p:nvPr>
            <p:ph type="sldNum" sz="quarter" idx="12"/>
          </p:nvPr>
        </p:nvSpPr>
        <p:spPr/>
        <p:txBody>
          <a:bodyPr/>
          <a:lstStyle/>
          <a:p>
            <a:fld id="{287E2F5A-5186-474C-A6AB-4F2512041C72}"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1954148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contenido"/>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fecha"/>
          <p:cNvSpPr>
            <a:spLocks noGrp="1"/>
          </p:cNvSpPr>
          <p:nvPr>
            <p:ph type="dt" sz="half" idx="10"/>
          </p:nvPr>
        </p:nvSpPr>
        <p:spPr/>
        <p:txBody>
          <a:bodyPr/>
          <a:lstStyle/>
          <a:p>
            <a:fld id="{6FD9FED6-C03E-4C62-A46F-5EDD58BE0EA8}" type="datetimeFigureOut">
              <a:rPr lang="es-CO" smtClean="0"/>
              <a:t>05/02/2014</a:t>
            </a:fld>
            <a:endParaRPr lang="es-CO" dirty="0"/>
          </a:p>
        </p:txBody>
      </p:sp>
      <p:sp>
        <p:nvSpPr>
          <p:cNvPr id="6" name="5 Marcador de pie de página"/>
          <p:cNvSpPr>
            <a:spLocks noGrp="1"/>
          </p:cNvSpPr>
          <p:nvPr>
            <p:ph type="ftr" sz="quarter" idx="11"/>
          </p:nvPr>
        </p:nvSpPr>
        <p:spPr/>
        <p:txBody>
          <a:bodyPr/>
          <a:lstStyle/>
          <a:p>
            <a:endParaRPr lang="es-CO" dirty="0"/>
          </a:p>
        </p:txBody>
      </p:sp>
      <p:sp>
        <p:nvSpPr>
          <p:cNvPr id="7" name="6 Marcador de número de diapositiva"/>
          <p:cNvSpPr>
            <a:spLocks noGrp="1"/>
          </p:cNvSpPr>
          <p:nvPr>
            <p:ph type="sldNum" sz="quarter" idx="12"/>
          </p:nvPr>
        </p:nvSpPr>
        <p:spPr/>
        <p:txBody>
          <a:bodyPr/>
          <a:lstStyle/>
          <a:p>
            <a:fld id="{287E2F5A-5186-474C-A6AB-4F2512041C72}" type="slidenum">
              <a:rPr lang="es-CO" smtClean="0"/>
              <a:t>‹Nº›</a:t>
            </a:fld>
            <a:endParaRPr lang="es-CO" dirty="0"/>
          </a:p>
        </p:txBody>
      </p:sp>
    </p:spTree>
    <p:extLst>
      <p:ext uri="{BB962C8B-B14F-4D97-AF65-F5344CB8AC3E}">
        <p14:creationId xmlns:p14="http://schemas.microsoft.com/office/powerpoint/2010/main" val="22953942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6FD9FED6-C03E-4C62-A46F-5EDD58BE0EA8}" type="datetimeFigureOut">
              <a:rPr lang="es-CO" smtClean="0">
                <a:solidFill>
                  <a:prstClr val="black">
                    <a:tint val="75000"/>
                  </a:prstClr>
                </a:solidFill>
              </a:rPr>
              <a:pPr/>
              <a:t>05/02/2014</a:t>
            </a:fld>
            <a:endParaRPr lang="es-CO" dirty="0">
              <a:solidFill>
                <a:prstClr val="black">
                  <a:tint val="75000"/>
                </a:prstClr>
              </a:solidFill>
            </a:endParaRPr>
          </a:p>
        </p:txBody>
      </p:sp>
      <p:sp>
        <p:nvSpPr>
          <p:cNvPr id="3" name="2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287E2F5A-5186-474C-A6AB-4F2512041C72}"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53084025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1" y="204787"/>
            <a:ext cx="3008313" cy="871538"/>
          </a:xfrm>
        </p:spPr>
        <p:txBody>
          <a:bodyPr anchor="b"/>
          <a:lstStyle>
            <a:lvl1pPr algn="l">
              <a:defRPr sz="2000" b="1"/>
            </a:lvl1pPr>
          </a:lstStyle>
          <a:p>
            <a:r>
              <a:rPr lang="es-ES" smtClean="0"/>
              <a:t>Haga clic para modificar el estilo de título del patrón</a:t>
            </a:r>
            <a:endParaRPr lang="es-CO"/>
          </a:p>
        </p:txBody>
      </p:sp>
      <p:sp>
        <p:nvSpPr>
          <p:cNvPr id="3" name="2 Marcador de contenido"/>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texto"/>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6FD9FED6-C03E-4C62-A46F-5EDD58BE0EA8}" type="datetimeFigureOut">
              <a:rPr lang="es-CO" smtClean="0">
                <a:solidFill>
                  <a:prstClr val="black">
                    <a:tint val="75000"/>
                  </a:prstClr>
                </a:solidFill>
              </a:rPr>
              <a:pPr/>
              <a:t>05/02/2014</a:t>
            </a:fld>
            <a:endParaRPr lang="es-CO" dirty="0">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287E2F5A-5186-474C-A6AB-4F2512041C72}"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304380508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3600450"/>
            <a:ext cx="5486400" cy="425054"/>
          </a:xfrm>
        </p:spPr>
        <p:txBody>
          <a:bodyPr anchor="b"/>
          <a:lstStyle>
            <a:lvl1pPr algn="l">
              <a:defRPr sz="2000" b="1"/>
            </a:lvl1pPr>
          </a:lstStyle>
          <a:p>
            <a:r>
              <a:rPr lang="es-ES" smtClean="0"/>
              <a:t>Haga clic para modificar el estilo de título del patrón</a:t>
            </a:r>
            <a:endParaRPr lang="es-CO"/>
          </a:p>
        </p:txBody>
      </p:sp>
      <p:sp>
        <p:nvSpPr>
          <p:cNvPr id="3" name="2 Marcador de posición de imagen"/>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dirty="0"/>
          </a:p>
        </p:txBody>
      </p:sp>
      <p:sp>
        <p:nvSpPr>
          <p:cNvPr id="4" name="3 Marcador de texto"/>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6FD9FED6-C03E-4C62-A46F-5EDD58BE0EA8}" type="datetimeFigureOut">
              <a:rPr lang="es-CO" smtClean="0">
                <a:solidFill>
                  <a:prstClr val="black">
                    <a:tint val="75000"/>
                  </a:prstClr>
                </a:solidFill>
              </a:rPr>
              <a:pPr/>
              <a:t>05/02/2014</a:t>
            </a:fld>
            <a:endParaRPr lang="es-CO" dirty="0">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287E2F5A-5186-474C-A6AB-4F2512041C72}"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182987127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6FD9FED6-C03E-4C62-A46F-5EDD58BE0EA8}" type="datetimeFigureOut">
              <a:rPr lang="es-CO" smtClean="0">
                <a:solidFill>
                  <a:prstClr val="black">
                    <a:tint val="75000"/>
                  </a:prstClr>
                </a:solidFill>
              </a:rPr>
              <a:pPr/>
              <a:t>05/02/2014</a:t>
            </a:fld>
            <a:endParaRPr lang="es-CO" dirty="0">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287E2F5A-5186-474C-A6AB-4F2512041C72}"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176903859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154781"/>
            <a:ext cx="2057400" cy="3290888"/>
          </a:xfrm>
        </p:spPr>
        <p:txBody>
          <a:bodyPr vert="eaVert"/>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a:xfrm>
            <a:off x="457200" y="154781"/>
            <a:ext cx="6019800" cy="329088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6FD9FED6-C03E-4C62-A46F-5EDD58BE0EA8}" type="datetimeFigureOut">
              <a:rPr lang="es-CO" smtClean="0">
                <a:solidFill>
                  <a:prstClr val="black">
                    <a:tint val="75000"/>
                  </a:prstClr>
                </a:solidFill>
              </a:rPr>
              <a:pPr/>
              <a:t>05/02/2014</a:t>
            </a:fld>
            <a:endParaRPr lang="es-CO" dirty="0">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287E2F5A-5186-474C-A6AB-4F2512041C72}"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154123600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1597819"/>
            <a:ext cx="7772400" cy="1102519"/>
          </a:xfrm>
        </p:spPr>
        <p:txBody>
          <a:bodyPr/>
          <a:lstStyle/>
          <a:p>
            <a:r>
              <a:rPr lang="es-ES" smtClean="0"/>
              <a:t>Haga clic para modificar el estilo de título del patrón</a:t>
            </a:r>
            <a:endParaRPr lang="es-CO"/>
          </a:p>
        </p:txBody>
      </p:sp>
      <p:sp>
        <p:nvSpPr>
          <p:cNvPr id="3" name="2 Subtítulo"/>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O"/>
          </a:p>
        </p:txBody>
      </p:sp>
      <p:sp>
        <p:nvSpPr>
          <p:cNvPr id="4" name="3 Marcador de fecha"/>
          <p:cNvSpPr>
            <a:spLocks noGrp="1"/>
          </p:cNvSpPr>
          <p:nvPr>
            <p:ph type="dt" sz="half" idx="10"/>
          </p:nvPr>
        </p:nvSpPr>
        <p:spPr/>
        <p:txBody>
          <a:bodyPr/>
          <a:lstStyle/>
          <a:p>
            <a:fld id="{6FD9FED6-C03E-4C62-A46F-5EDD58BE0EA8}" type="datetimeFigureOut">
              <a:rPr lang="es-CO" smtClean="0">
                <a:solidFill>
                  <a:prstClr val="black">
                    <a:tint val="75000"/>
                  </a:prstClr>
                </a:solidFill>
              </a:rPr>
              <a:pPr/>
              <a:t>05/02/2014</a:t>
            </a:fld>
            <a:endParaRPr lang="es-CO" dirty="0">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287E2F5A-5186-474C-A6AB-4F2512041C72}"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423512939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6FD9FED6-C03E-4C62-A46F-5EDD58BE0EA8}" type="datetimeFigureOut">
              <a:rPr lang="es-CO" smtClean="0">
                <a:solidFill>
                  <a:prstClr val="black">
                    <a:tint val="75000"/>
                  </a:prstClr>
                </a:solidFill>
              </a:rPr>
              <a:pPr/>
              <a:t>05/02/2014</a:t>
            </a:fld>
            <a:endParaRPr lang="es-CO" dirty="0">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287E2F5A-5186-474C-A6AB-4F2512041C72}"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338234553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3305176"/>
            <a:ext cx="7772400" cy="1021556"/>
          </a:xfrm>
        </p:spPr>
        <p:txBody>
          <a:bodyPr anchor="t"/>
          <a:lstStyle>
            <a:lvl1pPr algn="l">
              <a:defRPr sz="4000" b="1" cap="all"/>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6FD9FED6-C03E-4C62-A46F-5EDD58BE0EA8}" type="datetimeFigureOut">
              <a:rPr lang="es-CO" smtClean="0">
                <a:solidFill>
                  <a:prstClr val="black">
                    <a:tint val="75000"/>
                  </a:prstClr>
                </a:solidFill>
              </a:rPr>
              <a:pPr/>
              <a:t>05/02/2014</a:t>
            </a:fld>
            <a:endParaRPr lang="es-CO" dirty="0">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287E2F5A-5186-474C-A6AB-4F2512041C72}"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269316892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contenido"/>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fecha"/>
          <p:cNvSpPr>
            <a:spLocks noGrp="1"/>
          </p:cNvSpPr>
          <p:nvPr>
            <p:ph type="dt" sz="half" idx="10"/>
          </p:nvPr>
        </p:nvSpPr>
        <p:spPr/>
        <p:txBody>
          <a:bodyPr/>
          <a:lstStyle/>
          <a:p>
            <a:fld id="{6FD9FED6-C03E-4C62-A46F-5EDD58BE0EA8}" type="datetimeFigureOut">
              <a:rPr lang="es-CO" smtClean="0">
                <a:solidFill>
                  <a:prstClr val="black">
                    <a:tint val="75000"/>
                  </a:prstClr>
                </a:solidFill>
              </a:rPr>
              <a:pPr/>
              <a:t>05/02/2014</a:t>
            </a:fld>
            <a:endParaRPr lang="es-CO" dirty="0">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287E2F5A-5186-474C-A6AB-4F2512041C72}"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346038664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05979"/>
            <a:ext cx="8229600" cy="857250"/>
          </a:xfrm>
        </p:spPr>
        <p:txBody>
          <a:bodyPr/>
          <a:lstStyle>
            <a:lvl1pPr>
              <a:defRPr/>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texto"/>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6 Marcador de fecha"/>
          <p:cNvSpPr>
            <a:spLocks noGrp="1"/>
          </p:cNvSpPr>
          <p:nvPr>
            <p:ph type="dt" sz="half" idx="10"/>
          </p:nvPr>
        </p:nvSpPr>
        <p:spPr/>
        <p:txBody>
          <a:bodyPr/>
          <a:lstStyle/>
          <a:p>
            <a:fld id="{6FD9FED6-C03E-4C62-A46F-5EDD58BE0EA8}" type="datetimeFigureOut">
              <a:rPr lang="es-CO" smtClean="0">
                <a:solidFill>
                  <a:prstClr val="black">
                    <a:tint val="75000"/>
                  </a:prstClr>
                </a:solidFill>
              </a:rPr>
              <a:pPr/>
              <a:t>05/02/2014</a:t>
            </a:fld>
            <a:endParaRPr lang="es-CO" dirty="0">
              <a:solidFill>
                <a:prstClr val="black">
                  <a:tint val="75000"/>
                </a:prstClr>
              </a:solidFill>
            </a:endParaRPr>
          </a:p>
        </p:txBody>
      </p:sp>
      <p:sp>
        <p:nvSpPr>
          <p:cNvPr id="8" name="7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9" name="8 Marcador de número de diapositiva"/>
          <p:cNvSpPr>
            <a:spLocks noGrp="1"/>
          </p:cNvSpPr>
          <p:nvPr>
            <p:ph type="sldNum" sz="quarter" idx="12"/>
          </p:nvPr>
        </p:nvSpPr>
        <p:spPr/>
        <p:txBody>
          <a:bodyPr/>
          <a:lstStyle/>
          <a:p>
            <a:fld id="{287E2F5A-5186-474C-A6AB-4F2512041C72}"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41745541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05979"/>
            <a:ext cx="8229600" cy="857250"/>
          </a:xfrm>
        </p:spPr>
        <p:txBody>
          <a:bodyPr/>
          <a:lstStyle>
            <a:lvl1pPr>
              <a:defRPr/>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texto"/>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6 Marcador de fecha"/>
          <p:cNvSpPr>
            <a:spLocks noGrp="1"/>
          </p:cNvSpPr>
          <p:nvPr>
            <p:ph type="dt" sz="half" idx="10"/>
          </p:nvPr>
        </p:nvSpPr>
        <p:spPr/>
        <p:txBody>
          <a:bodyPr/>
          <a:lstStyle/>
          <a:p>
            <a:fld id="{6FD9FED6-C03E-4C62-A46F-5EDD58BE0EA8}" type="datetimeFigureOut">
              <a:rPr lang="es-CO" smtClean="0"/>
              <a:t>05/02/2014</a:t>
            </a:fld>
            <a:endParaRPr lang="es-CO" dirty="0"/>
          </a:p>
        </p:txBody>
      </p:sp>
      <p:sp>
        <p:nvSpPr>
          <p:cNvPr id="8" name="7 Marcador de pie de página"/>
          <p:cNvSpPr>
            <a:spLocks noGrp="1"/>
          </p:cNvSpPr>
          <p:nvPr>
            <p:ph type="ftr" sz="quarter" idx="11"/>
          </p:nvPr>
        </p:nvSpPr>
        <p:spPr/>
        <p:txBody>
          <a:bodyPr/>
          <a:lstStyle/>
          <a:p>
            <a:endParaRPr lang="es-CO" dirty="0"/>
          </a:p>
        </p:txBody>
      </p:sp>
      <p:sp>
        <p:nvSpPr>
          <p:cNvPr id="9" name="8 Marcador de número de diapositiva"/>
          <p:cNvSpPr>
            <a:spLocks noGrp="1"/>
          </p:cNvSpPr>
          <p:nvPr>
            <p:ph type="sldNum" sz="quarter" idx="12"/>
          </p:nvPr>
        </p:nvSpPr>
        <p:spPr/>
        <p:txBody>
          <a:bodyPr/>
          <a:lstStyle/>
          <a:p>
            <a:fld id="{287E2F5A-5186-474C-A6AB-4F2512041C72}" type="slidenum">
              <a:rPr lang="es-CO" smtClean="0"/>
              <a:t>‹Nº›</a:t>
            </a:fld>
            <a:endParaRPr lang="es-CO" dirty="0"/>
          </a:p>
        </p:txBody>
      </p:sp>
    </p:spTree>
    <p:extLst>
      <p:ext uri="{BB962C8B-B14F-4D97-AF65-F5344CB8AC3E}">
        <p14:creationId xmlns:p14="http://schemas.microsoft.com/office/powerpoint/2010/main" val="214698914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fecha"/>
          <p:cNvSpPr>
            <a:spLocks noGrp="1"/>
          </p:cNvSpPr>
          <p:nvPr>
            <p:ph type="dt" sz="half" idx="10"/>
          </p:nvPr>
        </p:nvSpPr>
        <p:spPr/>
        <p:txBody>
          <a:bodyPr/>
          <a:lstStyle/>
          <a:p>
            <a:fld id="{6FD9FED6-C03E-4C62-A46F-5EDD58BE0EA8}" type="datetimeFigureOut">
              <a:rPr lang="es-CO" smtClean="0">
                <a:solidFill>
                  <a:prstClr val="black">
                    <a:tint val="75000"/>
                  </a:prstClr>
                </a:solidFill>
              </a:rPr>
              <a:pPr/>
              <a:t>05/02/2014</a:t>
            </a:fld>
            <a:endParaRPr lang="es-CO" dirty="0">
              <a:solidFill>
                <a:prstClr val="black">
                  <a:tint val="75000"/>
                </a:prstClr>
              </a:solidFill>
            </a:endParaRPr>
          </a:p>
        </p:txBody>
      </p:sp>
      <p:sp>
        <p:nvSpPr>
          <p:cNvPr id="4" name="3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5" name="4 Marcador de número de diapositiva"/>
          <p:cNvSpPr>
            <a:spLocks noGrp="1"/>
          </p:cNvSpPr>
          <p:nvPr>
            <p:ph type="sldNum" sz="quarter" idx="12"/>
          </p:nvPr>
        </p:nvSpPr>
        <p:spPr/>
        <p:txBody>
          <a:bodyPr/>
          <a:lstStyle/>
          <a:p>
            <a:fld id="{287E2F5A-5186-474C-A6AB-4F2512041C72}"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30305593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6FD9FED6-C03E-4C62-A46F-5EDD58BE0EA8}" type="datetimeFigureOut">
              <a:rPr lang="es-CO" smtClean="0">
                <a:solidFill>
                  <a:prstClr val="black">
                    <a:tint val="75000"/>
                  </a:prstClr>
                </a:solidFill>
              </a:rPr>
              <a:pPr/>
              <a:t>05/02/2014</a:t>
            </a:fld>
            <a:endParaRPr lang="es-CO" dirty="0">
              <a:solidFill>
                <a:prstClr val="black">
                  <a:tint val="75000"/>
                </a:prstClr>
              </a:solidFill>
            </a:endParaRPr>
          </a:p>
        </p:txBody>
      </p:sp>
      <p:sp>
        <p:nvSpPr>
          <p:cNvPr id="3" name="2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287E2F5A-5186-474C-A6AB-4F2512041C72}"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231643773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1" y="204787"/>
            <a:ext cx="3008313" cy="871538"/>
          </a:xfrm>
        </p:spPr>
        <p:txBody>
          <a:bodyPr anchor="b"/>
          <a:lstStyle>
            <a:lvl1pPr algn="l">
              <a:defRPr sz="2000" b="1"/>
            </a:lvl1pPr>
          </a:lstStyle>
          <a:p>
            <a:r>
              <a:rPr lang="es-ES" smtClean="0"/>
              <a:t>Haga clic para modificar el estilo de título del patrón</a:t>
            </a:r>
            <a:endParaRPr lang="es-CO"/>
          </a:p>
        </p:txBody>
      </p:sp>
      <p:sp>
        <p:nvSpPr>
          <p:cNvPr id="3" name="2 Marcador de contenido"/>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texto"/>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6FD9FED6-C03E-4C62-A46F-5EDD58BE0EA8}" type="datetimeFigureOut">
              <a:rPr lang="es-CO" smtClean="0">
                <a:solidFill>
                  <a:prstClr val="black">
                    <a:tint val="75000"/>
                  </a:prstClr>
                </a:solidFill>
              </a:rPr>
              <a:pPr/>
              <a:t>05/02/2014</a:t>
            </a:fld>
            <a:endParaRPr lang="es-CO" dirty="0">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287E2F5A-5186-474C-A6AB-4F2512041C72}"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181102686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3600450"/>
            <a:ext cx="5486400" cy="425054"/>
          </a:xfrm>
        </p:spPr>
        <p:txBody>
          <a:bodyPr anchor="b"/>
          <a:lstStyle>
            <a:lvl1pPr algn="l">
              <a:defRPr sz="2000" b="1"/>
            </a:lvl1pPr>
          </a:lstStyle>
          <a:p>
            <a:r>
              <a:rPr lang="es-ES" smtClean="0"/>
              <a:t>Haga clic para modificar el estilo de título del patrón</a:t>
            </a:r>
            <a:endParaRPr lang="es-CO"/>
          </a:p>
        </p:txBody>
      </p:sp>
      <p:sp>
        <p:nvSpPr>
          <p:cNvPr id="3" name="2 Marcador de posición de imagen"/>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dirty="0"/>
          </a:p>
        </p:txBody>
      </p:sp>
      <p:sp>
        <p:nvSpPr>
          <p:cNvPr id="4" name="3 Marcador de texto"/>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6FD9FED6-C03E-4C62-A46F-5EDD58BE0EA8}" type="datetimeFigureOut">
              <a:rPr lang="es-CO" smtClean="0">
                <a:solidFill>
                  <a:prstClr val="black">
                    <a:tint val="75000"/>
                  </a:prstClr>
                </a:solidFill>
              </a:rPr>
              <a:pPr/>
              <a:t>05/02/2014</a:t>
            </a:fld>
            <a:endParaRPr lang="es-CO" dirty="0">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287E2F5A-5186-474C-A6AB-4F2512041C72}"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3571382227"/>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6FD9FED6-C03E-4C62-A46F-5EDD58BE0EA8}" type="datetimeFigureOut">
              <a:rPr lang="es-CO" smtClean="0">
                <a:solidFill>
                  <a:prstClr val="black">
                    <a:tint val="75000"/>
                  </a:prstClr>
                </a:solidFill>
              </a:rPr>
              <a:pPr/>
              <a:t>05/02/2014</a:t>
            </a:fld>
            <a:endParaRPr lang="es-CO" dirty="0">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287E2F5A-5186-474C-A6AB-4F2512041C72}"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170382150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154781"/>
            <a:ext cx="2057400" cy="3290888"/>
          </a:xfrm>
        </p:spPr>
        <p:txBody>
          <a:bodyPr vert="eaVert"/>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a:xfrm>
            <a:off x="457200" y="154781"/>
            <a:ext cx="6019800" cy="329088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6FD9FED6-C03E-4C62-A46F-5EDD58BE0EA8}" type="datetimeFigureOut">
              <a:rPr lang="es-CO" smtClean="0">
                <a:solidFill>
                  <a:prstClr val="black">
                    <a:tint val="75000"/>
                  </a:prstClr>
                </a:solidFill>
              </a:rPr>
              <a:pPr/>
              <a:t>05/02/2014</a:t>
            </a:fld>
            <a:endParaRPr lang="es-CO" dirty="0">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287E2F5A-5186-474C-A6AB-4F2512041C72}"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1781736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fecha"/>
          <p:cNvSpPr>
            <a:spLocks noGrp="1"/>
          </p:cNvSpPr>
          <p:nvPr>
            <p:ph type="dt" sz="half" idx="10"/>
          </p:nvPr>
        </p:nvSpPr>
        <p:spPr/>
        <p:txBody>
          <a:bodyPr/>
          <a:lstStyle/>
          <a:p>
            <a:fld id="{6FD9FED6-C03E-4C62-A46F-5EDD58BE0EA8}" type="datetimeFigureOut">
              <a:rPr lang="es-CO" smtClean="0"/>
              <a:t>05/02/2014</a:t>
            </a:fld>
            <a:endParaRPr lang="es-CO" dirty="0"/>
          </a:p>
        </p:txBody>
      </p:sp>
      <p:sp>
        <p:nvSpPr>
          <p:cNvPr id="4" name="3 Marcador de pie de página"/>
          <p:cNvSpPr>
            <a:spLocks noGrp="1"/>
          </p:cNvSpPr>
          <p:nvPr>
            <p:ph type="ftr" sz="quarter" idx="11"/>
          </p:nvPr>
        </p:nvSpPr>
        <p:spPr/>
        <p:txBody>
          <a:bodyPr/>
          <a:lstStyle/>
          <a:p>
            <a:endParaRPr lang="es-CO" dirty="0"/>
          </a:p>
        </p:txBody>
      </p:sp>
      <p:sp>
        <p:nvSpPr>
          <p:cNvPr id="5" name="4 Marcador de número de diapositiva"/>
          <p:cNvSpPr>
            <a:spLocks noGrp="1"/>
          </p:cNvSpPr>
          <p:nvPr>
            <p:ph type="sldNum" sz="quarter" idx="12"/>
          </p:nvPr>
        </p:nvSpPr>
        <p:spPr/>
        <p:txBody>
          <a:bodyPr/>
          <a:lstStyle/>
          <a:p>
            <a:fld id="{287E2F5A-5186-474C-A6AB-4F2512041C72}" type="slidenum">
              <a:rPr lang="es-CO" smtClean="0"/>
              <a:t>‹Nº›</a:t>
            </a:fld>
            <a:endParaRPr lang="es-CO" dirty="0"/>
          </a:p>
        </p:txBody>
      </p:sp>
    </p:spTree>
    <p:extLst>
      <p:ext uri="{BB962C8B-B14F-4D97-AF65-F5344CB8AC3E}">
        <p14:creationId xmlns:p14="http://schemas.microsoft.com/office/powerpoint/2010/main" val="2207487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6FD9FED6-C03E-4C62-A46F-5EDD58BE0EA8}" type="datetimeFigureOut">
              <a:rPr lang="es-CO" smtClean="0"/>
              <a:t>05/02/2014</a:t>
            </a:fld>
            <a:endParaRPr lang="es-CO" dirty="0"/>
          </a:p>
        </p:txBody>
      </p:sp>
      <p:sp>
        <p:nvSpPr>
          <p:cNvPr id="3" name="2 Marcador de pie de página"/>
          <p:cNvSpPr>
            <a:spLocks noGrp="1"/>
          </p:cNvSpPr>
          <p:nvPr>
            <p:ph type="ftr" sz="quarter" idx="11"/>
          </p:nvPr>
        </p:nvSpPr>
        <p:spPr/>
        <p:txBody>
          <a:bodyPr/>
          <a:lstStyle/>
          <a:p>
            <a:endParaRPr lang="es-CO" dirty="0"/>
          </a:p>
        </p:txBody>
      </p:sp>
      <p:sp>
        <p:nvSpPr>
          <p:cNvPr id="4" name="3 Marcador de número de diapositiva"/>
          <p:cNvSpPr>
            <a:spLocks noGrp="1"/>
          </p:cNvSpPr>
          <p:nvPr>
            <p:ph type="sldNum" sz="quarter" idx="12"/>
          </p:nvPr>
        </p:nvSpPr>
        <p:spPr/>
        <p:txBody>
          <a:bodyPr/>
          <a:lstStyle/>
          <a:p>
            <a:fld id="{287E2F5A-5186-474C-A6AB-4F2512041C72}" type="slidenum">
              <a:rPr lang="es-CO" smtClean="0"/>
              <a:t>‹Nº›</a:t>
            </a:fld>
            <a:endParaRPr lang="es-CO" dirty="0"/>
          </a:p>
        </p:txBody>
      </p:sp>
    </p:spTree>
    <p:extLst>
      <p:ext uri="{BB962C8B-B14F-4D97-AF65-F5344CB8AC3E}">
        <p14:creationId xmlns:p14="http://schemas.microsoft.com/office/powerpoint/2010/main" val="324171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1" y="204787"/>
            <a:ext cx="3008313" cy="871538"/>
          </a:xfrm>
        </p:spPr>
        <p:txBody>
          <a:bodyPr anchor="b"/>
          <a:lstStyle>
            <a:lvl1pPr algn="l">
              <a:defRPr sz="2000" b="1"/>
            </a:lvl1pPr>
          </a:lstStyle>
          <a:p>
            <a:r>
              <a:rPr lang="es-ES" smtClean="0"/>
              <a:t>Haga clic para modificar el estilo de título del patrón</a:t>
            </a:r>
            <a:endParaRPr lang="es-CO"/>
          </a:p>
        </p:txBody>
      </p:sp>
      <p:sp>
        <p:nvSpPr>
          <p:cNvPr id="3" name="2 Marcador de contenido"/>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texto"/>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6FD9FED6-C03E-4C62-A46F-5EDD58BE0EA8}" type="datetimeFigureOut">
              <a:rPr lang="es-CO" smtClean="0"/>
              <a:t>05/02/2014</a:t>
            </a:fld>
            <a:endParaRPr lang="es-CO" dirty="0"/>
          </a:p>
        </p:txBody>
      </p:sp>
      <p:sp>
        <p:nvSpPr>
          <p:cNvPr id="6" name="5 Marcador de pie de página"/>
          <p:cNvSpPr>
            <a:spLocks noGrp="1"/>
          </p:cNvSpPr>
          <p:nvPr>
            <p:ph type="ftr" sz="quarter" idx="11"/>
          </p:nvPr>
        </p:nvSpPr>
        <p:spPr/>
        <p:txBody>
          <a:bodyPr/>
          <a:lstStyle/>
          <a:p>
            <a:endParaRPr lang="es-CO" dirty="0"/>
          </a:p>
        </p:txBody>
      </p:sp>
      <p:sp>
        <p:nvSpPr>
          <p:cNvPr id="7" name="6 Marcador de número de diapositiva"/>
          <p:cNvSpPr>
            <a:spLocks noGrp="1"/>
          </p:cNvSpPr>
          <p:nvPr>
            <p:ph type="sldNum" sz="quarter" idx="12"/>
          </p:nvPr>
        </p:nvSpPr>
        <p:spPr/>
        <p:txBody>
          <a:bodyPr/>
          <a:lstStyle/>
          <a:p>
            <a:fld id="{287E2F5A-5186-474C-A6AB-4F2512041C72}" type="slidenum">
              <a:rPr lang="es-CO" smtClean="0"/>
              <a:t>‹Nº›</a:t>
            </a:fld>
            <a:endParaRPr lang="es-CO" dirty="0"/>
          </a:p>
        </p:txBody>
      </p:sp>
    </p:spTree>
    <p:extLst>
      <p:ext uri="{BB962C8B-B14F-4D97-AF65-F5344CB8AC3E}">
        <p14:creationId xmlns:p14="http://schemas.microsoft.com/office/powerpoint/2010/main" val="42553773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3600450"/>
            <a:ext cx="5486400" cy="425054"/>
          </a:xfrm>
        </p:spPr>
        <p:txBody>
          <a:bodyPr anchor="b"/>
          <a:lstStyle>
            <a:lvl1pPr algn="l">
              <a:defRPr sz="2000" b="1"/>
            </a:lvl1pPr>
          </a:lstStyle>
          <a:p>
            <a:r>
              <a:rPr lang="es-ES" smtClean="0"/>
              <a:t>Haga clic para modificar el estilo de título del patrón</a:t>
            </a:r>
            <a:endParaRPr lang="es-CO"/>
          </a:p>
        </p:txBody>
      </p:sp>
      <p:sp>
        <p:nvSpPr>
          <p:cNvPr id="3" name="2 Marcador de posición de imagen"/>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dirty="0"/>
          </a:p>
        </p:txBody>
      </p:sp>
      <p:sp>
        <p:nvSpPr>
          <p:cNvPr id="4" name="3 Marcador de texto"/>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6FD9FED6-C03E-4C62-A46F-5EDD58BE0EA8}" type="datetimeFigureOut">
              <a:rPr lang="es-CO" smtClean="0"/>
              <a:t>05/02/2014</a:t>
            </a:fld>
            <a:endParaRPr lang="es-CO" dirty="0"/>
          </a:p>
        </p:txBody>
      </p:sp>
      <p:sp>
        <p:nvSpPr>
          <p:cNvPr id="6" name="5 Marcador de pie de página"/>
          <p:cNvSpPr>
            <a:spLocks noGrp="1"/>
          </p:cNvSpPr>
          <p:nvPr>
            <p:ph type="ftr" sz="quarter" idx="11"/>
          </p:nvPr>
        </p:nvSpPr>
        <p:spPr/>
        <p:txBody>
          <a:bodyPr/>
          <a:lstStyle/>
          <a:p>
            <a:endParaRPr lang="es-CO" dirty="0"/>
          </a:p>
        </p:txBody>
      </p:sp>
      <p:sp>
        <p:nvSpPr>
          <p:cNvPr id="7" name="6 Marcador de número de diapositiva"/>
          <p:cNvSpPr>
            <a:spLocks noGrp="1"/>
          </p:cNvSpPr>
          <p:nvPr>
            <p:ph type="sldNum" sz="quarter" idx="12"/>
          </p:nvPr>
        </p:nvSpPr>
        <p:spPr/>
        <p:txBody>
          <a:bodyPr/>
          <a:lstStyle/>
          <a:p>
            <a:fld id="{287E2F5A-5186-474C-A6AB-4F2512041C72}" type="slidenum">
              <a:rPr lang="es-CO" smtClean="0"/>
              <a:t>‹Nº›</a:t>
            </a:fld>
            <a:endParaRPr lang="es-CO" dirty="0"/>
          </a:p>
        </p:txBody>
      </p:sp>
    </p:spTree>
    <p:extLst>
      <p:ext uri="{BB962C8B-B14F-4D97-AF65-F5344CB8AC3E}">
        <p14:creationId xmlns:p14="http://schemas.microsoft.com/office/powerpoint/2010/main" val="20377071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6FD9FED6-C03E-4C62-A46F-5EDD58BE0EA8}" type="datetimeFigureOut">
              <a:rPr lang="es-CO" smtClean="0"/>
              <a:t>05/02/2014</a:t>
            </a:fld>
            <a:endParaRPr lang="es-CO" dirty="0"/>
          </a:p>
        </p:txBody>
      </p:sp>
      <p:sp>
        <p:nvSpPr>
          <p:cNvPr id="5" name="4 Marcador de pie de página"/>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dirty="0"/>
          </a:p>
        </p:txBody>
      </p:sp>
      <p:sp>
        <p:nvSpPr>
          <p:cNvPr id="6" name="5 Marcador de número de diapositiva"/>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287E2F5A-5186-474C-A6AB-4F2512041C72}" type="slidenum">
              <a:rPr lang="es-CO" smtClean="0"/>
              <a:t>‹Nº›</a:t>
            </a:fld>
            <a:endParaRPr lang="es-CO" dirty="0"/>
          </a:p>
        </p:txBody>
      </p:sp>
    </p:spTree>
    <p:extLst>
      <p:ext uri="{BB962C8B-B14F-4D97-AF65-F5344CB8AC3E}">
        <p14:creationId xmlns:p14="http://schemas.microsoft.com/office/powerpoint/2010/main" val="25744454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6FD9FED6-C03E-4C62-A46F-5EDD58BE0EA8}" type="datetimeFigureOut">
              <a:rPr lang="es-CO" smtClean="0">
                <a:solidFill>
                  <a:prstClr val="black">
                    <a:tint val="75000"/>
                  </a:prstClr>
                </a:solidFill>
              </a:rPr>
              <a:pPr/>
              <a:t>05/02/2014</a:t>
            </a:fld>
            <a:endParaRPr lang="es-CO" dirty="0">
              <a:solidFill>
                <a:prstClr val="black">
                  <a:tint val="75000"/>
                </a:prstClr>
              </a:solidFill>
            </a:endParaRPr>
          </a:p>
        </p:txBody>
      </p:sp>
      <p:sp>
        <p:nvSpPr>
          <p:cNvPr id="5" name="4 Marcador de pie de página"/>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dirty="0">
              <a:solidFill>
                <a:prstClr val="black">
                  <a:tint val="75000"/>
                </a:prstClr>
              </a:solidFill>
            </a:endParaRPr>
          </a:p>
        </p:txBody>
      </p:sp>
      <p:sp>
        <p:nvSpPr>
          <p:cNvPr id="6" name="5 Marcador de número de diapositiva"/>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287E2F5A-5186-474C-A6AB-4F2512041C72}"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27773980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6FD9FED6-C03E-4C62-A46F-5EDD58BE0EA8}" type="datetimeFigureOut">
              <a:rPr lang="es-CO" smtClean="0">
                <a:solidFill>
                  <a:prstClr val="black">
                    <a:tint val="75000"/>
                  </a:prstClr>
                </a:solidFill>
              </a:rPr>
              <a:pPr/>
              <a:t>05/02/2014</a:t>
            </a:fld>
            <a:endParaRPr lang="es-CO" dirty="0">
              <a:solidFill>
                <a:prstClr val="black">
                  <a:tint val="75000"/>
                </a:prstClr>
              </a:solidFill>
            </a:endParaRPr>
          </a:p>
        </p:txBody>
      </p:sp>
      <p:sp>
        <p:nvSpPr>
          <p:cNvPr id="5" name="4 Marcador de pie de página"/>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dirty="0">
              <a:solidFill>
                <a:prstClr val="black">
                  <a:tint val="75000"/>
                </a:prstClr>
              </a:solidFill>
            </a:endParaRPr>
          </a:p>
        </p:txBody>
      </p:sp>
      <p:sp>
        <p:nvSpPr>
          <p:cNvPr id="6" name="5 Marcador de número de diapositiva"/>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287E2F5A-5186-474C-A6AB-4F2512041C72}"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63785221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6FD9FED6-C03E-4C62-A46F-5EDD58BE0EA8}" type="datetimeFigureOut">
              <a:rPr lang="es-CO" smtClean="0">
                <a:solidFill>
                  <a:prstClr val="black">
                    <a:tint val="75000"/>
                  </a:prstClr>
                </a:solidFill>
              </a:rPr>
              <a:pPr/>
              <a:t>05/02/2014</a:t>
            </a:fld>
            <a:endParaRPr lang="es-CO" dirty="0">
              <a:solidFill>
                <a:prstClr val="black">
                  <a:tint val="75000"/>
                </a:prstClr>
              </a:solidFill>
            </a:endParaRPr>
          </a:p>
        </p:txBody>
      </p:sp>
      <p:sp>
        <p:nvSpPr>
          <p:cNvPr id="5" name="4 Marcador de pie de página"/>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dirty="0">
              <a:solidFill>
                <a:prstClr val="black">
                  <a:tint val="75000"/>
                </a:prstClr>
              </a:solidFill>
            </a:endParaRPr>
          </a:p>
        </p:txBody>
      </p:sp>
      <p:sp>
        <p:nvSpPr>
          <p:cNvPr id="6" name="5 Marcador de número de diapositiva"/>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287E2F5A-5186-474C-A6AB-4F2512041C72}"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30308149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6FD9FED6-C03E-4C62-A46F-5EDD58BE0EA8}" type="datetimeFigureOut">
              <a:rPr lang="es-CO" smtClean="0">
                <a:solidFill>
                  <a:prstClr val="black">
                    <a:tint val="75000"/>
                  </a:prstClr>
                </a:solidFill>
              </a:rPr>
              <a:pPr/>
              <a:t>05/02/2014</a:t>
            </a:fld>
            <a:endParaRPr lang="es-CO" dirty="0">
              <a:solidFill>
                <a:prstClr val="black">
                  <a:tint val="75000"/>
                </a:prstClr>
              </a:solidFill>
            </a:endParaRPr>
          </a:p>
        </p:txBody>
      </p:sp>
      <p:sp>
        <p:nvSpPr>
          <p:cNvPr id="5" name="4 Marcador de pie de página"/>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dirty="0">
              <a:solidFill>
                <a:prstClr val="black">
                  <a:tint val="75000"/>
                </a:prstClr>
              </a:solidFill>
            </a:endParaRPr>
          </a:p>
        </p:txBody>
      </p:sp>
      <p:sp>
        <p:nvSpPr>
          <p:cNvPr id="6" name="5 Marcador de número de diapositiva"/>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287E2F5A-5186-474C-A6AB-4F2512041C72}"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135772690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45.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35.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Título"/>
          <p:cNvSpPr>
            <a:spLocks noGrp="1"/>
          </p:cNvSpPr>
          <p:nvPr>
            <p:ph type="ctrTitle"/>
          </p:nvPr>
        </p:nvSpPr>
        <p:spPr>
          <a:xfrm>
            <a:off x="685800" y="411510"/>
            <a:ext cx="7772400" cy="1728192"/>
          </a:xfrm>
        </p:spPr>
        <p:txBody>
          <a:bodyPr>
            <a:noAutofit/>
          </a:bodyPr>
          <a:lstStyle/>
          <a:p>
            <a:r>
              <a:rPr lang="es-ES" sz="2800" b="1" i="1" dirty="0" smtClean="0">
                <a:solidFill>
                  <a:srgbClr val="6AAA30"/>
                </a:solidFill>
                <a:effectLst>
                  <a:outerShdw blurRad="50800" dist="38100" dir="8100000" algn="tr" rotWithShape="0">
                    <a:prstClr val="black">
                      <a:alpha val="40000"/>
                    </a:prstClr>
                  </a:outerShdw>
                </a:effectLst>
              </a:rPr>
              <a:t>ANÁLISIS </a:t>
            </a:r>
            <a:r>
              <a:rPr lang="es-ES" sz="2800" b="1" i="1" dirty="0">
                <a:solidFill>
                  <a:srgbClr val="6AAA30"/>
                </a:solidFill>
                <a:effectLst>
                  <a:outerShdw blurRad="50800" dist="38100" dir="8100000" algn="tr" rotWithShape="0">
                    <a:prstClr val="black">
                      <a:alpha val="40000"/>
                    </a:prstClr>
                  </a:outerShdw>
                </a:effectLst>
              </a:rPr>
              <a:t>DE LA CALIDAD DE LAS REVELACIONES CONTENIDAS EN LOS ESTADOS FINANCIEROS PRESENTADOS BAJO NORMAS INTERNACIONALES DE INFORMACIÓN FINANCIERA</a:t>
            </a:r>
            <a:endParaRPr lang="es-CO" sz="2800" b="1" i="1" dirty="0">
              <a:solidFill>
                <a:srgbClr val="6AAA30"/>
              </a:solidFill>
              <a:effectLst>
                <a:outerShdw blurRad="50800" dist="38100" dir="8100000" algn="tr" rotWithShape="0">
                  <a:prstClr val="black">
                    <a:alpha val="40000"/>
                  </a:prstClr>
                </a:outerShdw>
              </a:effectLst>
            </a:endParaRPr>
          </a:p>
        </p:txBody>
      </p:sp>
      <p:sp>
        <p:nvSpPr>
          <p:cNvPr id="5" name="4 Subtítulo"/>
          <p:cNvSpPr>
            <a:spLocks noGrp="1"/>
          </p:cNvSpPr>
          <p:nvPr>
            <p:ph type="subTitle" idx="1"/>
          </p:nvPr>
        </p:nvSpPr>
        <p:spPr>
          <a:xfrm>
            <a:off x="467544" y="2552741"/>
            <a:ext cx="8424936" cy="432048"/>
          </a:xfrm>
        </p:spPr>
        <p:txBody>
          <a:bodyPr>
            <a:noAutofit/>
          </a:bodyPr>
          <a:lstStyle/>
          <a:p>
            <a:pPr>
              <a:spcBef>
                <a:spcPts val="0"/>
              </a:spcBef>
            </a:pPr>
            <a:r>
              <a:rPr lang="es-CO" sz="1800" i="1" dirty="0" smtClean="0">
                <a:solidFill>
                  <a:schemeClr val="bg1">
                    <a:lumMod val="85000"/>
                  </a:schemeClr>
                </a:solidFill>
              </a:rPr>
              <a:t>Diego Aristizábal Duque </a:t>
            </a:r>
            <a:r>
              <a:rPr lang="es-CO" sz="1800" i="1" dirty="0" smtClean="0">
                <a:solidFill>
                  <a:srgbClr val="6AAA30"/>
                </a:solidFill>
              </a:rPr>
              <a:t>|</a:t>
            </a:r>
            <a:r>
              <a:rPr lang="es-CO" sz="1800" i="1" dirty="0" smtClean="0">
                <a:solidFill>
                  <a:schemeClr val="bg1">
                    <a:lumMod val="85000"/>
                  </a:schemeClr>
                </a:solidFill>
              </a:rPr>
              <a:t> Juan Carlos Jaramillo Toro </a:t>
            </a:r>
            <a:r>
              <a:rPr lang="es-CO" sz="1800" i="1" dirty="0" smtClean="0">
                <a:solidFill>
                  <a:srgbClr val="6AAA30"/>
                </a:solidFill>
              </a:rPr>
              <a:t>|</a:t>
            </a:r>
            <a:r>
              <a:rPr lang="es-CO" sz="1800" i="1" dirty="0" smtClean="0">
                <a:solidFill>
                  <a:schemeClr val="bg1">
                    <a:lumMod val="85000"/>
                  </a:schemeClr>
                </a:solidFill>
              </a:rPr>
              <a:t> Luis Fernando Vargas Julio</a:t>
            </a:r>
            <a:endParaRPr lang="es-CO" sz="1800" i="1" dirty="0">
              <a:solidFill>
                <a:schemeClr val="bg1">
                  <a:lumMod val="85000"/>
                </a:schemeClr>
              </a:solidFill>
            </a:endParaRPr>
          </a:p>
        </p:txBody>
      </p:sp>
      <p:sp>
        <p:nvSpPr>
          <p:cNvPr id="13" name="4 Subtítulo"/>
          <p:cNvSpPr txBox="1">
            <a:spLocks/>
          </p:cNvSpPr>
          <p:nvPr/>
        </p:nvSpPr>
        <p:spPr>
          <a:xfrm>
            <a:off x="359532" y="2995455"/>
            <a:ext cx="8424936" cy="432048"/>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spcBef>
                <a:spcPts val="0"/>
              </a:spcBef>
            </a:pPr>
            <a:r>
              <a:rPr lang="es-CO" sz="1800" b="1" i="1" dirty="0" smtClean="0">
                <a:solidFill>
                  <a:schemeClr val="bg1">
                    <a:lumMod val="85000"/>
                  </a:schemeClr>
                </a:solidFill>
              </a:rPr>
              <a:t>Asesora de Tesis</a:t>
            </a:r>
            <a:r>
              <a:rPr lang="es-CO" sz="1800" i="1" dirty="0" smtClean="0">
                <a:solidFill>
                  <a:schemeClr val="bg1">
                    <a:lumMod val="85000"/>
                  </a:schemeClr>
                </a:solidFill>
              </a:rPr>
              <a:t>: Martha Cecilia Álvarez Osorio</a:t>
            </a:r>
            <a:endParaRPr lang="es-CO" sz="1800" i="1" dirty="0">
              <a:solidFill>
                <a:schemeClr val="bg1">
                  <a:lumMod val="85000"/>
                </a:schemeClr>
              </a:solidFill>
            </a:endParaRPr>
          </a:p>
        </p:txBody>
      </p:sp>
      <p:cxnSp>
        <p:nvCxnSpPr>
          <p:cNvPr id="15" name="14 Conector recto"/>
          <p:cNvCxnSpPr/>
          <p:nvPr/>
        </p:nvCxnSpPr>
        <p:spPr>
          <a:xfrm>
            <a:off x="359532" y="2283718"/>
            <a:ext cx="8316924" cy="0"/>
          </a:xfrm>
          <a:prstGeom prst="line">
            <a:avLst/>
          </a:prstGeom>
          <a:ln w="3175">
            <a:gradFill flip="none" rotWithShape="1">
              <a:gsLst>
                <a:gs pos="0">
                  <a:schemeClr val="bg1">
                    <a:alpha val="0"/>
                  </a:schemeClr>
                </a:gs>
                <a:gs pos="50000">
                  <a:schemeClr val="bg1"/>
                </a:gs>
                <a:gs pos="100000">
                  <a:schemeClr val="bg1">
                    <a:alpha val="0"/>
                  </a:schemeClr>
                </a:gs>
              </a:gsLst>
              <a:lin ang="0" scaled="1"/>
              <a:tileRect/>
            </a:gradFill>
          </a:ln>
        </p:spPr>
        <p:style>
          <a:lnRef idx="1">
            <a:schemeClr val="accent1"/>
          </a:lnRef>
          <a:fillRef idx="0">
            <a:schemeClr val="accent1"/>
          </a:fillRef>
          <a:effectRef idx="0">
            <a:schemeClr val="accent1"/>
          </a:effectRef>
          <a:fontRef idx="minor">
            <a:schemeClr val="tx1"/>
          </a:fontRef>
        </p:style>
      </p:cxnSp>
      <p:grpSp>
        <p:nvGrpSpPr>
          <p:cNvPr id="26" name="25 Grupo"/>
          <p:cNvGrpSpPr/>
          <p:nvPr/>
        </p:nvGrpSpPr>
        <p:grpSpPr>
          <a:xfrm>
            <a:off x="2629516" y="3795886"/>
            <a:ext cx="4320480" cy="947886"/>
            <a:chOff x="3013918" y="3579862"/>
            <a:chExt cx="4320480" cy="947886"/>
          </a:xfrm>
        </p:grpSpPr>
        <p:pic>
          <p:nvPicPr>
            <p:cNvPr id="7" name="6 Imagen"/>
            <p:cNvPicPr>
              <a:picLocks noChangeAspect="1"/>
            </p:cNvPicPr>
            <p:nvPr/>
          </p:nvPicPr>
          <p:blipFill>
            <a:blip r:embed="rId3" cstate="print">
              <a:biLevel thresh="25000"/>
              <a:extLst>
                <a:ext uri="{BEBA8EAE-BF5A-486C-A8C5-ECC9F3942E4B}">
                  <a14:imgProps xmlns:a14="http://schemas.microsoft.com/office/drawing/2010/main">
                    <a14:imgLayer r:embed="rId4">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3013918" y="3579862"/>
              <a:ext cx="668381" cy="947886"/>
            </a:xfrm>
            <a:prstGeom prst="rect">
              <a:avLst/>
            </a:prstGeom>
            <a:noFill/>
            <a:ln>
              <a:noFill/>
            </a:ln>
          </p:spPr>
        </p:pic>
        <p:cxnSp>
          <p:nvCxnSpPr>
            <p:cNvPr id="23" name="22 Conector recto"/>
            <p:cNvCxnSpPr/>
            <p:nvPr/>
          </p:nvCxnSpPr>
          <p:spPr>
            <a:xfrm>
              <a:off x="3832101" y="3642523"/>
              <a:ext cx="0" cy="830997"/>
            </a:xfrm>
            <a:prstGeom prst="line">
              <a:avLst/>
            </a:prstGeom>
            <a:ln w="25400">
              <a:solidFill>
                <a:srgbClr val="6AAA30"/>
              </a:solidFill>
            </a:ln>
          </p:spPr>
          <p:style>
            <a:lnRef idx="1">
              <a:schemeClr val="accent1"/>
            </a:lnRef>
            <a:fillRef idx="0">
              <a:schemeClr val="accent1"/>
            </a:fillRef>
            <a:effectRef idx="0">
              <a:schemeClr val="accent1"/>
            </a:effectRef>
            <a:fontRef idx="minor">
              <a:schemeClr val="tx1"/>
            </a:fontRef>
          </p:style>
        </p:cxnSp>
        <p:sp>
          <p:nvSpPr>
            <p:cNvPr id="24" name="23 CuadroTexto"/>
            <p:cNvSpPr txBox="1"/>
            <p:nvPr/>
          </p:nvSpPr>
          <p:spPr>
            <a:xfrm>
              <a:off x="3950022" y="3642523"/>
              <a:ext cx="3384376" cy="830997"/>
            </a:xfrm>
            <a:prstGeom prst="rect">
              <a:avLst/>
            </a:prstGeom>
            <a:noFill/>
          </p:spPr>
          <p:txBody>
            <a:bodyPr wrap="square" rtlCol="0">
              <a:spAutoFit/>
            </a:bodyPr>
            <a:lstStyle/>
            <a:p>
              <a:r>
                <a:rPr lang="en-US" sz="1600" b="1" dirty="0" smtClean="0">
                  <a:solidFill>
                    <a:schemeClr val="bg1">
                      <a:lumMod val="85000"/>
                    </a:schemeClr>
                  </a:solidFill>
                </a:rPr>
                <a:t>UNIVERSIDAD DE ANTIOQUIA</a:t>
              </a:r>
            </a:p>
            <a:p>
              <a:r>
                <a:rPr lang="es-CO" sz="1600" b="1" dirty="0" smtClean="0">
                  <a:solidFill>
                    <a:schemeClr val="bg1">
                      <a:lumMod val="85000"/>
                    </a:schemeClr>
                  </a:solidFill>
                </a:rPr>
                <a:t>Facultad</a:t>
              </a:r>
              <a:r>
                <a:rPr lang="en-US" sz="1600" b="1" dirty="0" smtClean="0">
                  <a:solidFill>
                    <a:schemeClr val="bg1">
                      <a:lumMod val="85000"/>
                    </a:schemeClr>
                  </a:solidFill>
                </a:rPr>
                <a:t> de </a:t>
              </a:r>
              <a:r>
                <a:rPr lang="es-CO" sz="1600" b="1" dirty="0" smtClean="0">
                  <a:solidFill>
                    <a:schemeClr val="bg1">
                      <a:lumMod val="85000"/>
                    </a:schemeClr>
                  </a:solidFill>
                </a:rPr>
                <a:t>Ciencias</a:t>
              </a:r>
              <a:r>
                <a:rPr lang="en-US" sz="1600" b="1" dirty="0" smtClean="0">
                  <a:solidFill>
                    <a:schemeClr val="bg1">
                      <a:lumMod val="85000"/>
                    </a:schemeClr>
                  </a:solidFill>
                </a:rPr>
                <a:t> </a:t>
              </a:r>
              <a:r>
                <a:rPr lang="es-CO" sz="1600" b="1" dirty="0" smtClean="0">
                  <a:solidFill>
                    <a:schemeClr val="bg1">
                      <a:lumMod val="85000"/>
                    </a:schemeClr>
                  </a:solidFill>
                </a:rPr>
                <a:t>Económicas</a:t>
              </a:r>
            </a:p>
            <a:p>
              <a:r>
                <a:rPr lang="es-CO" sz="1600" b="1" dirty="0" smtClean="0">
                  <a:solidFill>
                    <a:schemeClr val="bg1">
                      <a:lumMod val="85000"/>
                    </a:schemeClr>
                  </a:solidFill>
                </a:rPr>
                <a:t>Departamento</a:t>
              </a:r>
              <a:r>
                <a:rPr lang="en-US" sz="1600" b="1" dirty="0" smtClean="0">
                  <a:solidFill>
                    <a:schemeClr val="bg1">
                      <a:lumMod val="85000"/>
                    </a:schemeClr>
                  </a:solidFill>
                </a:rPr>
                <a:t> de </a:t>
              </a:r>
              <a:r>
                <a:rPr lang="es-CO" sz="1600" b="1" dirty="0" smtClean="0">
                  <a:solidFill>
                    <a:schemeClr val="bg1">
                      <a:lumMod val="85000"/>
                    </a:schemeClr>
                  </a:solidFill>
                </a:rPr>
                <a:t>Contaduría</a:t>
              </a:r>
              <a:r>
                <a:rPr lang="en-US" sz="1600" b="1" dirty="0" smtClean="0">
                  <a:solidFill>
                    <a:schemeClr val="bg1">
                      <a:lumMod val="85000"/>
                    </a:schemeClr>
                  </a:solidFill>
                </a:rPr>
                <a:t> </a:t>
              </a:r>
              <a:r>
                <a:rPr lang="es-CO" sz="1600" b="1" dirty="0" smtClean="0">
                  <a:solidFill>
                    <a:schemeClr val="bg1">
                      <a:lumMod val="85000"/>
                    </a:schemeClr>
                  </a:solidFill>
                </a:rPr>
                <a:t>Pública</a:t>
              </a:r>
              <a:endParaRPr lang="es-CO" sz="1600" b="1" dirty="0">
                <a:solidFill>
                  <a:schemeClr val="bg1">
                    <a:lumMod val="85000"/>
                  </a:schemeClr>
                </a:solidFill>
              </a:endParaRPr>
            </a:p>
          </p:txBody>
        </p:sp>
      </p:grpSp>
    </p:spTree>
    <p:extLst>
      <p:ext uri="{BB962C8B-B14F-4D97-AF65-F5344CB8AC3E}">
        <p14:creationId xmlns:p14="http://schemas.microsoft.com/office/powerpoint/2010/main" val="23250969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5 Título"/>
          <p:cNvSpPr>
            <a:spLocks noGrp="1"/>
          </p:cNvSpPr>
          <p:nvPr>
            <p:ph type="title"/>
          </p:nvPr>
        </p:nvSpPr>
        <p:spPr>
          <a:xfrm>
            <a:off x="1181645" y="251203"/>
            <a:ext cx="7948539" cy="734144"/>
          </a:xfrm>
        </p:spPr>
        <p:txBody>
          <a:bodyPr>
            <a:normAutofit fontScale="90000"/>
          </a:bodyPr>
          <a:lstStyle/>
          <a:p>
            <a:pPr algn="l"/>
            <a:r>
              <a:rPr lang="es-CO" b="1" i="1" dirty="0" smtClean="0">
                <a:solidFill>
                  <a:srgbClr val="6AAA30"/>
                </a:solidFill>
                <a:effectLst>
                  <a:outerShdw blurRad="50800" dist="38100" dir="8100000" algn="tr" rotWithShape="0">
                    <a:prstClr val="black">
                      <a:alpha val="40000"/>
                    </a:prstClr>
                  </a:outerShdw>
                </a:effectLst>
                <a:ea typeface="TYPOGRAPH PRO" pitchFamily="2" charset="0"/>
                <a:cs typeface="Tahoma" pitchFamily="34" charset="0"/>
              </a:rPr>
              <a:t>Resultados y Conclusiones</a:t>
            </a:r>
            <a:endParaRPr lang="es-CO" b="1" i="1" dirty="0">
              <a:solidFill>
                <a:srgbClr val="6AAA30"/>
              </a:solidFill>
              <a:effectLst>
                <a:outerShdw blurRad="50800" dist="38100" dir="8100000" algn="tr" rotWithShape="0">
                  <a:prstClr val="black">
                    <a:alpha val="40000"/>
                  </a:prstClr>
                </a:outerShdw>
              </a:effectLst>
              <a:ea typeface="TYPOGRAPH PRO" pitchFamily="2" charset="0"/>
              <a:cs typeface="Tahoma" pitchFamily="34" charset="0"/>
            </a:endParaRPr>
          </a:p>
        </p:txBody>
      </p:sp>
      <p:sp>
        <p:nvSpPr>
          <p:cNvPr id="7" name="6 Marcador de contenido"/>
          <p:cNvSpPr>
            <a:spLocks noGrp="1"/>
          </p:cNvSpPr>
          <p:nvPr>
            <p:ph idx="1"/>
          </p:nvPr>
        </p:nvSpPr>
        <p:spPr>
          <a:xfrm>
            <a:off x="961208" y="1200150"/>
            <a:ext cx="7725592" cy="3747863"/>
          </a:xfrm>
        </p:spPr>
        <p:txBody>
          <a:bodyPr>
            <a:normAutofit/>
          </a:bodyPr>
          <a:lstStyle/>
          <a:p>
            <a:pPr algn="just">
              <a:buClr>
                <a:srgbClr val="92D050"/>
              </a:buClr>
            </a:pPr>
            <a:endParaRPr lang="es-CO" sz="2400" i="1" spc="-150" dirty="0" smtClean="0">
              <a:solidFill>
                <a:schemeClr val="bg1"/>
              </a:solidFill>
              <a:effectLst>
                <a:outerShdw blurRad="50800" dist="38100" dir="8100000" algn="tr" rotWithShape="0">
                  <a:prstClr val="black">
                    <a:alpha val="40000"/>
                  </a:prstClr>
                </a:outerShdw>
              </a:effectLst>
            </a:endParaRPr>
          </a:p>
          <a:p>
            <a:pPr algn="just">
              <a:buClr>
                <a:srgbClr val="92D050"/>
              </a:buClr>
            </a:pPr>
            <a:r>
              <a:rPr lang="es-CO" sz="2400" i="1" spc="-150" dirty="0" smtClean="0">
                <a:solidFill>
                  <a:schemeClr val="bg1"/>
                </a:solidFill>
                <a:effectLst>
                  <a:outerShdw blurRad="50800" dist="38100" dir="8100000" algn="tr" rotWithShape="0">
                    <a:prstClr val="black">
                      <a:alpha val="40000"/>
                    </a:prstClr>
                  </a:outerShdw>
                </a:effectLst>
              </a:rPr>
              <a:t>Algunas Diferencias Conceptuales Entre PCGA y </a:t>
            </a:r>
            <a:r>
              <a:rPr lang="es-CO" sz="2400" i="1" spc="-150" dirty="0" smtClean="0">
                <a:solidFill>
                  <a:schemeClr val="bg1"/>
                </a:solidFill>
                <a:effectLst>
                  <a:outerShdw blurRad="50800" dist="38100" dir="8100000" algn="tr" rotWithShape="0">
                    <a:prstClr val="black">
                      <a:alpha val="40000"/>
                    </a:prstClr>
                  </a:outerShdw>
                </a:effectLst>
              </a:rPr>
              <a:t>NIIF</a:t>
            </a:r>
          </a:p>
          <a:p>
            <a:pPr lvl="1" algn="just">
              <a:buClr>
                <a:srgbClr val="92D050"/>
              </a:buClr>
            </a:pPr>
            <a:r>
              <a:rPr lang="es-CO" sz="2000" i="1" spc="-150" dirty="0" smtClean="0">
                <a:solidFill>
                  <a:schemeClr val="bg1"/>
                </a:solidFill>
                <a:effectLst>
                  <a:outerShdw blurRad="50800" dist="38100" dir="8100000" algn="tr" rotWithShape="0">
                    <a:prstClr val="black">
                      <a:alpha val="40000"/>
                    </a:prstClr>
                  </a:outerShdw>
                </a:effectLst>
              </a:rPr>
              <a:t>Marco conceptual</a:t>
            </a:r>
          </a:p>
          <a:p>
            <a:pPr lvl="1" algn="just">
              <a:buClr>
                <a:srgbClr val="92D050"/>
              </a:buClr>
            </a:pPr>
            <a:r>
              <a:rPr lang="es-CO" sz="2000" i="1" spc="-150" dirty="0" smtClean="0">
                <a:solidFill>
                  <a:schemeClr val="bg1"/>
                </a:solidFill>
                <a:effectLst>
                  <a:outerShdw blurRad="50800" dist="38100" dir="8100000" algn="tr" rotWithShape="0">
                    <a:prstClr val="black">
                      <a:alpha val="40000"/>
                    </a:prstClr>
                  </a:outerShdw>
                </a:effectLst>
              </a:rPr>
              <a:t>Cualidades de la Información</a:t>
            </a:r>
            <a:endParaRPr lang="es-CO" sz="2000" i="1" spc="-150" dirty="0" smtClean="0">
              <a:solidFill>
                <a:schemeClr val="bg1"/>
              </a:solidFill>
              <a:effectLst>
                <a:outerShdw blurRad="50800" dist="38100" dir="8100000" algn="tr" rotWithShape="0">
                  <a:prstClr val="black">
                    <a:alpha val="40000"/>
                  </a:prstClr>
                </a:outerShdw>
              </a:effectLst>
            </a:endParaRPr>
          </a:p>
          <a:p>
            <a:pPr algn="just">
              <a:buClr>
                <a:srgbClr val="92D050"/>
              </a:buClr>
            </a:pPr>
            <a:r>
              <a:rPr lang="es-CO" sz="2400" i="1" spc="-150" dirty="0" smtClean="0">
                <a:solidFill>
                  <a:schemeClr val="bg1"/>
                </a:solidFill>
                <a:effectLst>
                  <a:outerShdw blurRad="50800" dist="38100" dir="8100000" algn="tr" rotWithShape="0">
                    <a:prstClr val="black">
                      <a:alpha val="40000"/>
                    </a:prstClr>
                  </a:outerShdw>
                </a:effectLst>
              </a:rPr>
              <a:t>La Calidad en el Marco de las Revelaciones contenidas en los estados </a:t>
            </a:r>
            <a:r>
              <a:rPr lang="es-CO" sz="2400" i="1" spc="-150" dirty="0" smtClean="0">
                <a:solidFill>
                  <a:schemeClr val="bg1"/>
                </a:solidFill>
                <a:effectLst>
                  <a:outerShdw blurRad="50800" dist="38100" dir="8100000" algn="tr" rotWithShape="0">
                    <a:prstClr val="black">
                      <a:alpha val="40000"/>
                    </a:prstClr>
                  </a:outerShdw>
                </a:effectLst>
              </a:rPr>
              <a:t>Financieros.</a:t>
            </a:r>
          </a:p>
          <a:p>
            <a:pPr lvl="1" algn="just">
              <a:buClr>
                <a:srgbClr val="92D050"/>
              </a:buClr>
            </a:pPr>
            <a:r>
              <a:rPr lang="es-CO" sz="2000" i="1" spc="-150" dirty="0" smtClean="0">
                <a:solidFill>
                  <a:schemeClr val="bg1"/>
                </a:solidFill>
                <a:effectLst>
                  <a:outerShdw blurRad="50800" dist="38100" dir="8100000" algn="tr" rotWithShape="0">
                    <a:prstClr val="black">
                      <a:alpha val="40000"/>
                    </a:prstClr>
                  </a:outerShdw>
                </a:effectLst>
              </a:rPr>
              <a:t>Definición de calidad</a:t>
            </a:r>
            <a:endParaRPr lang="es-CO" sz="2000" i="1" spc="-150" dirty="0" smtClean="0">
              <a:solidFill>
                <a:schemeClr val="bg1"/>
              </a:solidFill>
              <a:effectLst>
                <a:outerShdw blurRad="50800" dist="38100" dir="8100000" algn="tr" rotWithShape="0">
                  <a:prstClr val="black">
                    <a:alpha val="40000"/>
                  </a:prstClr>
                </a:outerShdw>
              </a:effectLst>
            </a:endParaRPr>
          </a:p>
          <a:p>
            <a:pPr algn="just">
              <a:buClr>
                <a:srgbClr val="92D050"/>
              </a:buClr>
            </a:pPr>
            <a:r>
              <a:rPr lang="es-CO" sz="2400" i="1" spc="-150" dirty="0" smtClean="0">
                <a:solidFill>
                  <a:schemeClr val="bg1"/>
                </a:solidFill>
                <a:effectLst>
                  <a:outerShdw blurRad="50800" dist="38100" dir="8100000" algn="tr" rotWithShape="0">
                    <a:prstClr val="black">
                      <a:alpha val="40000"/>
                    </a:prstClr>
                  </a:outerShdw>
                </a:effectLst>
              </a:rPr>
              <a:t>Diseño del instrumento.</a:t>
            </a:r>
          </a:p>
          <a:p>
            <a:pPr algn="just">
              <a:buClr>
                <a:srgbClr val="92D050"/>
              </a:buClr>
            </a:pPr>
            <a:endParaRPr lang="es-CO" sz="2400" i="1" spc="-150" dirty="0" smtClean="0">
              <a:solidFill>
                <a:schemeClr val="bg1"/>
              </a:solidFill>
              <a:effectLst>
                <a:outerShdw blurRad="50800" dist="38100" dir="8100000" algn="tr" rotWithShape="0">
                  <a:prstClr val="black">
                    <a:alpha val="40000"/>
                  </a:prstClr>
                </a:outerShdw>
              </a:effectLst>
            </a:endParaRPr>
          </a:p>
          <a:p>
            <a:pPr algn="just">
              <a:buClr>
                <a:srgbClr val="92D050"/>
              </a:buClr>
            </a:pPr>
            <a:endParaRPr lang="es-CO" i="1" spc="-150" dirty="0" smtClean="0">
              <a:solidFill>
                <a:schemeClr val="bg1"/>
              </a:solidFill>
              <a:effectLst>
                <a:outerShdw blurRad="50800" dist="38100" dir="8100000" algn="tr" rotWithShape="0">
                  <a:prstClr val="black">
                    <a:alpha val="40000"/>
                  </a:prstClr>
                </a:outerShdw>
              </a:effectLst>
            </a:endParaRPr>
          </a:p>
          <a:p>
            <a:pPr algn="just">
              <a:buClr>
                <a:srgbClr val="92D050"/>
              </a:buClr>
            </a:pPr>
            <a:endParaRPr lang="es-CO" i="1" spc="-150" dirty="0">
              <a:solidFill>
                <a:schemeClr val="bg1"/>
              </a:solidFill>
              <a:effectLst>
                <a:outerShdw blurRad="50800" dist="38100" dir="8100000" algn="tr" rotWithShape="0">
                  <a:prstClr val="black">
                    <a:alpha val="40000"/>
                  </a:prstClr>
                </a:outerShdw>
              </a:effectLst>
            </a:endParaRPr>
          </a:p>
        </p:txBody>
      </p:sp>
      <p:pic>
        <p:nvPicPr>
          <p:cNvPr id="8" name="7 Imagen"/>
          <p:cNvPicPr>
            <a:picLocks noChangeAspect="1"/>
          </p:cNvPicPr>
          <p:nvPr/>
        </p:nvPicPr>
        <p:blipFill>
          <a:blip r:embed="rId3" cstate="print">
            <a:biLevel thresh="25000"/>
            <a:extLst>
              <a:ext uri="{28A0092B-C50C-407E-A947-70E740481C1C}">
                <a14:useLocalDpi xmlns:a14="http://schemas.microsoft.com/office/drawing/2010/main" val="0"/>
              </a:ext>
            </a:extLst>
          </a:blip>
          <a:stretch>
            <a:fillRect/>
          </a:stretch>
        </p:blipFill>
        <p:spPr>
          <a:xfrm>
            <a:off x="241128" y="171535"/>
            <a:ext cx="720080" cy="1021205"/>
          </a:xfrm>
          <a:prstGeom prst="rect">
            <a:avLst/>
          </a:prstGeom>
          <a:noFill/>
          <a:ln>
            <a:noFill/>
          </a:ln>
          <a:effectLst/>
        </p:spPr>
      </p:pic>
      <p:cxnSp>
        <p:nvCxnSpPr>
          <p:cNvPr id="13" name="12 Conector recto"/>
          <p:cNvCxnSpPr/>
          <p:nvPr/>
        </p:nvCxnSpPr>
        <p:spPr>
          <a:xfrm>
            <a:off x="1109638" y="265267"/>
            <a:ext cx="0" cy="792088"/>
          </a:xfrm>
          <a:prstGeom prst="line">
            <a:avLst/>
          </a:prstGeom>
          <a:ln>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3" name="2 Conector recto"/>
          <p:cNvCxnSpPr/>
          <p:nvPr/>
        </p:nvCxnSpPr>
        <p:spPr>
          <a:xfrm>
            <a:off x="9036496" y="0"/>
            <a:ext cx="0" cy="5143500"/>
          </a:xfrm>
          <a:prstGeom prst="line">
            <a:avLst/>
          </a:prstGeom>
          <a:ln w="60325">
            <a:gradFill>
              <a:gsLst>
                <a:gs pos="0">
                  <a:srgbClr val="2D9737">
                    <a:lumMod val="100000"/>
                  </a:srgbClr>
                </a:gs>
                <a:gs pos="100000">
                  <a:srgbClr val="227600">
                    <a:lumMod val="52000"/>
                    <a:lumOff val="48000"/>
                  </a:srgbClr>
                </a:gs>
              </a:gsLst>
              <a:lin ang="5400000" scaled="0"/>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763267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8" name="7 Imagen"/>
          <p:cNvPicPr>
            <a:picLocks noChangeAspect="1"/>
          </p:cNvPicPr>
          <p:nvPr/>
        </p:nvPicPr>
        <p:blipFill>
          <a:blip r:embed="rId3" cstate="print">
            <a:biLevel thresh="25000"/>
            <a:extLst>
              <a:ext uri="{28A0092B-C50C-407E-A947-70E740481C1C}">
                <a14:useLocalDpi xmlns:a14="http://schemas.microsoft.com/office/drawing/2010/main" val="0"/>
              </a:ext>
            </a:extLst>
          </a:blip>
          <a:stretch>
            <a:fillRect/>
          </a:stretch>
        </p:blipFill>
        <p:spPr>
          <a:xfrm>
            <a:off x="241128" y="171535"/>
            <a:ext cx="720080" cy="1021205"/>
          </a:xfrm>
          <a:prstGeom prst="rect">
            <a:avLst/>
          </a:prstGeom>
          <a:noFill/>
          <a:ln>
            <a:noFill/>
          </a:ln>
          <a:effectLst/>
        </p:spPr>
      </p:pic>
      <p:cxnSp>
        <p:nvCxnSpPr>
          <p:cNvPr id="13" name="12 Conector recto"/>
          <p:cNvCxnSpPr/>
          <p:nvPr/>
        </p:nvCxnSpPr>
        <p:spPr>
          <a:xfrm>
            <a:off x="1109638" y="265267"/>
            <a:ext cx="0" cy="792088"/>
          </a:xfrm>
          <a:prstGeom prst="line">
            <a:avLst/>
          </a:prstGeom>
          <a:ln>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3" name="2 Conector recto"/>
          <p:cNvCxnSpPr/>
          <p:nvPr/>
        </p:nvCxnSpPr>
        <p:spPr>
          <a:xfrm>
            <a:off x="9036496" y="0"/>
            <a:ext cx="0" cy="5143500"/>
          </a:xfrm>
          <a:prstGeom prst="line">
            <a:avLst/>
          </a:prstGeom>
          <a:ln w="60325">
            <a:gradFill>
              <a:gsLst>
                <a:gs pos="0">
                  <a:srgbClr val="2D9737">
                    <a:lumMod val="100000"/>
                  </a:srgbClr>
                </a:gs>
                <a:gs pos="100000">
                  <a:srgbClr val="227600">
                    <a:lumMod val="52000"/>
                    <a:lumOff val="48000"/>
                  </a:srgbClr>
                </a:gs>
              </a:gsLst>
              <a:lin ang="5400000" scaled="0"/>
            </a:gradFill>
          </a:ln>
        </p:spPr>
        <p:style>
          <a:lnRef idx="1">
            <a:schemeClr val="accent1"/>
          </a:lnRef>
          <a:fillRef idx="0">
            <a:schemeClr val="accent1"/>
          </a:fillRef>
          <a:effectRef idx="0">
            <a:schemeClr val="accent1"/>
          </a:effectRef>
          <a:fontRef idx="minor">
            <a:schemeClr val="tx1"/>
          </a:fontRef>
        </p:style>
      </p:cxnSp>
      <p:pic>
        <p:nvPicPr>
          <p:cNvPr id="9" name="8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79712" y="555246"/>
            <a:ext cx="4555594" cy="4033007"/>
          </a:xfrm>
          <a:prstGeom prst="rect">
            <a:avLst/>
          </a:prstGeom>
        </p:spPr>
      </p:pic>
    </p:spTree>
    <p:extLst>
      <p:ext uri="{BB962C8B-B14F-4D97-AF65-F5344CB8AC3E}">
        <p14:creationId xmlns:p14="http://schemas.microsoft.com/office/powerpoint/2010/main" val="24507725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8" name="7 Imagen"/>
          <p:cNvPicPr>
            <a:picLocks noChangeAspect="1"/>
          </p:cNvPicPr>
          <p:nvPr/>
        </p:nvPicPr>
        <p:blipFill>
          <a:blip r:embed="rId3" cstate="print">
            <a:biLevel thresh="25000"/>
            <a:extLst>
              <a:ext uri="{28A0092B-C50C-407E-A947-70E740481C1C}">
                <a14:useLocalDpi xmlns:a14="http://schemas.microsoft.com/office/drawing/2010/main" val="0"/>
              </a:ext>
            </a:extLst>
          </a:blip>
          <a:stretch>
            <a:fillRect/>
          </a:stretch>
        </p:blipFill>
        <p:spPr>
          <a:xfrm>
            <a:off x="241128" y="171535"/>
            <a:ext cx="720080" cy="1021205"/>
          </a:xfrm>
          <a:prstGeom prst="rect">
            <a:avLst/>
          </a:prstGeom>
          <a:noFill/>
          <a:ln>
            <a:noFill/>
          </a:ln>
          <a:effectLst/>
        </p:spPr>
      </p:pic>
      <p:cxnSp>
        <p:nvCxnSpPr>
          <p:cNvPr id="13" name="12 Conector recto"/>
          <p:cNvCxnSpPr/>
          <p:nvPr/>
        </p:nvCxnSpPr>
        <p:spPr>
          <a:xfrm>
            <a:off x="1109638" y="265267"/>
            <a:ext cx="0" cy="792088"/>
          </a:xfrm>
          <a:prstGeom prst="line">
            <a:avLst/>
          </a:prstGeom>
          <a:ln>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3" name="2 Conector recto"/>
          <p:cNvCxnSpPr/>
          <p:nvPr/>
        </p:nvCxnSpPr>
        <p:spPr>
          <a:xfrm>
            <a:off x="9036496" y="0"/>
            <a:ext cx="0" cy="5143500"/>
          </a:xfrm>
          <a:prstGeom prst="line">
            <a:avLst/>
          </a:prstGeom>
          <a:ln w="60325">
            <a:gradFill>
              <a:gsLst>
                <a:gs pos="0">
                  <a:srgbClr val="2D9737">
                    <a:lumMod val="100000"/>
                  </a:srgbClr>
                </a:gs>
                <a:gs pos="100000">
                  <a:srgbClr val="227600">
                    <a:lumMod val="52000"/>
                    <a:lumOff val="48000"/>
                  </a:srgbClr>
                </a:gs>
              </a:gsLst>
              <a:lin ang="5400000" scaled="0"/>
            </a:gradFill>
          </a:ln>
        </p:spPr>
        <p:style>
          <a:lnRef idx="1">
            <a:schemeClr val="accent1"/>
          </a:lnRef>
          <a:fillRef idx="0">
            <a:schemeClr val="accent1"/>
          </a:fillRef>
          <a:effectRef idx="0">
            <a:schemeClr val="accent1"/>
          </a:effectRef>
          <a:fontRef idx="minor">
            <a:schemeClr val="tx1"/>
          </a:fontRef>
        </p:style>
      </p:cxnSp>
      <p:sp>
        <p:nvSpPr>
          <p:cNvPr id="2" name="1 Título"/>
          <p:cNvSpPr>
            <a:spLocks noGrp="1"/>
          </p:cNvSpPr>
          <p:nvPr>
            <p:ph type="ctrTitle"/>
          </p:nvPr>
        </p:nvSpPr>
        <p:spPr>
          <a:xfrm>
            <a:off x="601168" y="1779662"/>
            <a:ext cx="7772400" cy="1102519"/>
          </a:xfrm>
        </p:spPr>
        <p:txBody>
          <a:bodyPr/>
          <a:lstStyle/>
          <a:p>
            <a:r>
              <a:rPr lang="es-CO" dirty="0" smtClean="0">
                <a:solidFill>
                  <a:srgbClr val="2D9737"/>
                </a:solidFill>
              </a:rPr>
              <a:t>Gracias!!!</a:t>
            </a:r>
            <a:endParaRPr lang="es-CO" dirty="0">
              <a:solidFill>
                <a:srgbClr val="2D9737"/>
              </a:solidFill>
            </a:endParaRPr>
          </a:p>
        </p:txBody>
      </p:sp>
    </p:spTree>
    <p:extLst>
      <p:ext uri="{BB962C8B-B14F-4D97-AF65-F5344CB8AC3E}">
        <p14:creationId xmlns:p14="http://schemas.microsoft.com/office/powerpoint/2010/main" val="19751725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5 Título"/>
          <p:cNvSpPr>
            <a:spLocks noGrp="1"/>
          </p:cNvSpPr>
          <p:nvPr>
            <p:ph type="title"/>
          </p:nvPr>
        </p:nvSpPr>
        <p:spPr>
          <a:xfrm>
            <a:off x="1181645" y="251203"/>
            <a:ext cx="7948539" cy="734144"/>
          </a:xfrm>
        </p:spPr>
        <p:txBody>
          <a:bodyPr>
            <a:normAutofit fontScale="90000"/>
          </a:bodyPr>
          <a:lstStyle/>
          <a:p>
            <a:pPr algn="l"/>
            <a:r>
              <a:rPr lang="es-CO" b="1" i="1" dirty="0" smtClean="0">
                <a:solidFill>
                  <a:srgbClr val="6AAA30"/>
                </a:solidFill>
                <a:effectLst>
                  <a:outerShdw blurRad="50800" dist="38100" dir="8100000" algn="tr" rotWithShape="0">
                    <a:prstClr val="black">
                      <a:alpha val="40000"/>
                    </a:prstClr>
                  </a:outerShdw>
                </a:effectLst>
                <a:ea typeface="TYPOGRAPH PRO" pitchFamily="2" charset="0"/>
                <a:cs typeface="Tahoma" pitchFamily="34" charset="0"/>
              </a:rPr>
              <a:t>Diagnostico del Problema</a:t>
            </a:r>
            <a:endParaRPr lang="es-CO" b="1" i="1" dirty="0">
              <a:solidFill>
                <a:srgbClr val="6AAA30"/>
              </a:solidFill>
              <a:effectLst>
                <a:outerShdw blurRad="50800" dist="38100" dir="8100000" algn="tr" rotWithShape="0">
                  <a:prstClr val="black">
                    <a:alpha val="40000"/>
                  </a:prstClr>
                </a:outerShdw>
              </a:effectLst>
              <a:ea typeface="TYPOGRAPH PRO" pitchFamily="2" charset="0"/>
              <a:cs typeface="Tahoma" pitchFamily="34" charset="0"/>
            </a:endParaRPr>
          </a:p>
        </p:txBody>
      </p:sp>
      <p:sp>
        <p:nvSpPr>
          <p:cNvPr id="7" name="6 Marcador de contenido"/>
          <p:cNvSpPr>
            <a:spLocks noGrp="1"/>
          </p:cNvSpPr>
          <p:nvPr>
            <p:ph idx="1"/>
          </p:nvPr>
        </p:nvSpPr>
        <p:spPr>
          <a:xfrm>
            <a:off x="961208" y="1200151"/>
            <a:ext cx="7725592" cy="3394472"/>
          </a:xfrm>
        </p:spPr>
        <p:txBody>
          <a:bodyPr>
            <a:normAutofit/>
          </a:bodyPr>
          <a:lstStyle/>
          <a:p>
            <a:pPr marL="0" indent="0" algn="just">
              <a:spcBef>
                <a:spcPts val="0"/>
              </a:spcBef>
              <a:buNone/>
            </a:pPr>
            <a:endParaRPr lang="es-CO" sz="2800" spc="-150" dirty="0" smtClean="0">
              <a:solidFill>
                <a:schemeClr val="bg1"/>
              </a:solidFill>
              <a:effectLst>
                <a:outerShdw blurRad="50800" dist="38100" dir="8100000" algn="tr" rotWithShape="0">
                  <a:prstClr val="black">
                    <a:alpha val="40000"/>
                  </a:prstClr>
                </a:outerShdw>
              </a:effectLst>
            </a:endParaRPr>
          </a:p>
          <a:p>
            <a:pPr marL="0" indent="0" algn="just">
              <a:spcBef>
                <a:spcPts val="0"/>
              </a:spcBef>
              <a:buNone/>
            </a:pPr>
            <a:r>
              <a:rPr lang="es-CO" sz="2800" spc="-150" dirty="0" smtClean="0">
                <a:solidFill>
                  <a:schemeClr val="bg1"/>
                </a:solidFill>
                <a:effectLst>
                  <a:outerShdw blurRad="50800" dist="38100" dir="8100000" algn="tr" rotWithShape="0">
                    <a:prstClr val="black">
                      <a:alpha val="40000"/>
                    </a:prstClr>
                  </a:outerShdw>
                </a:effectLst>
              </a:rPr>
              <a:t>En el proceso </a:t>
            </a:r>
            <a:r>
              <a:rPr lang="es-CO" sz="2800" spc="-150" dirty="0">
                <a:solidFill>
                  <a:schemeClr val="bg1"/>
                </a:solidFill>
                <a:effectLst>
                  <a:outerShdw blurRad="50800" dist="38100" dir="8100000" algn="tr" rotWithShape="0">
                    <a:prstClr val="black">
                      <a:alpha val="40000"/>
                    </a:prstClr>
                  </a:outerShdw>
                </a:effectLst>
              </a:rPr>
              <a:t>de convergencia hacia Normas Internacionales de Información </a:t>
            </a:r>
            <a:r>
              <a:rPr lang="es-CO" sz="2800" spc="-150" dirty="0" smtClean="0">
                <a:solidFill>
                  <a:schemeClr val="bg1"/>
                </a:solidFill>
                <a:effectLst>
                  <a:outerShdw blurRad="50800" dist="38100" dir="8100000" algn="tr" rotWithShape="0">
                    <a:prstClr val="black">
                      <a:alpha val="40000"/>
                    </a:prstClr>
                  </a:outerShdw>
                </a:effectLst>
              </a:rPr>
              <a:t>Financiera existe gran expectativa en torno a la Información que se va a presentar y si esta tiene revelación suficiente.</a:t>
            </a:r>
            <a:endParaRPr lang="es-CO" sz="2800" spc="-150" dirty="0">
              <a:solidFill>
                <a:schemeClr val="bg1"/>
              </a:solidFill>
              <a:effectLst>
                <a:outerShdw blurRad="50800" dist="38100" dir="8100000" algn="tr" rotWithShape="0">
                  <a:prstClr val="black">
                    <a:alpha val="40000"/>
                  </a:prstClr>
                </a:outerShdw>
              </a:effectLst>
            </a:endParaRPr>
          </a:p>
        </p:txBody>
      </p:sp>
      <p:pic>
        <p:nvPicPr>
          <p:cNvPr id="8" name="7 Imagen"/>
          <p:cNvPicPr>
            <a:picLocks noChangeAspect="1"/>
          </p:cNvPicPr>
          <p:nvPr/>
        </p:nvPicPr>
        <p:blipFill>
          <a:blip r:embed="rId3" cstate="print">
            <a:biLevel thresh="25000"/>
            <a:extLst>
              <a:ext uri="{28A0092B-C50C-407E-A947-70E740481C1C}">
                <a14:useLocalDpi xmlns:a14="http://schemas.microsoft.com/office/drawing/2010/main" val="0"/>
              </a:ext>
            </a:extLst>
          </a:blip>
          <a:stretch>
            <a:fillRect/>
          </a:stretch>
        </p:blipFill>
        <p:spPr>
          <a:xfrm>
            <a:off x="241128" y="171535"/>
            <a:ext cx="720080" cy="1021205"/>
          </a:xfrm>
          <a:prstGeom prst="rect">
            <a:avLst/>
          </a:prstGeom>
          <a:noFill/>
          <a:ln>
            <a:noFill/>
          </a:ln>
          <a:effectLst/>
        </p:spPr>
      </p:pic>
      <p:cxnSp>
        <p:nvCxnSpPr>
          <p:cNvPr id="13" name="12 Conector recto"/>
          <p:cNvCxnSpPr/>
          <p:nvPr/>
        </p:nvCxnSpPr>
        <p:spPr>
          <a:xfrm>
            <a:off x="1109638" y="265267"/>
            <a:ext cx="0" cy="792088"/>
          </a:xfrm>
          <a:prstGeom prst="line">
            <a:avLst/>
          </a:prstGeom>
          <a:ln>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9" name="8 Conector recto"/>
          <p:cNvCxnSpPr/>
          <p:nvPr/>
        </p:nvCxnSpPr>
        <p:spPr>
          <a:xfrm>
            <a:off x="9036496" y="0"/>
            <a:ext cx="0" cy="5143500"/>
          </a:xfrm>
          <a:prstGeom prst="line">
            <a:avLst/>
          </a:prstGeom>
          <a:ln w="60325">
            <a:gradFill>
              <a:gsLst>
                <a:gs pos="0">
                  <a:srgbClr val="2D9737">
                    <a:lumMod val="100000"/>
                  </a:srgbClr>
                </a:gs>
                <a:gs pos="100000">
                  <a:srgbClr val="227600">
                    <a:lumMod val="52000"/>
                    <a:lumOff val="48000"/>
                  </a:srgbClr>
                </a:gs>
              </a:gsLst>
              <a:lin ang="5400000" scaled="0"/>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82171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5 Título"/>
          <p:cNvSpPr>
            <a:spLocks noGrp="1"/>
          </p:cNvSpPr>
          <p:nvPr>
            <p:ph type="title"/>
          </p:nvPr>
        </p:nvSpPr>
        <p:spPr>
          <a:xfrm>
            <a:off x="1181645" y="251203"/>
            <a:ext cx="7948539" cy="734144"/>
          </a:xfrm>
        </p:spPr>
        <p:txBody>
          <a:bodyPr>
            <a:normAutofit fontScale="90000"/>
          </a:bodyPr>
          <a:lstStyle/>
          <a:p>
            <a:pPr algn="l"/>
            <a:r>
              <a:rPr lang="es-CO" b="1" i="1" dirty="0" smtClean="0">
                <a:solidFill>
                  <a:srgbClr val="6AAA30"/>
                </a:solidFill>
                <a:effectLst>
                  <a:outerShdw blurRad="50800" dist="38100" dir="8100000" algn="tr" rotWithShape="0">
                    <a:prstClr val="black">
                      <a:alpha val="40000"/>
                    </a:prstClr>
                  </a:outerShdw>
                </a:effectLst>
                <a:ea typeface="TYPOGRAPH PRO" pitchFamily="2" charset="0"/>
                <a:cs typeface="Tahoma" pitchFamily="34" charset="0"/>
              </a:rPr>
              <a:t>Problema de investigación</a:t>
            </a:r>
            <a:endParaRPr lang="es-CO" b="1" i="1" dirty="0">
              <a:solidFill>
                <a:srgbClr val="6AAA30"/>
              </a:solidFill>
              <a:effectLst>
                <a:outerShdw blurRad="50800" dist="38100" dir="8100000" algn="tr" rotWithShape="0">
                  <a:prstClr val="black">
                    <a:alpha val="40000"/>
                  </a:prstClr>
                </a:outerShdw>
              </a:effectLst>
              <a:ea typeface="TYPOGRAPH PRO" pitchFamily="2" charset="0"/>
              <a:cs typeface="Tahoma" pitchFamily="34" charset="0"/>
            </a:endParaRPr>
          </a:p>
        </p:txBody>
      </p:sp>
      <p:sp>
        <p:nvSpPr>
          <p:cNvPr id="7" name="6 Marcador de contenido"/>
          <p:cNvSpPr>
            <a:spLocks noGrp="1"/>
          </p:cNvSpPr>
          <p:nvPr>
            <p:ph idx="1"/>
          </p:nvPr>
        </p:nvSpPr>
        <p:spPr>
          <a:xfrm>
            <a:off x="961208" y="1200151"/>
            <a:ext cx="7725592" cy="3394472"/>
          </a:xfrm>
        </p:spPr>
        <p:txBody>
          <a:bodyPr>
            <a:normAutofit/>
          </a:bodyPr>
          <a:lstStyle/>
          <a:p>
            <a:pPr marL="0" indent="0" algn="just">
              <a:spcBef>
                <a:spcPts val="0"/>
              </a:spcBef>
              <a:buNone/>
            </a:pPr>
            <a:r>
              <a:rPr lang="es-CO" sz="2800" spc="-150" dirty="0" smtClean="0">
                <a:solidFill>
                  <a:schemeClr val="bg1"/>
                </a:solidFill>
                <a:effectLst>
                  <a:outerShdw blurRad="50800" dist="38100" dir="8100000" algn="tr" rotWithShape="0">
                    <a:prstClr val="black">
                      <a:alpha val="40000"/>
                    </a:prstClr>
                  </a:outerShdw>
                </a:effectLst>
              </a:rPr>
              <a:t>¿Cuáles son los diversos componentes de las revelaciones que deben tener los estados financieros presentados por las organizaciones, para garantizar una revelación de calidad, es decir, adecuada y suficiente,  en la aplicación de las Normas Internacionales de Información Financiera en Colombia?</a:t>
            </a:r>
            <a:endParaRPr lang="es-CO" sz="2800" spc="-150" dirty="0">
              <a:solidFill>
                <a:schemeClr val="bg1"/>
              </a:solidFill>
              <a:effectLst>
                <a:outerShdw blurRad="50800" dist="38100" dir="8100000" algn="tr" rotWithShape="0">
                  <a:prstClr val="black">
                    <a:alpha val="40000"/>
                  </a:prstClr>
                </a:outerShdw>
              </a:effectLst>
            </a:endParaRPr>
          </a:p>
        </p:txBody>
      </p:sp>
      <p:pic>
        <p:nvPicPr>
          <p:cNvPr id="8" name="7 Imagen"/>
          <p:cNvPicPr>
            <a:picLocks noChangeAspect="1"/>
          </p:cNvPicPr>
          <p:nvPr/>
        </p:nvPicPr>
        <p:blipFill>
          <a:blip r:embed="rId3" cstate="print">
            <a:biLevel thresh="25000"/>
            <a:extLst>
              <a:ext uri="{28A0092B-C50C-407E-A947-70E740481C1C}">
                <a14:useLocalDpi xmlns:a14="http://schemas.microsoft.com/office/drawing/2010/main" val="0"/>
              </a:ext>
            </a:extLst>
          </a:blip>
          <a:stretch>
            <a:fillRect/>
          </a:stretch>
        </p:blipFill>
        <p:spPr>
          <a:xfrm>
            <a:off x="241128" y="171535"/>
            <a:ext cx="720080" cy="1021205"/>
          </a:xfrm>
          <a:prstGeom prst="rect">
            <a:avLst/>
          </a:prstGeom>
          <a:noFill/>
          <a:ln>
            <a:noFill/>
          </a:ln>
          <a:effectLst/>
        </p:spPr>
      </p:pic>
      <p:cxnSp>
        <p:nvCxnSpPr>
          <p:cNvPr id="13" name="12 Conector recto"/>
          <p:cNvCxnSpPr/>
          <p:nvPr/>
        </p:nvCxnSpPr>
        <p:spPr>
          <a:xfrm>
            <a:off x="1109638" y="265267"/>
            <a:ext cx="0" cy="792088"/>
          </a:xfrm>
          <a:prstGeom prst="line">
            <a:avLst/>
          </a:prstGeom>
          <a:ln>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9" name="8 Conector recto"/>
          <p:cNvCxnSpPr/>
          <p:nvPr/>
        </p:nvCxnSpPr>
        <p:spPr>
          <a:xfrm>
            <a:off x="9036496" y="0"/>
            <a:ext cx="0" cy="5143500"/>
          </a:xfrm>
          <a:prstGeom prst="line">
            <a:avLst/>
          </a:prstGeom>
          <a:ln w="60325">
            <a:gradFill>
              <a:gsLst>
                <a:gs pos="0">
                  <a:srgbClr val="2D9737">
                    <a:lumMod val="100000"/>
                  </a:srgbClr>
                </a:gs>
                <a:gs pos="100000">
                  <a:srgbClr val="227600">
                    <a:lumMod val="52000"/>
                    <a:lumOff val="48000"/>
                  </a:srgbClr>
                </a:gs>
              </a:gsLst>
              <a:lin ang="5400000" scaled="0"/>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924182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5 Título"/>
          <p:cNvSpPr>
            <a:spLocks noGrp="1"/>
          </p:cNvSpPr>
          <p:nvPr>
            <p:ph type="title"/>
          </p:nvPr>
        </p:nvSpPr>
        <p:spPr>
          <a:xfrm>
            <a:off x="1181645" y="251203"/>
            <a:ext cx="7948539" cy="734144"/>
          </a:xfrm>
        </p:spPr>
        <p:txBody>
          <a:bodyPr>
            <a:normAutofit fontScale="90000"/>
          </a:bodyPr>
          <a:lstStyle/>
          <a:p>
            <a:pPr algn="l"/>
            <a:r>
              <a:rPr lang="es-CO" b="1" i="1" dirty="0" smtClean="0">
                <a:solidFill>
                  <a:srgbClr val="6AAA30"/>
                </a:solidFill>
                <a:effectLst>
                  <a:outerShdw blurRad="50800" dist="38100" dir="8100000" algn="tr" rotWithShape="0">
                    <a:prstClr val="black">
                      <a:alpha val="40000"/>
                    </a:prstClr>
                  </a:outerShdw>
                </a:effectLst>
                <a:ea typeface="TYPOGRAPH PRO" pitchFamily="2" charset="0"/>
                <a:cs typeface="Tahoma" pitchFamily="34" charset="0"/>
              </a:rPr>
              <a:t>Justificación</a:t>
            </a:r>
            <a:endParaRPr lang="es-CO" b="1" i="1" dirty="0">
              <a:solidFill>
                <a:srgbClr val="6AAA30"/>
              </a:solidFill>
              <a:effectLst>
                <a:outerShdw blurRad="50800" dist="38100" dir="8100000" algn="tr" rotWithShape="0">
                  <a:prstClr val="black">
                    <a:alpha val="40000"/>
                  </a:prstClr>
                </a:outerShdw>
              </a:effectLst>
              <a:ea typeface="TYPOGRAPH PRO" pitchFamily="2" charset="0"/>
              <a:cs typeface="Tahoma" pitchFamily="34" charset="0"/>
            </a:endParaRPr>
          </a:p>
        </p:txBody>
      </p:sp>
      <p:sp>
        <p:nvSpPr>
          <p:cNvPr id="7" name="6 Marcador de contenido"/>
          <p:cNvSpPr>
            <a:spLocks noGrp="1"/>
          </p:cNvSpPr>
          <p:nvPr>
            <p:ph idx="1"/>
          </p:nvPr>
        </p:nvSpPr>
        <p:spPr>
          <a:xfrm>
            <a:off x="961208" y="1200151"/>
            <a:ext cx="7725592" cy="3394472"/>
          </a:xfrm>
        </p:spPr>
        <p:txBody>
          <a:bodyPr>
            <a:normAutofit fontScale="85000" lnSpcReduction="20000"/>
          </a:bodyPr>
          <a:lstStyle/>
          <a:p>
            <a:pPr algn="just">
              <a:buClr>
                <a:srgbClr val="92D050"/>
              </a:buClr>
            </a:pPr>
            <a:r>
              <a:rPr lang="es-CO" spc="-150" dirty="0" smtClean="0">
                <a:solidFill>
                  <a:schemeClr val="bg1"/>
                </a:solidFill>
                <a:effectLst>
                  <a:outerShdw blurRad="50800" dist="38100" dir="8100000" algn="tr" rotWithShape="0">
                    <a:prstClr val="black">
                      <a:alpha val="40000"/>
                    </a:prstClr>
                  </a:outerShdw>
                </a:effectLst>
              </a:rPr>
              <a:t>Debe considerarse la preponderancia de las revelaciones en el nuevo marco técnico contable.</a:t>
            </a:r>
          </a:p>
          <a:p>
            <a:pPr algn="just">
              <a:buClr>
                <a:srgbClr val="92D050"/>
              </a:buClr>
            </a:pPr>
            <a:r>
              <a:rPr lang="es-CO" spc="-150" dirty="0" smtClean="0">
                <a:solidFill>
                  <a:schemeClr val="bg1"/>
                </a:solidFill>
                <a:effectLst>
                  <a:outerShdw blurRad="50800" dist="38100" dir="8100000" algn="tr" rotWithShape="0">
                    <a:prstClr val="black">
                      <a:alpha val="40000"/>
                    </a:prstClr>
                  </a:outerShdw>
                </a:effectLst>
              </a:rPr>
              <a:t>Existencia de factores endógenos que limitan la calidad en revelación de información.</a:t>
            </a:r>
          </a:p>
          <a:p>
            <a:pPr algn="just">
              <a:buClr>
                <a:srgbClr val="92D050"/>
              </a:buClr>
            </a:pPr>
            <a:r>
              <a:rPr lang="es-CO" spc="-150" dirty="0" smtClean="0">
                <a:solidFill>
                  <a:schemeClr val="bg1"/>
                </a:solidFill>
                <a:effectLst>
                  <a:outerShdw blurRad="50800" dist="38100" dir="8100000" algn="tr" rotWithShape="0">
                    <a:prstClr val="black">
                      <a:alpha val="40000"/>
                    </a:prstClr>
                  </a:outerShdw>
                </a:effectLst>
              </a:rPr>
              <a:t>Es menester concienciar en torno al rol de las revelaciones en las dinámicas corporativas actuales.</a:t>
            </a:r>
          </a:p>
          <a:p>
            <a:pPr algn="just">
              <a:buClr>
                <a:srgbClr val="92D050"/>
              </a:buClr>
            </a:pPr>
            <a:r>
              <a:rPr lang="es-CO" spc="-150" dirty="0" smtClean="0">
                <a:solidFill>
                  <a:schemeClr val="bg1"/>
                </a:solidFill>
                <a:effectLst>
                  <a:outerShdw blurRad="50800" dist="38100" dir="8100000" algn="tr" rotWithShape="0">
                    <a:prstClr val="black">
                      <a:alpha val="40000"/>
                    </a:prstClr>
                  </a:outerShdw>
                </a:effectLst>
              </a:rPr>
              <a:t>Resulta útil tanto para los emisores como para los usuarios de la información contable evaluar el grado en que las revelaciones pueden ser consideradas como de calidad.</a:t>
            </a:r>
          </a:p>
          <a:p>
            <a:pPr algn="just">
              <a:buClr>
                <a:srgbClr val="92D050"/>
              </a:buClr>
            </a:pPr>
            <a:endParaRPr lang="es-CO" spc="-150" dirty="0" smtClean="0">
              <a:solidFill>
                <a:schemeClr val="bg1"/>
              </a:solidFill>
              <a:effectLst>
                <a:outerShdw blurRad="50800" dist="38100" dir="8100000" algn="tr" rotWithShape="0">
                  <a:prstClr val="black">
                    <a:alpha val="40000"/>
                  </a:prstClr>
                </a:outerShdw>
              </a:effectLst>
            </a:endParaRPr>
          </a:p>
          <a:p>
            <a:pPr algn="just">
              <a:buClr>
                <a:srgbClr val="92D050"/>
              </a:buClr>
            </a:pPr>
            <a:endParaRPr lang="es-CO" spc="-150" dirty="0">
              <a:solidFill>
                <a:schemeClr val="bg1"/>
              </a:solidFill>
              <a:effectLst>
                <a:outerShdw blurRad="50800" dist="38100" dir="8100000" algn="tr" rotWithShape="0">
                  <a:prstClr val="black">
                    <a:alpha val="40000"/>
                  </a:prstClr>
                </a:outerShdw>
              </a:effectLst>
            </a:endParaRPr>
          </a:p>
        </p:txBody>
      </p:sp>
      <p:pic>
        <p:nvPicPr>
          <p:cNvPr id="8" name="7 Imagen"/>
          <p:cNvPicPr>
            <a:picLocks noChangeAspect="1"/>
          </p:cNvPicPr>
          <p:nvPr/>
        </p:nvPicPr>
        <p:blipFill>
          <a:blip r:embed="rId3" cstate="print">
            <a:biLevel thresh="25000"/>
            <a:extLst>
              <a:ext uri="{28A0092B-C50C-407E-A947-70E740481C1C}">
                <a14:useLocalDpi xmlns:a14="http://schemas.microsoft.com/office/drawing/2010/main" val="0"/>
              </a:ext>
            </a:extLst>
          </a:blip>
          <a:stretch>
            <a:fillRect/>
          </a:stretch>
        </p:blipFill>
        <p:spPr>
          <a:xfrm>
            <a:off x="241128" y="171535"/>
            <a:ext cx="720080" cy="1021205"/>
          </a:xfrm>
          <a:prstGeom prst="rect">
            <a:avLst/>
          </a:prstGeom>
          <a:noFill/>
          <a:ln>
            <a:noFill/>
          </a:ln>
          <a:effectLst/>
        </p:spPr>
      </p:pic>
      <p:cxnSp>
        <p:nvCxnSpPr>
          <p:cNvPr id="13" name="12 Conector recto"/>
          <p:cNvCxnSpPr/>
          <p:nvPr/>
        </p:nvCxnSpPr>
        <p:spPr>
          <a:xfrm>
            <a:off x="1109638" y="265267"/>
            <a:ext cx="0" cy="792088"/>
          </a:xfrm>
          <a:prstGeom prst="line">
            <a:avLst/>
          </a:prstGeom>
          <a:ln>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9" name="8 Conector recto"/>
          <p:cNvCxnSpPr/>
          <p:nvPr/>
        </p:nvCxnSpPr>
        <p:spPr>
          <a:xfrm>
            <a:off x="9036496" y="0"/>
            <a:ext cx="0" cy="5143500"/>
          </a:xfrm>
          <a:prstGeom prst="line">
            <a:avLst/>
          </a:prstGeom>
          <a:ln w="60325">
            <a:gradFill>
              <a:gsLst>
                <a:gs pos="0">
                  <a:srgbClr val="2D9737">
                    <a:lumMod val="100000"/>
                  </a:srgbClr>
                </a:gs>
                <a:gs pos="100000">
                  <a:srgbClr val="227600">
                    <a:lumMod val="52000"/>
                    <a:lumOff val="48000"/>
                  </a:srgbClr>
                </a:gs>
              </a:gsLst>
              <a:lin ang="5400000" scaled="0"/>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81909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5 Título"/>
          <p:cNvSpPr>
            <a:spLocks noGrp="1"/>
          </p:cNvSpPr>
          <p:nvPr>
            <p:ph type="title"/>
          </p:nvPr>
        </p:nvSpPr>
        <p:spPr>
          <a:xfrm>
            <a:off x="1181645" y="251203"/>
            <a:ext cx="7948539" cy="734144"/>
          </a:xfrm>
        </p:spPr>
        <p:txBody>
          <a:bodyPr>
            <a:normAutofit fontScale="90000"/>
          </a:bodyPr>
          <a:lstStyle/>
          <a:p>
            <a:pPr algn="l"/>
            <a:r>
              <a:rPr lang="es-CO" b="1" i="1" dirty="0" smtClean="0">
                <a:solidFill>
                  <a:srgbClr val="6AAA30"/>
                </a:solidFill>
                <a:effectLst>
                  <a:outerShdw blurRad="50800" dist="38100" dir="8100000" algn="tr" rotWithShape="0">
                    <a:prstClr val="black">
                      <a:alpha val="40000"/>
                    </a:prstClr>
                  </a:outerShdw>
                </a:effectLst>
                <a:ea typeface="TYPOGRAPH PRO" pitchFamily="2" charset="0"/>
                <a:cs typeface="Tahoma" pitchFamily="34" charset="0"/>
              </a:rPr>
              <a:t>Objetivos</a:t>
            </a:r>
            <a:endParaRPr lang="es-CO" b="1" i="1" dirty="0">
              <a:solidFill>
                <a:srgbClr val="6AAA30"/>
              </a:solidFill>
              <a:effectLst>
                <a:outerShdw blurRad="50800" dist="38100" dir="8100000" algn="tr" rotWithShape="0">
                  <a:prstClr val="black">
                    <a:alpha val="40000"/>
                  </a:prstClr>
                </a:outerShdw>
              </a:effectLst>
              <a:ea typeface="TYPOGRAPH PRO" pitchFamily="2" charset="0"/>
              <a:cs typeface="Tahoma" pitchFamily="34" charset="0"/>
            </a:endParaRPr>
          </a:p>
        </p:txBody>
      </p:sp>
      <p:sp>
        <p:nvSpPr>
          <p:cNvPr id="7" name="6 Marcador de contenido"/>
          <p:cNvSpPr>
            <a:spLocks noGrp="1"/>
          </p:cNvSpPr>
          <p:nvPr>
            <p:ph idx="1"/>
          </p:nvPr>
        </p:nvSpPr>
        <p:spPr>
          <a:xfrm>
            <a:off x="961208" y="1200150"/>
            <a:ext cx="7725592" cy="3747863"/>
          </a:xfrm>
        </p:spPr>
        <p:txBody>
          <a:bodyPr>
            <a:normAutofit fontScale="92500" lnSpcReduction="20000"/>
          </a:bodyPr>
          <a:lstStyle/>
          <a:p>
            <a:pPr algn="just">
              <a:buClr>
                <a:srgbClr val="92D050"/>
              </a:buClr>
            </a:pPr>
            <a:r>
              <a:rPr lang="es-CO" sz="2800" spc="-150" dirty="0" smtClean="0">
                <a:solidFill>
                  <a:schemeClr val="bg1"/>
                </a:solidFill>
                <a:effectLst>
                  <a:outerShdw blurRad="50800" dist="38100" dir="8100000" algn="tr" rotWithShape="0">
                    <a:prstClr val="black">
                      <a:alpha val="40000"/>
                    </a:prstClr>
                  </a:outerShdw>
                </a:effectLst>
              </a:rPr>
              <a:t>Objetivo general</a:t>
            </a:r>
          </a:p>
          <a:p>
            <a:pPr lvl="1" algn="just">
              <a:buClr>
                <a:srgbClr val="92D050"/>
              </a:buClr>
            </a:pPr>
            <a:r>
              <a:rPr lang="es-CO" sz="2000" spc="-150" dirty="0" smtClean="0">
                <a:solidFill>
                  <a:schemeClr val="bg1"/>
                </a:solidFill>
                <a:effectLst>
                  <a:outerShdw blurRad="50800" dist="38100" dir="8100000" algn="tr" rotWithShape="0">
                    <a:prstClr val="black">
                      <a:alpha val="40000"/>
                    </a:prstClr>
                  </a:outerShdw>
                </a:effectLst>
              </a:rPr>
              <a:t>Proponer un instrumento para evaluar los diversos elementos que deben tener los estados financieros presentados por las organizaciones para garantizar la máxima calidad de las revelaciones en la aplicación de las Normas Internacionales de Información Financiera (NIIF) en Colombia.</a:t>
            </a:r>
          </a:p>
          <a:p>
            <a:pPr algn="just">
              <a:buClr>
                <a:srgbClr val="92D050"/>
              </a:buClr>
            </a:pPr>
            <a:r>
              <a:rPr lang="es-CO" sz="2800" spc="-150" dirty="0" smtClean="0">
                <a:solidFill>
                  <a:schemeClr val="bg1"/>
                </a:solidFill>
                <a:effectLst>
                  <a:outerShdw blurRad="50800" dist="38100" dir="8100000" algn="tr" rotWithShape="0">
                    <a:prstClr val="black">
                      <a:alpha val="40000"/>
                    </a:prstClr>
                  </a:outerShdw>
                </a:effectLst>
              </a:rPr>
              <a:t>Objetivos específicos</a:t>
            </a:r>
          </a:p>
          <a:p>
            <a:pPr lvl="1" algn="just">
              <a:buClr>
                <a:srgbClr val="92D050"/>
              </a:buClr>
            </a:pPr>
            <a:r>
              <a:rPr lang="es-CO" sz="2100" spc="-150" dirty="0" smtClean="0">
                <a:solidFill>
                  <a:schemeClr val="bg1"/>
                </a:solidFill>
                <a:effectLst>
                  <a:outerShdw blurRad="50800" dist="38100" dir="8100000" algn="tr" rotWithShape="0">
                    <a:prstClr val="black">
                      <a:alpha val="40000"/>
                    </a:prstClr>
                  </a:outerShdw>
                </a:effectLst>
              </a:rPr>
              <a:t>Describir los elementos propios de las revelaciones contenidas en los estados financieros según las normas locales y las NIIF.</a:t>
            </a:r>
          </a:p>
          <a:p>
            <a:pPr lvl="1" algn="just">
              <a:buClr>
                <a:srgbClr val="92D050"/>
              </a:buClr>
            </a:pPr>
            <a:r>
              <a:rPr lang="es-CO" sz="2100" spc="-150" dirty="0" smtClean="0">
                <a:solidFill>
                  <a:schemeClr val="bg1"/>
                </a:solidFill>
                <a:effectLst>
                  <a:outerShdw blurRad="50800" dist="38100" dir="8100000" algn="tr" rotWithShape="0">
                    <a:prstClr val="black">
                      <a:alpha val="40000"/>
                    </a:prstClr>
                  </a:outerShdw>
                </a:effectLst>
              </a:rPr>
              <a:t>Contrastar las revelaciones contenidas en los estados financieros elaborados bajo normas locales y bajo NIIF.</a:t>
            </a:r>
          </a:p>
          <a:p>
            <a:pPr lvl="1" algn="just">
              <a:buClr>
                <a:srgbClr val="92D050"/>
              </a:buClr>
            </a:pPr>
            <a:r>
              <a:rPr lang="es-CO" sz="2100" spc="-150" dirty="0" smtClean="0">
                <a:solidFill>
                  <a:schemeClr val="bg1"/>
                </a:solidFill>
                <a:effectLst>
                  <a:outerShdw blurRad="50800" dist="38100" dir="8100000" algn="tr" rotWithShape="0">
                    <a:prstClr val="black">
                      <a:alpha val="40000"/>
                    </a:prstClr>
                  </a:outerShdw>
                </a:effectLst>
              </a:rPr>
              <a:t>Diseñar un instrumento útil para la evaluación de la calidad de las revelaciones contenidas en los estados financieros elaborados bajo Normas Internacionales de Información Financiera en Colombia.</a:t>
            </a:r>
          </a:p>
          <a:p>
            <a:pPr lvl="1" algn="just">
              <a:buClr>
                <a:srgbClr val="92D050"/>
              </a:buClr>
            </a:pPr>
            <a:endParaRPr lang="es-CO" sz="2400" spc="-150" dirty="0" smtClean="0">
              <a:solidFill>
                <a:schemeClr val="bg1"/>
              </a:solidFill>
              <a:effectLst>
                <a:outerShdw blurRad="50800" dist="38100" dir="8100000" algn="tr" rotWithShape="0">
                  <a:prstClr val="black">
                    <a:alpha val="40000"/>
                  </a:prstClr>
                </a:outerShdw>
              </a:effectLst>
            </a:endParaRPr>
          </a:p>
          <a:p>
            <a:pPr algn="just">
              <a:buClr>
                <a:srgbClr val="92D050"/>
              </a:buClr>
            </a:pPr>
            <a:endParaRPr lang="es-CO" spc="-150" dirty="0" smtClean="0">
              <a:solidFill>
                <a:schemeClr val="bg1"/>
              </a:solidFill>
              <a:effectLst>
                <a:outerShdw blurRad="50800" dist="38100" dir="8100000" algn="tr" rotWithShape="0">
                  <a:prstClr val="black">
                    <a:alpha val="40000"/>
                  </a:prstClr>
                </a:outerShdw>
              </a:effectLst>
            </a:endParaRPr>
          </a:p>
          <a:p>
            <a:pPr algn="just">
              <a:buClr>
                <a:srgbClr val="92D050"/>
              </a:buClr>
            </a:pPr>
            <a:endParaRPr lang="es-CO" spc="-150" dirty="0">
              <a:solidFill>
                <a:schemeClr val="bg1"/>
              </a:solidFill>
              <a:effectLst>
                <a:outerShdw blurRad="50800" dist="38100" dir="8100000" algn="tr" rotWithShape="0">
                  <a:prstClr val="black">
                    <a:alpha val="40000"/>
                  </a:prstClr>
                </a:outerShdw>
              </a:effectLst>
            </a:endParaRPr>
          </a:p>
        </p:txBody>
      </p:sp>
      <p:pic>
        <p:nvPicPr>
          <p:cNvPr id="8" name="7 Imagen"/>
          <p:cNvPicPr>
            <a:picLocks noChangeAspect="1"/>
          </p:cNvPicPr>
          <p:nvPr/>
        </p:nvPicPr>
        <p:blipFill>
          <a:blip r:embed="rId3" cstate="print">
            <a:biLevel thresh="25000"/>
            <a:extLst>
              <a:ext uri="{28A0092B-C50C-407E-A947-70E740481C1C}">
                <a14:useLocalDpi xmlns:a14="http://schemas.microsoft.com/office/drawing/2010/main" val="0"/>
              </a:ext>
            </a:extLst>
          </a:blip>
          <a:stretch>
            <a:fillRect/>
          </a:stretch>
        </p:blipFill>
        <p:spPr>
          <a:xfrm>
            <a:off x="241128" y="171535"/>
            <a:ext cx="720080" cy="1021205"/>
          </a:xfrm>
          <a:prstGeom prst="rect">
            <a:avLst/>
          </a:prstGeom>
          <a:noFill/>
          <a:ln>
            <a:noFill/>
          </a:ln>
          <a:effectLst/>
        </p:spPr>
      </p:pic>
      <p:cxnSp>
        <p:nvCxnSpPr>
          <p:cNvPr id="13" name="12 Conector recto"/>
          <p:cNvCxnSpPr/>
          <p:nvPr/>
        </p:nvCxnSpPr>
        <p:spPr>
          <a:xfrm>
            <a:off x="1109638" y="265267"/>
            <a:ext cx="0" cy="792088"/>
          </a:xfrm>
          <a:prstGeom prst="line">
            <a:avLst/>
          </a:prstGeom>
          <a:ln>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9" name="8 Conector recto"/>
          <p:cNvCxnSpPr/>
          <p:nvPr/>
        </p:nvCxnSpPr>
        <p:spPr>
          <a:xfrm>
            <a:off x="9036496" y="0"/>
            <a:ext cx="0" cy="5143500"/>
          </a:xfrm>
          <a:prstGeom prst="line">
            <a:avLst/>
          </a:prstGeom>
          <a:ln w="60325">
            <a:gradFill>
              <a:gsLst>
                <a:gs pos="0">
                  <a:srgbClr val="2D9737">
                    <a:lumMod val="100000"/>
                  </a:srgbClr>
                </a:gs>
                <a:gs pos="100000">
                  <a:srgbClr val="227600">
                    <a:lumMod val="52000"/>
                    <a:lumOff val="48000"/>
                  </a:srgbClr>
                </a:gs>
              </a:gsLst>
              <a:lin ang="5400000" scaled="0"/>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492284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5 Título"/>
          <p:cNvSpPr>
            <a:spLocks noGrp="1"/>
          </p:cNvSpPr>
          <p:nvPr>
            <p:ph type="title"/>
          </p:nvPr>
        </p:nvSpPr>
        <p:spPr>
          <a:xfrm>
            <a:off x="1181645" y="251203"/>
            <a:ext cx="7948539" cy="734144"/>
          </a:xfrm>
        </p:spPr>
        <p:txBody>
          <a:bodyPr>
            <a:normAutofit fontScale="90000"/>
          </a:bodyPr>
          <a:lstStyle/>
          <a:p>
            <a:pPr algn="l"/>
            <a:r>
              <a:rPr lang="es-CO" b="1" i="1" dirty="0" smtClean="0">
                <a:solidFill>
                  <a:srgbClr val="6AAA30"/>
                </a:solidFill>
                <a:effectLst>
                  <a:outerShdw blurRad="50800" dist="38100" dir="8100000" algn="tr" rotWithShape="0">
                    <a:prstClr val="black">
                      <a:alpha val="40000"/>
                    </a:prstClr>
                  </a:outerShdw>
                </a:effectLst>
                <a:ea typeface="TYPOGRAPH PRO" pitchFamily="2" charset="0"/>
                <a:cs typeface="Tahoma" pitchFamily="34" charset="0"/>
              </a:rPr>
              <a:t>Diseño Metodológico</a:t>
            </a:r>
            <a:endParaRPr lang="es-CO" b="1" i="1" dirty="0">
              <a:solidFill>
                <a:srgbClr val="6AAA30"/>
              </a:solidFill>
              <a:effectLst>
                <a:outerShdw blurRad="50800" dist="38100" dir="8100000" algn="tr" rotWithShape="0">
                  <a:prstClr val="black">
                    <a:alpha val="40000"/>
                  </a:prstClr>
                </a:outerShdw>
              </a:effectLst>
              <a:ea typeface="TYPOGRAPH PRO" pitchFamily="2" charset="0"/>
              <a:cs typeface="Tahoma" pitchFamily="34" charset="0"/>
            </a:endParaRPr>
          </a:p>
        </p:txBody>
      </p:sp>
      <p:pic>
        <p:nvPicPr>
          <p:cNvPr id="8" name="7 Imagen"/>
          <p:cNvPicPr>
            <a:picLocks noChangeAspect="1"/>
          </p:cNvPicPr>
          <p:nvPr/>
        </p:nvPicPr>
        <p:blipFill>
          <a:blip r:embed="rId3" cstate="print">
            <a:biLevel thresh="25000"/>
            <a:extLst>
              <a:ext uri="{28A0092B-C50C-407E-A947-70E740481C1C}">
                <a14:useLocalDpi xmlns:a14="http://schemas.microsoft.com/office/drawing/2010/main" val="0"/>
              </a:ext>
            </a:extLst>
          </a:blip>
          <a:stretch>
            <a:fillRect/>
          </a:stretch>
        </p:blipFill>
        <p:spPr>
          <a:xfrm>
            <a:off x="241128" y="171535"/>
            <a:ext cx="720080" cy="1021205"/>
          </a:xfrm>
          <a:prstGeom prst="rect">
            <a:avLst/>
          </a:prstGeom>
          <a:noFill/>
          <a:ln>
            <a:noFill/>
          </a:ln>
          <a:effectLst/>
        </p:spPr>
      </p:pic>
      <p:cxnSp>
        <p:nvCxnSpPr>
          <p:cNvPr id="13" name="12 Conector recto"/>
          <p:cNvCxnSpPr/>
          <p:nvPr/>
        </p:nvCxnSpPr>
        <p:spPr>
          <a:xfrm>
            <a:off x="1109638" y="265267"/>
            <a:ext cx="0" cy="792088"/>
          </a:xfrm>
          <a:prstGeom prst="line">
            <a:avLst/>
          </a:prstGeom>
          <a:ln>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3" name="2 Conector recto"/>
          <p:cNvCxnSpPr/>
          <p:nvPr/>
        </p:nvCxnSpPr>
        <p:spPr>
          <a:xfrm>
            <a:off x="9036496" y="0"/>
            <a:ext cx="0" cy="5143500"/>
          </a:xfrm>
          <a:prstGeom prst="line">
            <a:avLst/>
          </a:prstGeom>
          <a:ln w="60325">
            <a:gradFill>
              <a:gsLst>
                <a:gs pos="0">
                  <a:srgbClr val="2D9737">
                    <a:lumMod val="100000"/>
                  </a:srgbClr>
                </a:gs>
                <a:gs pos="100000">
                  <a:srgbClr val="227600">
                    <a:lumMod val="52000"/>
                    <a:lumOff val="48000"/>
                  </a:srgbClr>
                </a:gs>
              </a:gsLst>
              <a:lin ang="5400000" scaled="0"/>
            </a:gradFill>
          </a:ln>
        </p:spPr>
        <p:style>
          <a:lnRef idx="1">
            <a:schemeClr val="accent1"/>
          </a:lnRef>
          <a:fillRef idx="0">
            <a:schemeClr val="accent1"/>
          </a:fillRef>
          <a:effectRef idx="0">
            <a:schemeClr val="accent1"/>
          </a:effectRef>
          <a:fontRef idx="minor">
            <a:schemeClr val="tx1"/>
          </a:fontRef>
        </p:style>
      </p:cxnSp>
      <p:sp>
        <p:nvSpPr>
          <p:cNvPr id="5" name="4 Marcador de contenido"/>
          <p:cNvSpPr>
            <a:spLocks noGrp="1"/>
          </p:cNvSpPr>
          <p:nvPr>
            <p:ph idx="1"/>
          </p:nvPr>
        </p:nvSpPr>
        <p:spPr>
          <a:xfrm>
            <a:off x="467544" y="1409526"/>
            <a:ext cx="8229600" cy="3394472"/>
          </a:xfrm>
        </p:spPr>
        <p:txBody>
          <a:bodyPr>
            <a:normAutofit fontScale="70000" lnSpcReduction="20000"/>
          </a:bodyPr>
          <a:lstStyle/>
          <a:p>
            <a:pPr marL="514350" indent="-514350">
              <a:buClr>
                <a:srgbClr val="467D21"/>
              </a:buClr>
              <a:buFont typeface="+mj-lt"/>
              <a:buAutoNum type="arabicPeriod"/>
            </a:pPr>
            <a:r>
              <a:rPr lang="es-CO" dirty="0" smtClean="0">
                <a:solidFill>
                  <a:schemeClr val="bg1"/>
                </a:solidFill>
                <a:effectLst>
                  <a:outerShdw blurRad="63500" sx="102000" sy="102000" algn="ctr" rotWithShape="0">
                    <a:prstClr val="black">
                      <a:alpha val="40000"/>
                    </a:prstClr>
                  </a:outerShdw>
                </a:effectLst>
              </a:rPr>
              <a:t>Naturaleza de la </a:t>
            </a:r>
            <a:r>
              <a:rPr lang="es-CO" dirty="0" smtClean="0">
                <a:solidFill>
                  <a:schemeClr val="bg1"/>
                </a:solidFill>
                <a:effectLst>
                  <a:outerShdw blurRad="63500" sx="102000" sy="102000" algn="ctr" rotWithShape="0">
                    <a:prstClr val="black">
                      <a:alpha val="40000"/>
                    </a:prstClr>
                  </a:outerShdw>
                </a:effectLst>
              </a:rPr>
              <a:t>investigación: Cualitativo descriptivo</a:t>
            </a:r>
            <a:endParaRPr lang="es-CO" dirty="0" smtClean="0">
              <a:solidFill>
                <a:schemeClr val="bg1"/>
              </a:solidFill>
              <a:effectLst>
                <a:outerShdw blurRad="63500" sx="102000" sy="102000" algn="ctr" rotWithShape="0">
                  <a:prstClr val="black">
                    <a:alpha val="40000"/>
                  </a:prstClr>
                </a:outerShdw>
              </a:effectLst>
            </a:endParaRPr>
          </a:p>
          <a:p>
            <a:pPr marL="514350" indent="-514350">
              <a:buClr>
                <a:srgbClr val="467D21"/>
              </a:buClr>
              <a:buFont typeface="+mj-lt"/>
              <a:buAutoNum type="arabicPeriod"/>
            </a:pPr>
            <a:r>
              <a:rPr lang="es-CO" dirty="0" smtClean="0">
                <a:solidFill>
                  <a:schemeClr val="bg1"/>
                </a:solidFill>
                <a:effectLst>
                  <a:outerShdw blurRad="63500" sx="102000" sy="102000" algn="ctr" rotWithShape="0">
                    <a:prstClr val="black">
                      <a:alpha val="40000"/>
                    </a:prstClr>
                  </a:outerShdw>
                </a:effectLst>
              </a:rPr>
              <a:t>Fases y </a:t>
            </a:r>
            <a:r>
              <a:rPr lang="es-CO" dirty="0" smtClean="0">
                <a:solidFill>
                  <a:schemeClr val="bg1"/>
                </a:solidFill>
                <a:effectLst>
                  <a:outerShdw blurRad="63500" sx="102000" sy="102000" algn="ctr" rotWithShape="0">
                    <a:prstClr val="black">
                      <a:alpha val="40000"/>
                    </a:prstClr>
                  </a:outerShdw>
                </a:effectLst>
              </a:rPr>
              <a:t>procedimientos:</a:t>
            </a:r>
          </a:p>
          <a:p>
            <a:pPr lvl="1">
              <a:buClr>
                <a:srgbClr val="467D21"/>
              </a:buClr>
            </a:pPr>
            <a:r>
              <a:rPr lang="es-CO" dirty="0" smtClean="0">
                <a:solidFill>
                  <a:schemeClr val="bg1"/>
                </a:solidFill>
                <a:effectLst>
                  <a:outerShdw blurRad="63500" sx="102000" sy="102000" algn="ctr" rotWithShape="0">
                    <a:prstClr val="black">
                      <a:alpha val="40000"/>
                    </a:prstClr>
                  </a:outerShdw>
                </a:effectLst>
              </a:rPr>
              <a:t>Diagnostico bibliográfico</a:t>
            </a:r>
          </a:p>
          <a:p>
            <a:pPr lvl="1">
              <a:buClr>
                <a:srgbClr val="467D21"/>
              </a:buClr>
            </a:pPr>
            <a:r>
              <a:rPr lang="es-CO" dirty="0" smtClean="0">
                <a:solidFill>
                  <a:schemeClr val="bg1"/>
                </a:solidFill>
                <a:effectLst>
                  <a:outerShdw blurRad="63500" sx="102000" sy="102000" algn="ctr" rotWithShape="0">
                    <a:prstClr val="black">
                      <a:alpha val="40000"/>
                    </a:prstClr>
                  </a:outerShdw>
                </a:effectLst>
              </a:rPr>
              <a:t>Comprensión de los elementos</a:t>
            </a:r>
          </a:p>
          <a:p>
            <a:pPr lvl="1">
              <a:buClr>
                <a:srgbClr val="467D21"/>
              </a:buClr>
            </a:pPr>
            <a:r>
              <a:rPr lang="es-CO" dirty="0" smtClean="0">
                <a:solidFill>
                  <a:schemeClr val="bg1"/>
                </a:solidFill>
                <a:effectLst>
                  <a:outerShdw blurRad="63500" sx="102000" sy="102000" algn="ctr" rotWithShape="0">
                    <a:prstClr val="black">
                      <a:alpha val="40000"/>
                    </a:prstClr>
                  </a:outerShdw>
                </a:effectLst>
              </a:rPr>
              <a:t>Análisis de la información</a:t>
            </a:r>
          </a:p>
          <a:p>
            <a:pPr lvl="1">
              <a:buClr>
                <a:srgbClr val="467D21"/>
              </a:buClr>
            </a:pPr>
            <a:r>
              <a:rPr lang="es-CO" dirty="0" smtClean="0">
                <a:solidFill>
                  <a:schemeClr val="bg1"/>
                </a:solidFill>
                <a:effectLst>
                  <a:outerShdw blurRad="63500" sx="102000" sy="102000" algn="ctr" rotWithShape="0">
                    <a:prstClr val="black">
                      <a:alpha val="40000"/>
                    </a:prstClr>
                  </a:outerShdw>
                </a:effectLst>
              </a:rPr>
              <a:t>Diseño del cuestionario</a:t>
            </a:r>
          </a:p>
          <a:p>
            <a:pPr lvl="1">
              <a:buClr>
                <a:srgbClr val="467D21"/>
              </a:buClr>
            </a:pPr>
            <a:r>
              <a:rPr lang="es-CO" dirty="0" smtClean="0">
                <a:solidFill>
                  <a:schemeClr val="bg1"/>
                </a:solidFill>
                <a:effectLst>
                  <a:outerShdw blurRad="63500" sx="102000" sy="102000" algn="ctr" rotWithShape="0">
                    <a:prstClr val="black">
                      <a:alpha val="40000"/>
                    </a:prstClr>
                  </a:outerShdw>
                </a:effectLst>
              </a:rPr>
              <a:t>Proponer Instrumento</a:t>
            </a:r>
            <a:endParaRPr lang="es-CO" dirty="0" smtClean="0">
              <a:solidFill>
                <a:schemeClr val="bg1"/>
              </a:solidFill>
              <a:effectLst>
                <a:outerShdw blurRad="63500" sx="102000" sy="102000" algn="ctr" rotWithShape="0">
                  <a:prstClr val="black">
                    <a:alpha val="40000"/>
                  </a:prstClr>
                </a:outerShdw>
              </a:effectLst>
            </a:endParaRPr>
          </a:p>
          <a:p>
            <a:pPr marL="514350" indent="-514350">
              <a:buClr>
                <a:srgbClr val="467D21"/>
              </a:buClr>
              <a:buFont typeface="+mj-lt"/>
              <a:buAutoNum type="arabicPeriod"/>
            </a:pPr>
            <a:r>
              <a:rPr lang="es-CO" dirty="0" smtClean="0">
                <a:solidFill>
                  <a:schemeClr val="bg1"/>
                </a:solidFill>
                <a:effectLst>
                  <a:outerShdw blurRad="63500" sx="102000" sy="102000" algn="ctr" rotWithShape="0">
                    <a:prstClr val="black">
                      <a:alpha val="40000"/>
                    </a:prstClr>
                  </a:outerShdw>
                </a:effectLst>
              </a:rPr>
              <a:t>Población y muestra</a:t>
            </a:r>
          </a:p>
          <a:p>
            <a:pPr marL="514350" indent="-514350">
              <a:buClr>
                <a:srgbClr val="467D21"/>
              </a:buClr>
              <a:buFont typeface="+mj-lt"/>
              <a:buAutoNum type="arabicPeriod"/>
            </a:pPr>
            <a:r>
              <a:rPr lang="es-CO" dirty="0" smtClean="0">
                <a:solidFill>
                  <a:schemeClr val="bg1"/>
                </a:solidFill>
                <a:effectLst>
                  <a:outerShdw blurRad="63500" sx="102000" sy="102000" algn="ctr" rotWithShape="0">
                    <a:prstClr val="black">
                      <a:alpha val="40000"/>
                    </a:prstClr>
                  </a:outerShdw>
                </a:effectLst>
              </a:rPr>
              <a:t>Instrumento: Análisis de Contenido</a:t>
            </a:r>
            <a:endParaRPr lang="es-CO" dirty="0" smtClean="0">
              <a:solidFill>
                <a:schemeClr val="bg1"/>
              </a:solidFill>
              <a:effectLst>
                <a:outerShdw blurRad="63500" sx="102000" sy="102000" algn="ctr" rotWithShape="0">
                  <a:prstClr val="black">
                    <a:alpha val="40000"/>
                  </a:prstClr>
                </a:outerShdw>
              </a:effectLst>
            </a:endParaRPr>
          </a:p>
          <a:p>
            <a:pPr marL="514350" indent="-514350">
              <a:buClr>
                <a:srgbClr val="467D21"/>
              </a:buClr>
              <a:buFont typeface="+mj-lt"/>
              <a:buAutoNum type="arabicPeriod"/>
            </a:pPr>
            <a:r>
              <a:rPr lang="es-CO" dirty="0" smtClean="0">
                <a:solidFill>
                  <a:schemeClr val="bg1"/>
                </a:solidFill>
                <a:effectLst>
                  <a:outerShdw blurRad="63500" sx="102000" sy="102000" algn="ctr" rotWithShape="0">
                    <a:prstClr val="black">
                      <a:alpha val="40000"/>
                    </a:prstClr>
                  </a:outerShdw>
                </a:effectLst>
              </a:rPr>
              <a:t>Fuentes</a:t>
            </a:r>
          </a:p>
        </p:txBody>
      </p:sp>
    </p:spTree>
    <p:extLst>
      <p:ext uri="{BB962C8B-B14F-4D97-AF65-F5344CB8AC3E}">
        <p14:creationId xmlns:p14="http://schemas.microsoft.com/office/powerpoint/2010/main" val="38441745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5 Título"/>
          <p:cNvSpPr>
            <a:spLocks noGrp="1"/>
          </p:cNvSpPr>
          <p:nvPr>
            <p:ph type="title"/>
          </p:nvPr>
        </p:nvSpPr>
        <p:spPr>
          <a:xfrm>
            <a:off x="1181645" y="251203"/>
            <a:ext cx="7948539" cy="734144"/>
          </a:xfrm>
        </p:spPr>
        <p:txBody>
          <a:bodyPr>
            <a:normAutofit fontScale="90000"/>
          </a:bodyPr>
          <a:lstStyle/>
          <a:p>
            <a:pPr algn="l"/>
            <a:r>
              <a:rPr lang="es-CO" b="1" i="1" dirty="0" smtClean="0">
                <a:solidFill>
                  <a:srgbClr val="6AAA30"/>
                </a:solidFill>
                <a:effectLst>
                  <a:outerShdw blurRad="50800" dist="38100" dir="8100000" algn="tr" rotWithShape="0">
                    <a:prstClr val="black">
                      <a:alpha val="40000"/>
                    </a:prstClr>
                  </a:outerShdw>
                </a:effectLst>
                <a:ea typeface="TYPOGRAPH PRO" pitchFamily="2" charset="0"/>
                <a:cs typeface="Tahoma" pitchFamily="34" charset="0"/>
              </a:rPr>
              <a:t>Población y Muestra</a:t>
            </a:r>
            <a:endParaRPr lang="es-CO" b="1" i="1" dirty="0">
              <a:solidFill>
                <a:srgbClr val="6AAA30"/>
              </a:solidFill>
              <a:effectLst>
                <a:outerShdw blurRad="50800" dist="38100" dir="8100000" algn="tr" rotWithShape="0">
                  <a:prstClr val="black">
                    <a:alpha val="40000"/>
                  </a:prstClr>
                </a:outerShdw>
              </a:effectLst>
              <a:ea typeface="TYPOGRAPH PRO" pitchFamily="2" charset="0"/>
              <a:cs typeface="Tahoma" pitchFamily="34" charset="0"/>
            </a:endParaRPr>
          </a:p>
        </p:txBody>
      </p:sp>
      <p:sp>
        <p:nvSpPr>
          <p:cNvPr id="7" name="6 Marcador de contenido"/>
          <p:cNvSpPr>
            <a:spLocks noGrp="1"/>
          </p:cNvSpPr>
          <p:nvPr>
            <p:ph idx="1"/>
          </p:nvPr>
        </p:nvSpPr>
        <p:spPr>
          <a:xfrm>
            <a:off x="961208" y="1200150"/>
            <a:ext cx="7725592" cy="3747863"/>
          </a:xfrm>
        </p:spPr>
        <p:txBody>
          <a:bodyPr>
            <a:noAutofit/>
          </a:bodyPr>
          <a:lstStyle/>
          <a:p>
            <a:pPr algn="just">
              <a:spcBef>
                <a:spcPts val="0"/>
              </a:spcBef>
              <a:buClr>
                <a:srgbClr val="92D050"/>
              </a:buClr>
            </a:pPr>
            <a:r>
              <a:rPr lang="es-CO" sz="1600" dirty="0" smtClean="0">
                <a:solidFill>
                  <a:schemeClr val="bg1"/>
                </a:solidFill>
                <a:effectLst>
                  <a:outerShdw blurRad="50800" dist="38100" dir="8100000" algn="tr" rotWithShape="0">
                    <a:prstClr val="black">
                      <a:alpha val="40000"/>
                    </a:prstClr>
                  </a:outerShdw>
                </a:effectLst>
              </a:rPr>
              <a:t>NIC </a:t>
            </a:r>
            <a:r>
              <a:rPr lang="es-CO" sz="1600" dirty="0">
                <a:solidFill>
                  <a:schemeClr val="bg1"/>
                </a:solidFill>
                <a:effectLst>
                  <a:outerShdw blurRad="50800" dist="38100" dir="8100000" algn="tr" rotWithShape="0">
                    <a:prstClr val="black">
                      <a:alpha val="40000"/>
                    </a:prstClr>
                  </a:outerShdw>
                </a:effectLst>
              </a:rPr>
              <a:t>1 - Presentación de Estados Financieros</a:t>
            </a:r>
          </a:p>
          <a:p>
            <a:pPr algn="just">
              <a:spcBef>
                <a:spcPts val="0"/>
              </a:spcBef>
              <a:buClr>
                <a:srgbClr val="92D050"/>
              </a:buClr>
            </a:pPr>
            <a:r>
              <a:rPr lang="es-CO" sz="1600" dirty="0" smtClean="0">
                <a:solidFill>
                  <a:schemeClr val="bg1"/>
                </a:solidFill>
                <a:effectLst>
                  <a:outerShdw blurRad="50800" dist="38100" dir="8100000" algn="tr" rotWithShape="0">
                    <a:prstClr val="black">
                      <a:alpha val="40000"/>
                    </a:prstClr>
                  </a:outerShdw>
                </a:effectLst>
              </a:rPr>
              <a:t>NIC </a:t>
            </a:r>
            <a:r>
              <a:rPr lang="es-CO" sz="1600" dirty="0">
                <a:solidFill>
                  <a:schemeClr val="bg1"/>
                </a:solidFill>
                <a:effectLst>
                  <a:outerShdw blurRad="50800" dist="38100" dir="8100000" algn="tr" rotWithShape="0">
                    <a:prstClr val="black">
                      <a:alpha val="40000"/>
                    </a:prstClr>
                  </a:outerShdw>
                </a:effectLst>
              </a:rPr>
              <a:t>7 - Estado de Flujos de Efectivo</a:t>
            </a:r>
          </a:p>
          <a:p>
            <a:pPr algn="just">
              <a:spcBef>
                <a:spcPts val="0"/>
              </a:spcBef>
              <a:buClr>
                <a:srgbClr val="92D050"/>
              </a:buClr>
            </a:pPr>
            <a:r>
              <a:rPr lang="es-CO" sz="1600" dirty="0" smtClean="0">
                <a:solidFill>
                  <a:schemeClr val="bg1"/>
                </a:solidFill>
                <a:effectLst>
                  <a:outerShdw blurRad="50800" dist="38100" dir="8100000" algn="tr" rotWithShape="0">
                    <a:prstClr val="black">
                      <a:alpha val="40000"/>
                    </a:prstClr>
                  </a:outerShdw>
                </a:effectLst>
              </a:rPr>
              <a:t>NIC </a:t>
            </a:r>
            <a:r>
              <a:rPr lang="es-CO" sz="1600" dirty="0">
                <a:solidFill>
                  <a:schemeClr val="bg1"/>
                </a:solidFill>
                <a:effectLst>
                  <a:outerShdw blurRad="50800" dist="38100" dir="8100000" algn="tr" rotWithShape="0">
                    <a:prstClr val="black">
                      <a:alpha val="40000"/>
                    </a:prstClr>
                  </a:outerShdw>
                </a:effectLst>
              </a:rPr>
              <a:t>8 - Políticas contables, cambios en las estimaciones contables y errores</a:t>
            </a:r>
          </a:p>
          <a:p>
            <a:pPr algn="just">
              <a:spcBef>
                <a:spcPts val="0"/>
              </a:spcBef>
              <a:buClr>
                <a:srgbClr val="92D050"/>
              </a:buClr>
            </a:pPr>
            <a:r>
              <a:rPr lang="es-CO" sz="1600" dirty="0" smtClean="0">
                <a:solidFill>
                  <a:schemeClr val="bg1"/>
                </a:solidFill>
                <a:effectLst>
                  <a:outerShdw blurRad="50800" dist="38100" dir="8100000" algn="tr" rotWithShape="0">
                    <a:prstClr val="black">
                      <a:alpha val="40000"/>
                    </a:prstClr>
                  </a:outerShdw>
                </a:effectLst>
              </a:rPr>
              <a:t>NIC </a:t>
            </a:r>
            <a:r>
              <a:rPr lang="es-CO" sz="1600" dirty="0">
                <a:solidFill>
                  <a:schemeClr val="bg1"/>
                </a:solidFill>
                <a:effectLst>
                  <a:outerShdw blurRad="50800" dist="38100" dir="8100000" algn="tr" rotWithShape="0">
                    <a:prstClr val="black">
                      <a:alpha val="40000"/>
                    </a:prstClr>
                  </a:outerShdw>
                </a:effectLst>
              </a:rPr>
              <a:t>10 - Hechos ocurridos después del periodo que se informa</a:t>
            </a:r>
          </a:p>
          <a:p>
            <a:pPr algn="just">
              <a:spcBef>
                <a:spcPts val="0"/>
              </a:spcBef>
              <a:buClr>
                <a:srgbClr val="92D050"/>
              </a:buClr>
            </a:pPr>
            <a:r>
              <a:rPr lang="es-CO" sz="1600" dirty="0" smtClean="0">
                <a:solidFill>
                  <a:schemeClr val="bg1"/>
                </a:solidFill>
                <a:effectLst>
                  <a:outerShdw blurRad="50800" dist="38100" dir="8100000" algn="tr" rotWithShape="0">
                    <a:prstClr val="black">
                      <a:alpha val="40000"/>
                    </a:prstClr>
                  </a:outerShdw>
                </a:effectLst>
              </a:rPr>
              <a:t>NIC </a:t>
            </a:r>
            <a:r>
              <a:rPr lang="es-CO" sz="1600" dirty="0">
                <a:solidFill>
                  <a:schemeClr val="bg1"/>
                </a:solidFill>
                <a:effectLst>
                  <a:outerShdw blurRad="50800" dist="38100" dir="8100000" algn="tr" rotWithShape="0">
                    <a:prstClr val="black">
                      <a:alpha val="40000"/>
                    </a:prstClr>
                  </a:outerShdw>
                </a:effectLst>
              </a:rPr>
              <a:t>12 - Impuesto a las ganancias</a:t>
            </a:r>
          </a:p>
          <a:p>
            <a:pPr algn="just">
              <a:spcBef>
                <a:spcPts val="0"/>
              </a:spcBef>
              <a:buClr>
                <a:srgbClr val="92D050"/>
              </a:buClr>
            </a:pPr>
            <a:r>
              <a:rPr lang="es-CO" sz="1600" dirty="0" smtClean="0">
                <a:solidFill>
                  <a:schemeClr val="bg1"/>
                </a:solidFill>
                <a:effectLst>
                  <a:outerShdw blurRad="50800" dist="38100" dir="8100000" algn="tr" rotWithShape="0">
                    <a:prstClr val="black">
                      <a:alpha val="40000"/>
                    </a:prstClr>
                  </a:outerShdw>
                </a:effectLst>
              </a:rPr>
              <a:t>NIC </a:t>
            </a:r>
            <a:r>
              <a:rPr lang="es-CO" sz="1600" dirty="0">
                <a:solidFill>
                  <a:schemeClr val="bg1"/>
                </a:solidFill>
                <a:effectLst>
                  <a:outerShdw blurRad="50800" dist="38100" dir="8100000" algn="tr" rotWithShape="0">
                    <a:prstClr val="black">
                      <a:alpha val="40000"/>
                    </a:prstClr>
                  </a:outerShdw>
                </a:effectLst>
              </a:rPr>
              <a:t>18 - Ingresos de actividades ordinarias</a:t>
            </a:r>
          </a:p>
          <a:p>
            <a:pPr algn="just">
              <a:spcBef>
                <a:spcPts val="0"/>
              </a:spcBef>
              <a:buClr>
                <a:srgbClr val="92D050"/>
              </a:buClr>
            </a:pPr>
            <a:r>
              <a:rPr lang="es-CO" sz="1600" dirty="0" smtClean="0">
                <a:solidFill>
                  <a:schemeClr val="bg1"/>
                </a:solidFill>
                <a:effectLst>
                  <a:outerShdw blurRad="50800" dist="38100" dir="8100000" algn="tr" rotWithShape="0">
                    <a:prstClr val="black">
                      <a:alpha val="40000"/>
                    </a:prstClr>
                  </a:outerShdw>
                </a:effectLst>
              </a:rPr>
              <a:t>NIC </a:t>
            </a:r>
            <a:r>
              <a:rPr lang="es-CO" sz="1600" dirty="0">
                <a:solidFill>
                  <a:schemeClr val="bg1"/>
                </a:solidFill>
                <a:effectLst>
                  <a:outerShdw blurRad="50800" dist="38100" dir="8100000" algn="tr" rotWithShape="0">
                    <a:prstClr val="black">
                      <a:alpha val="40000"/>
                    </a:prstClr>
                  </a:outerShdw>
                </a:effectLst>
              </a:rPr>
              <a:t>20 - Contabilización de subvenciones del gobierno e información a revelar sobre ayudas gubernamentales</a:t>
            </a:r>
          </a:p>
          <a:p>
            <a:pPr algn="just">
              <a:spcBef>
                <a:spcPts val="0"/>
              </a:spcBef>
              <a:buClr>
                <a:srgbClr val="92D050"/>
              </a:buClr>
            </a:pPr>
            <a:r>
              <a:rPr lang="es-CO" sz="1600" dirty="0" smtClean="0">
                <a:solidFill>
                  <a:schemeClr val="bg1"/>
                </a:solidFill>
                <a:effectLst>
                  <a:outerShdw blurRad="50800" dist="38100" dir="8100000" algn="tr" rotWithShape="0">
                    <a:prstClr val="black">
                      <a:alpha val="40000"/>
                    </a:prstClr>
                  </a:outerShdw>
                </a:effectLst>
              </a:rPr>
              <a:t>NIC </a:t>
            </a:r>
            <a:r>
              <a:rPr lang="es-CO" sz="1600" dirty="0">
                <a:solidFill>
                  <a:schemeClr val="bg1"/>
                </a:solidFill>
                <a:effectLst>
                  <a:outerShdw blurRad="50800" dist="38100" dir="8100000" algn="tr" rotWithShape="0">
                    <a:prstClr val="black">
                      <a:alpha val="40000"/>
                    </a:prstClr>
                  </a:outerShdw>
                </a:effectLst>
              </a:rPr>
              <a:t>21 - Efectos de las variaciones en las tasas de cambio de moneda extranjera</a:t>
            </a:r>
          </a:p>
          <a:p>
            <a:pPr algn="just">
              <a:spcBef>
                <a:spcPts val="0"/>
              </a:spcBef>
              <a:buClr>
                <a:srgbClr val="92D050"/>
              </a:buClr>
            </a:pPr>
            <a:r>
              <a:rPr lang="es-CO" sz="1600" dirty="0" smtClean="0">
                <a:solidFill>
                  <a:schemeClr val="bg1"/>
                </a:solidFill>
                <a:effectLst>
                  <a:outerShdw blurRad="50800" dist="38100" dir="8100000" algn="tr" rotWithShape="0">
                    <a:prstClr val="black">
                      <a:alpha val="40000"/>
                    </a:prstClr>
                  </a:outerShdw>
                </a:effectLst>
              </a:rPr>
              <a:t>NIC </a:t>
            </a:r>
            <a:r>
              <a:rPr lang="es-CO" sz="1600" dirty="0">
                <a:solidFill>
                  <a:schemeClr val="bg1"/>
                </a:solidFill>
                <a:effectLst>
                  <a:outerShdw blurRad="50800" dist="38100" dir="8100000" algn="tr" rotWithShape="0">
                    <a:prstClr val="black">
                      <a:alpha val="40000"/>
                    </a:prstClr>
                  </a:outerShdw>
                </a:effectLst>
              </a:rPr>
              <a:t>23 - Costos por préstamos</a:t>
            </a:r>
          </a:p>
          <a:p>
            <a:pPr algn="just">
              <a:spcBef>
                <a:spcPts val="0"/>
              </a:spcBef>
              <a:buClr>
                <a:srgbClr val="92D050"/>
              </a:buClr>
            </a:pPr>
            <a:r>
              <a:rPr lang="es-CO" sz="1600" dirty="0" smtClean="0">
                <a:solidFill>
                  <a:schemeClr val="bg1"/>
                </a:solidFill>
                <a:effectLst>
                  <a:outerShdw blurRad="50800" dist="38100" dir="8100000" algn="tr" rotWithShape="0">
                    <a:prstClr val="black">
                      <a:alpha val="40000"/>
                    </a:prstClr>
                  </a:outerShdw>
                </a:effectLst>
              </a:rPr>
              <a:t>NIC </a:t>
            </a:r>
            <a:r>
              <a:rPr lang="es-CO" sz="1600" dirty="0">
                <a:solidFill>
                  <a:schemeClr val="bg1"/>
                </a:solidFill>
                <a:effectLst>
                  <a:outerShdw blurRad="50800" dist="38100" dir="8100000" algn="tr" rotWithShape="0">
                    <a:prstClr val="black">
                      <a:alpha val="40000"/>
                    </a:prstClr>
                  </a:outerShdw>
                </a:effectLst>
              </a:rPr>
              <a:t>29 - Información financiera en economías hiperinflacionarias</a:t>
            </a:r>
          </a:p>
          <a:p>
            <a:pPr algn="just">
              <a:spcBef>
                <a:spcPts val="0"/>
              </a:spcBef>
              <a:buClr>
                <a:srgbClr val="92D050"/>
              </a:buClr>
            </a:pPr>
            <a:r>
              <a:rPr lang="es-CO" sz="1600" dirty="0" smtClean="0">
                <a:solidFill>
                  <a:schemeClr val="bg1"/>
                </a:solidFill>
                <a:effectLst>
                  <a:outerShdw blurRad="50800" dist="38100" dir="8100000" algn="tr" rotWithShape="0">
                    <a:prstClr val="black">
                      <a:alpha val="40000"/>
                    </a:prstClr>
                  </a:outerShdw>
                </a:effectLst>
              </a:rPr>
              <a:t>NIC </a:t>
            </a:r>
            <a:r>
              <a:rPr lang="es-CO" sz="1600" dirty="0">
                <a:solidFill>
                  <a:schemeClr val="bg1"/>
                </a:solidFill>
                <a:effectLst>
                  <a:outerShdw blurRad="50800" dist="38100" dir="8100000" algn="tr" rotWithShape="0">
                    <a:prstClr val="black">
                      <a:alpha val="40000"/>
                    </a:prstClr>
                  </a:outerShdw>
                </a:effectLst>
              </a:rPr>
              <a:t>33 - Ganancias por acción</a:t>
            </a:r>
          </a:p>
          <a:p>
            <a:pPr algn="just">
              <a:spcBef>
                <a:spcPts val="0"/>
              </a:spcBef>
              <a:buClr>
                <a:srgbClr val="92D050"/>
              </a:buClr>
            </a:pPr>
            <a:r>
              <a:rPr lang="es-CO" sz="1600" dirty="0" smtClean="0">
                <a:solidFill>
                  <a:schemeClr val="bg1"/>
                </a:solidFill>
                <a:effectLst>
                  <a:outerShdw blurRad="50800" dist="38100" dir="8100000" algn="tr" rotWithShape="0">
                    <a:prstClr val="black">
                      <a:alpha val="40000"/>
                    </a:prstClr>
                  </a:outerShdw>
                </a:effectLst>
              </a:rPr>
              <a:t>NIC </a:t>
            </a:r>
            <a:r>
              <a:rPr lang="es-CO" sz="1600" dirty="0">
                <a:solidFill>
                  <a:schemeClr val="bg1"/>
                </a:solidFill>
                <a:effectLst>
                  <a:outerShdw blurRad="50800" dist="38100" dir="8100000" algn="tr" rotWithShape="0">
                    <a:prstClr val="black">
                      <a:alpha val="40000"/>
                    </a:prstClr>
                  </a:outerShdw>
                </a:effectLst>
              </a:rPr>
              <a:t>34 - Información financiera intermedia</a:t>
            </a:r>
          </a:p>
          <a:p>
            <a:pPr algn="just">
              <a:spcBef>
                <a:spcPts val="0"/>
              </a:spcBef>
              <a:buClr>
                <a:srgbClr val="92D050"/>
              </a:buClr>
            </a:pPr>
            <a:r>
              <a:rPr lang="es-CO" sz="1600" dirty="0" smtClean="0">
                <a:solidFill>
                  <a:schemeClr val="bg1"/>
                </a:solidFill>
                <a:effectLst>
                  <a:outerShdw blurRad="50800" dist="38100" dir="8100000" algn="tr" rotWithShape="0">
                    <a:prstClr val="black">
                      <a:alpha val="40000"/>
                    </a:prstClr>
                  </a:outerShdw>
                </a:effectLst>
              </a:rPr>
              <a:t>NIIF </a:t>
            </a:r>
            <a:r>
              <a:rPr lang="es-CO" sz="1600" dirty="0">
                <a:solidFill>
                  <a:schemeClr val="bg1"/>
                </a:solidFill>
                <a:effectLst>
                  <a:outerShdw blurRad="50800" dist="38100" dir="8100000" algn="tr" rotWithShape="0">
                    <a:prstClr val="black">
                      <a:alpha val="40000"/>
                    </a:prstClr>
                  </a:outerShdw>
                </a:effectLst>
              </a:rPr>
              <a:t>1 - Adopción por primera vez de las NIIF</a:t>
            </a:r>
          </a:p>
          <a:p>
            <a:pPr algn="just">
              <a:spcBef>
                <a:spcPts val="0"/>
              </a:spcBef>
              <a:buClr>
                <a:srgbClr val="92D050"/>
              </a:buClr>
            </a:pPr>
            <a:r>
              <a:rPr lang="es-CO" sz="1600" dirty="0" smtClean="0">
                <a:solidFill>
                  <a:schemeClr val="bg1"/>
                </a:solidFill>
                <a:effectLst>
                  <a:outerShdw blurRad="50800" dist="38100" dir="8100000" algn="tr" rotWithShape="0">
                    <a:prstClr val="black">
                      <a:alpha val="40000"/>
                    </a:prstClr>
                  </a:outerShdw>
                </a:effectLst>
              </a:rPr>
              <a:t>NIIF </a:t>
            </a:r>
            <a:r>
              <a:rPr lang="es-CO" sz="1600" dirty="0">
                <a:solidFill>
                  <a:schemeClr val="bg1"/>
                </a:solidFill>
                <a:effectLst>
                  <a:outerShdw blurRad="50800" dist="38100" dir="8100000" algn="tr" rotWithShape="0">
                    <a:prstClr val="black">
                      <a:alpha val="40000"/>
                    </a:prstClr>
                  </a:outerShdw>
                </a:effectLst>
              </a:rPr>
              <a:t>8 -  Segmentos de operación</a:t>
            </a:r>
          </a:p>
          <a:p>
            <a:pPr lvl="1" algn="just">
              <a:spcBef>
                <a:spcPts val="0"/>
              </a:spcBef>
              <a:buClr>
                <a:srgbClr val="92D050"/>
              </a:buClr>
            </a:pPr>
            <a:endParaRPr lang="es-CO" sz="1600" dirty="0" smtClean="0">
              <a:solidFill>
                <a:schemeClr val="bg1"/>
              </a:solidFill>
              <a:effectLst>
                <a:outerShdw blurRad="50800" dist="38100" dir="8100000" algn="tr" rotWithShape="0">
                  <a:prstClr val="black">
                    <a:alpha val="40000"/>
                  </a:prstClr>
                </a:outerShdw>
              </a:effectLst>
            </a:endParaRPr>
          </a:p>
          <a:p>
            <a:pPr algn="just">
              <a:spcBef>
                <a:spcPts val="0"/>
              </a:spcBef>
              <a:buClr>
                <a:srgbClr val="92D050"/>
              </a:buClr>
            </a:pPr>
            <a:endParaRPr lang="es-CO" sz="1600" dirty="0" smtClean="0">
              <a:solidFill>
                <a:schemeClr val="bg1"/>
              </a:solidFill>
              <a:effectLst>
                <a:outerShdw blurRad="50800" dist="38100" dir="8100000" algn="tr" rotWithShape="0">
                  <a:prstClr val="black">
                    <a:alpha val="40000"/>
                  </a:prstClr>
                </a:outerShdw>
              </a:effectLst>
            </a:endParaRPr>
          </a:p>
          <a:p>
            <a:pPr algn="just">
              <a:spcBef>
                <a:spcPts val="0"/>
              </a:spcBef>
              <a:buClr>
                <a:srgbClr val="92D050"/>
              </a:buClr>
            </a:pPr>
            <a:endParaRPr lang="es-CO" sz="1600" dirty="0">
              <a:solidFill>
                <a:schemeClr val="bg1"/>
              </a:solidFill>
              <a:effectLst>
                <a:outerShdw blurRad="50800" dist="38100" dir="8100000" algn="tr" rotWithShape="0">
                  <a:prstClr val="black">
                    <a:alpha val="40000"/>
                  </a:prstClr>
                </a:outerShdw>
              </a:effectLst>
            </a:endParaRPr>
          </a:p>
        </p:txBody>
      </p:sp>
      <p:pic>
        <p:nvPicPr>
          <p:cNvPr id="8" name="7 Imagen"/>
          <p:cNvPicPr>
            <a:picLocks noChangeAspect="1"/>
          </p:cNvPicPr>
          <p:nvPr/>
        </p:nvPicPr>
        <p:blipFill>
          <a:blip r:embed="rId3" cstate="print">
            <a:biLevel thresh="25000"/>
            <a:extLst>
              <a:ext uri="{28A0092B-C50C-407E-A947-70E740481C1C}">
                <a14:useLocalDpi xmlns:a14="http://schemas.microsoft.com/office/drawing/2010/main" val="0"/>
              </a:ext>
            </a:extLst>
          </a:blip>
          <a:stretch>
            <a:fillRect/>
          </a:stretch>
        </p:blipFill>
        <p:spPr>
          <a:xfrm>
            <a:off x="241128" y="171535"/>
            <a:ext cx="720080" cy="1021205"/>
          </a:xfrm>
          <a:prstGeom prst="rect">
            <a:avLst/>
          </a:prstGeom>
          <a:noFill/>
          <a:ln>
            <a:noFill/>
          </a:ln>
          <a:effectLst/>
        </p:spPr>
      </p:pic>
      <p:cxnSp>
        <p:nvCxnSpPr>
          <p:cNvPr id="13" name="12 Conector recto"/>
          <p:cNvCxnSpPr/>
          <p:nvPr/>
        </p:nvCxnSpPr>
        <p:spPr>
          <a:xfrm>
            <a:off x="1109638" y="265267"/>
            <a:ext cx="0" cy="792088"/>
          </a:xfrm>
          <a:prstGeom prst="line">
            <a:avLst/>
          </a:prstGeom>
          <a:ln>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9" name="8 Conector recto"/>
          <p:cNvCxnSpPr/>
          <p:nvPr/>
        </p:nvCxnSpPr>
        <p:spPr>
          <a:xfrm>
            <a:off x="9036496" y="0"/>
            <a:ext cx="0" cy="5143500"/>
          </a:xfrm>
          <a:prstGeom prst="line">
            <a:avLst/>
          </a:prstGeom>
          <a:ln w="60325">
            <a:gradFill>
              <a:gsLst>
                <a:gs pos="0">
                  <a:srgbClr val="2D9737">
                    <a:lumMod val="100000"/>
                  </a:srgbClr>
                </a:gs>
                <a:gs pos="100000">
                  <a:srgbClr val="227600">
                    <a:lumMod val="52000"/>
                    <a:lumOff val="48000"/>
                  </a:srgbClr>
                </a:gs>
              </a:gsLst>
              <a:lin ang="5400000" scaled="0"/>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368194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5 Título"/>
          <p:cNvSpPr>
            <a:spLocks noGrp="1"/>
          </p:cNvSpPr>
          <p:nvPr>
            <p:ph type="title"/>
          </p:nvPr>
        </p:nvSpPr>
        <p:spPr>
          <a:xfrm>
            <a:off x="1181645" y="251203"/>
            <a:ext cx="7948539" cy="734144"/>
          </a:xfrm>
        </p:spPr>
        <p:txBody>
          <a:bodyPr>
            <a:normAutofit fontScale="90000"/>
          </a:bodyPr>
          <a:lstStyle/>
          <a:p>
            <a:pPr algn="l"/>
            <a:r>
              <a:rPr lang="es-CO" b="1" i="1" dirty="0" smtClean="0">
                <a:solidFill>
                  <a:srgbClr val="6AAA30"/>
                </a:solidFill>
                <a:effectLst>
                  <a:outerShdw blurRad="50800" dist="38100" dir="8100000" algn="tr" rotWithShape="0">
                    <a:prstClr val="black">
                      <a:alpha val="40000"/>
                    </a:prstClr>
                  </a:outerShdw>
                </a:effectLst>
                <a:ea typeface="TYPOGRAPH PRO" pitchFamily="2" charset="0"/>
                <a:cs typeface="Tahoma" pitchFamily="34" charset="0"/>
              </a:rPr>
              <a:t>Marco Teórico</a:t>
            </a:r>
            <a:endParaRPr lang="es-CO" b="1" i="1" dirty="0">
              <a:solidFill>
                <a:srgbClr val="6AAA30"/>
              </a:solidFill>
              <a:effectLst>
                <a:outerShdw blurRad="50800" dist="38100" dir="8100000" algn="tr" rotWithShape="0">
                  <a:prstClr val="black">
                    <a:alpha val="40000"/>
                  </a:prstClr>
                </a:outerShdw>
              </a:effectLst>
              <a:ea typeface="TYPOGRAPH PRO" pitchFamily="2" charset="0"/>
              <a:cs typeface="Tahoma" pitchFamily="34" charset="0"/>
            </a:endParaRPr>
          </a:p>
        </p:txBody>
      </p:sp>
      <p:sp>
        <p:nvSpPr>
          <p:cNvPr id="7" name="6 Marcador de contenido"/>
          <p:cNvSpPr>
            <a:spLocks noGrp="1"/>
          </p:cNvSpPr>
          <p:nvPr>
            <p:ph idx="1"/>
          </p:nvPr>
        </p:nvSpPr>
        <p:spPr>
          <a:xfrm>
            <a:off x="961208" y="1200150"/>
            <a:ext cx="7725592" cy="3747863"/>
          </a:xfrm>
        </p:spPr>
        <p:txBody>
          <a:bodyPr>
            <a:normAutofit/>
          </a:bodyPr>
          <a:lstStyle/>
          <a:p>
            <a:pPr algn="just">
              <a:buClr>
                <a:srgbClr val="92D050"/>
              </a:buClr>
            </a:pPr>
            <a:r>
              <a:rPr lang="es-CO" sz="2400" i="1" spc="-150" dirty="0">
                <a:solidFill>
                  <a:schemeClr val="bg1"/>
                </a:solidFill>
                <a:effectLst>
                  <a:outerShdw blurRad="50800" dist="38100" dir="8100000" algn="tr" rotWithShape="0">
                    <a:prstClr val="black">
                      <a:alpha val="40000"/>
                    </a:prstClr>
                  </a:outerShdw>
                </a:effectLst>
              </a:rPr>
              <a:t>El sistema de información contable y su integración con la persecución de objetivos </a:t>
            </a:r>
            <a:r>
              <a:rPr lang="es-CO" sz="2400" i="1" spc="-150" dirty="0" smtClean="0">
                <a:solidFill>
                  <a:schemeClr val="bg1"/>
                </a:solidFill>
                <a:effectLst>
                  <a:outerShdw blurRad="50800" dist="38100" dir="8100000" algn="tr" rotWithShape="0">
                    <a:prstClr val="black">
                      <a:alpha val="40000"/>
                    </a:prstClr>
                  </a:outerShdw>
                </a:effectLst>
              </a:rPr>
              <a:t>corporativos.</a:t>
            </a:r>
          </a:p>
          <a:p>
            <a:pPr algn="just">
              <a:buClr>
                <a:srgbClr val="92D050"/>
              </a:buClr>
            </a:pPr>
            <a:r>
              <a:rPr lang="es-CO" sz="2400" i="1" spc="-150" dirty="0">
                <a:solidFill>
                  <a:schemeClr val="bg1"/>
                </a:solidFill>
                <a:effectLst>
                  <a:outerShdw blurRad="50800" dist="38100" dir="8100000" algn="tr" rotWithShape="0">
                    <a:prstClr val="black">
                      <a:alpha val="40000"/>
                    </a:prstClr>
                  </a:outerShdw>
                </a:effectLst>
              </a:rPr>
              <a:t>Caracterización de los grupos de interés y direccionamiento de los flujos de información financiera</a:t>
            </a:r>
            <a:r>
              <a:rPr lang="es-CO" sz="2400" i="1" spc="-150" dirty="0" smtClean="0">
                <a:solidFill>
                  <a:schemeClr val="bg1"/>
                </a:solidFill>
                <a:effectLst>
                  <a:outerShdw blurRad="50800" dist="38100" dir="8100000" algn="tr" rotWithShape="0">
                    <a:prstClr val="black">
                      <a:alpha val="40000"/>
                    </a:prstClr>
                  </a:outerShdw>
                </a:effectLst>
              </a:rPr>
              <a:t>.</a:t>
            </a:r>
          </a:p>
          <a:p>
            <a:pPr algn="just">
              <a:buClr>
                <a:srgbClr val="92D050"/>
              </a:buClr>
            </a:pPr>
            <a:r>
              <a:rPr lang="es-CO" sz="2400" i="1" spc="-150" dirty="0">
                <a:solidFill>
                  <a:schemeClr val="bg1"/>
                </a:solidFill>
                <a:effectLst>
                  <a:outerShdw blurRad="50800" dist="38100" dir="8100000" algn="tr" rotWithShape="0">
                    <a:prstClr val="black">
                      <a:alpha val="40000"/>
                    </a:prstClr>
                  </a:outerShdw>
                </a:effectLst>
              </a:rPr>
              <a:t>Las revelaciones de información financiera en el contexto de la teoría de agencia</a:t>
            </a:r>
            <a:r>
              <a:rPr lang="es-CO" sz="2400" i="1" spc="-150" dirty="0" smtClean="0">
                <a:solidFill>
                  <a:schemeClr val="bg1"/>
                </a:solidFill>
                <a:effectLst>
                  <a:outerShdw blurRad="50800" dist="38100" dir="8100000" algn="tr" rotWithShape="0">
                    <a:prstClr val="black">
                      <a:alpha val="40000"/>
                    </a:prstClr>
                  </a:outerShdw>
                </a:effectLst>
              </a:rPr>
              <a:t>.</a:t>
            </a:r>
          </a:p>
          <a:p>
            <a:pPr algn="just">
              <a:buClr>
                <a:srgbClr val="92D050"/>
              </a:buClr>
            </a:pPr>
            <a:r>
              <a:rPr lang="es-CO" sz="2400" i="1" spc="-150" dirty="0">
                <a:solidFill>
                  <a:schemeClr val="bg1"/>
                </a:solidFill>
                <a:effectLst>
                  <a:outerShdw blurRad="50800" dist="38100" dir="8100000" algn="tr" rotWithShape="0">
                    <a:prstClr val="black">
                      <a:alpha val="40000"/>
                    </a:prstClr>
                  </a:outerShdw>
                </a:effectLst>
              </a:rPr>
              <a:t>La dinámica de las revelaciones: Entre la normatividad y las necesidades de información.</a:t>
            </a:r>
            <a:endParaRPr lang="es-CO" sz="2400" i="1" spc="-150" dirty="0" smtClean="0">
              <a:solidFill>
                <a:schemeClr val="bg1"/>
              </a:solidFill>
              <a:effectLst>
                <a:outerShdw blurRad="50800" dist="38100" dir="8100000" algn="tr" rotWithShape="0">
                  <a:prstClr val="black">
                    <a:alpha val="40000"/>
                  </a:prstClr>
                </a:outerShdw>
              </a:effectLst>
            </a:endParaRPr>
          </a:p>
          <a:p>
            <a:pPr algn="just">
              <a:buClr>
                <a:srgbClr val="92D050"/>
              </a:buClr>
            </a:pPr>
            <a:endParaRPr lang="es-CO" i="1" spc="-150" dirty="0" smtClean="0">
              <a:solidFill>
                <a:schemeClr val="bg1"/>
              </a:solidFill>
              <a:effectLst>
                <a:outerShdw blurRad="50800" dist="38100" dir="8100000" algn="tr" rotWithShape="0">
                  <a:prstClr val="black">
                    <a:alpha val="40000"/>
                  </a:prstClr>
                </a:outerShdw>
              </a:effectLst>
            </a:endParaRPr>
          </a:p>
          <a:p>
            <a:pPr algn="just">
              <a:buClr>
                <a:srgbClr val="92D050"/>
              </a:buClr>
            </a:pPr>
            <a:endParaRPr lang="es-CO" i="1" spc="-150" dirty="0">
              <a:solidFill>
                <a:schemeClr val="bg1"/>
              </a:solidFill>
              <a:effectLst>
                <a:outerShdw blurRad="50800" dist="38100" dir="8100000" algn="tr" rotWithShape="0">
                  <a:prstClr val="black">
                    <a:alpha val="40000"/>
                  </a:prstClr>
                </a:outerShdw>
              </a:effectLst>
            </a:endParaRPr>
          </a:p>
        </p:txBody>
      </p:sp>
      <p:pic>
        <p:nvPicPr>
          <p:cNvPr id="8" name="7 Imagen"/>
          <p:cNvPicPr>
            <a:picLocks noChangeAspect="1"/>
          </p:cNvPicPr>
          <p:nvPr/>
        </p:nvPicPr>
        <p:blipFill>
          <a:blip r:embed="rId3" cstate="print">
            <a:biLevel thresh="25000"/>
            <a:extLst>
              <a:ext uri="{28A0092B-C50C-407E-A947-70E740481C1C}">
                <a14:useLocalDpi xmlns:a14="http://schemas.microsoft.com/office/drawing/2010/main" val="0"/>
              </a:ext>
            </a:extLst>
          </a:blip>
          <a:stretch>
            <a:fillRect/>
          </a:stretch>
        </p:blipFill>
        <p:spPr>
          <a:xfrm>
            <a:off x="241128" y="171535"/>
            <a:ext cx="720080" cy="1021205"/>
          </a:xfrm>
          <a:prstGeom prst="rect">
            <a:avLst/>
          </a:prstGeom>
          <a:noFill/>
          <a:ln>
            <a:noFill/>
          </a:ln>
          <a:effectLst/>
        </p:spPr>
      </p:pic>
      <p:cxnSp>
        <p:nvCxnSpPr>
          <p:cNvPr id="13" name="12 Conector recto"/>
          <p:cNvCxnSpPr/>
          <p:nvPr/>
        </p:nvCxnSpPr>
        <p:spPr>
          <a:xfrm>
            <a:off x="1109638" y="265267"/>
            <a:ext cx="0" cy="792088"/>
          </a:xfrm>
          <a:prstGeom prst="line">
            <a:avLst/>
          </a:prstGeom>
          <a:ln>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3" name="2 Conector recto"/>
          <p:cNvCxnSpPr/>
          <p:nvPr/>
        </p:nvCxnSpPr>
        <p:spPr>
          <a:xfrm>
            <a:off x="9036496" y="0"/>
            <a:ext cx="0" cy="5143500"/>
          </a:xfrm>
          <a:prstGeom prst="line">
            <a:avLst/>
          </a:prstGeom>
          <a:ln w="60325">
            <a:gradFill>
              <a:gsLst>
                <a:gs pos="0">
                  <a:srgbClr val="2D9737">
                    <a:lumMod val="100000"/>
                  </a:srgbClr>
                </a:gs>
                <a:gs pos="100000">
                  <a:srgbClr val="227600">
                    <a:lumMod val="52000"/>
                    <a:lumOff val="48000"/>
                  </a:srgbClr>
                </a:gs>
              </a:gsLst>
              <a:lin ang="5400000" scaled="0"/>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27324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5 Título"/>
          <p:cNvSpPr>
            <a:spLocks noGrp="1"/>
          </p:cNvSpPr>
          <p:nvPr>
            <p:ph type="title"/>
          </p:nvPr>
        </p:nvSpPr>
        <p:spPr>
          <a:xfrm>
            <a:off x="1181645" y="251203"/>
            <a:ext cx="7948539" cy="734144"/>
          </a:xfrm>
        </p:spPr>
        <p:txBody>
          <a:bodyPr>
            <a:normAutofit fontScale="90000"/>
          </a:bodyPr>
          <a:lstStyle/>
          <a:p>
            <a:pPr algn="l"/>
            <a:r>
              <a:rPr lang="es-CO" b="1" i="1" dirty="0" smtClean="0">
                <a:solidFill>
                  <a:srgbClr val="6AAA30"/>
                </a:solidFill>
                <a:effectLst>
                  <a:outerShdw blurRad="50800" dist="38100" dir="8100000" algn="tr" rotWithShape="0">
                    <a:prstClr val="black">
                      <a:alpha val="40000"/>
                    </a:prstClr>
                  </a:outerShdw>
                </a:effectLst>
                <a:ea typeface="TYPOGRAPH PRO" pitchFamily="2" charset="0"/>
                <a:cs typeface="Tahoma" pitchFamily="34" charset="0"/>
              </a:rPr>
              <a:t>Calidad de las revelaciones</a:t>
            </a:r>
            <a:endParaRPr lang="es-CO" b="1" i="1" dirty="0">
              <a:solidFill>
                <a:srgbClr val="6AAA30"/>
              </a:solidFill>
              <a:effectLst>
                <a:outerShdw blurRad="50800" dist="38100" dir="8100000" algn="tr" rotWithShape="0">
                  <a:prstClr val="black">
                    <a:alpha val="40000"/>
                  </a:prstClr>
                </a:outerShdw>
              </a:effectLst>
              <a:ea typeface="TYPOGRAPH PRO" pitchFamily="2" charset="0"/>
              <a:cs typeface="Tahoma" pitchFamily="34" charset="0"/>
            </a:endParaRPr>
          </a:p>
        </p:txBody>
      </p:sp>
      <p:pic>
        <p:nvPicPr>
          <p:cNvPr id="8" name="7 Imagen"/>
          <p:cNvPicPr>
            <a:picLocks noChangeAspect="1"/>
          </p:cNvPicPr>
          <p:nvPr/>
        </p:nvPicPr>
        <p:blipFill>
          <a:blip r:embed="rId3" cstate="print">
            <a:biLevel thresh="25000"/>
            <a:extLst>
              <a:ext uri="{28A0092B-C50C-407E-A947-70E740481C1C}">
                <a14:useLocalDpi xmlns:a14="http://schemas.microsoft.com/office/drawing/2010/main" val="0"/>
              </a:ext>
            </a:extLst>
          </a:blip>
          <a:stretch>
            <a:fillRect/>
          </a:stretch>
        </p:blipFill>
        <p:spPr>
          <a:xfrm>
            <a:off x="241128" y="171535"/>
            <a:ext cx="720080" cy="1021205"/>
          </a:xfrm>
          <a:prstGeom prst="rect">
            <a:avLst/>
          </a:prstGeom>
          <a:noFill/>
          <a:ln>
            <a:noFill/>
          </a:ln>
          <a:effectLst/>
        </p:spPr>
      </p:pic>
      <p:cxnSp>
        <p:nvCxnSpPr>
          <p:cNvPr id="13" name="12 Conector recto"/>
          <p:cNvCxnSpPr/>
          <p:nvPr/>
        </p:nvCxnSpPr>
        <p:spPr>
          <a:xfrm>
            <a:off x="1109638" y="265267"/>
            <a:ext cx="0" cy="792088"/>
          </a:xfrm>
          <a:prstGeom prst="line">
            <a:avLst/>
          </a:prstGeom>
          <a:ln>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3" name="2 Conector recto"/>
          <p:cNvCxnSpPr/>
          <p:nvPr/>
        </p:nvCxnSpPr>
        <p:spPr>
          <a:xfrm>
            <a:off x="9036496" y="0"/>
            <a:ext cx="0" cy="5143500"/>
          </a:xfrm>
          <a:prstGeom prst="line">
            <a:avLst/>
          </a:prstGeom>
          <a:ln w="60325">
            <a:gradFill>
              <a:gsLst>
                <a:gs pos="0">
                  <a:srgbClr val="2D9737">
                    <a:lumMod val="100000"/>
                  </a:srgbClr>
                </a:gs>
                <a:gs pos="100000">
                  <a:srgbClr val="227600">
                    <a:lumMod val="52000"/>
                    <a:lumOff val="48000"/>
                  </a:srgbClr>
                </a:gs>
              </a:gsLst>
              <a:lin ang="5400000" scaled="0"/>
            </a:gradFill>
          </a:ln>
        </p:spPr>
        <p:style>
          <a:lnRef idx="1">
            <a:schemeClr val="accent1"/>
          </a:lnRef>
          <a:fillRef idx="0">
            <a:schemeClr val="accent1"/>
          </a:fillRef>
          <a:effectRef idx="0">
            <a:schemeClr val="accent1"/>
          </a:effectRef>
          <a:fontRef idx="minor">
            <a:schemeClr val="tx1"/>
          </a:fontRef>
        </p:style>
      </p:cxnSp>
      <p:sp>
        <p:nvSpPr>
          <p:cNvPr id="5" name="4 Marcador de contenido"/>
          <p:cNvSpPr>
            <a:spLocks noGrp="1"/>
          </p:cNvSpPr>
          <p:nvPr>
            <p:ph idx="1"/>
          </p:nvPr>
        </p:nvSpPr>
        <p:spPr>
          <a:xfrm>
            <a:off x="467544" y="1192740"/>
            <a:ext cx="8229600" cy="3755274"/>
          </a:xfrm>
        </p:spPr>
        <p:txBody>
          <a:bodyPr>
            <a:normAutofit fontScale="70000" lnSpcReduction="20000"/>
          </a:bodyPr>
          <a:lstStyle/>
          <a:p>
            <a:pPr marL="0" indent="0" algn="just">
              <a:buClr>
                <a:srgbClr val="467D21"/>
              </a:buClr>
              <a:buNone/>
            </a:pPr>
            <a:r>
              <a:rPr lang="es-CO" b="1" i="1" dirty="0" smtClean="0">
                <a:solidFill>
                  <a:srgbClr val="6AAA30"/>
                </a:solidFill>
                <a:effectLst>
                  <a:outerShdw blurRad="50800" dist="38100" dir="8100000" algn="tr" rotWithShape="0">
                    <a:prstClr val="black">
                      <a:alpha val="40000"/>
                    </a:prstClr>
                  </a:outerShdw>
                </a:effectLst>
              </a:rPr>
              <a:t>LEY 1314 DE 2009</a:t>
            </a:r>
          </a:p>
          <a:p>
            <a:pPr marL="0" indent="0" algn="just">
              <a:buClr>
                <a:srgbClr val="467D21"/>
              </a:buClr>
              <a:buNone/>
            </a:pPr>
            <a:r>
              <a:rPr lang="es-CO" b="1" i="1" dirty="0" smtClean="0">
                <a:solidFill>
                  <a:schemeClr val="bg1"/>
                </a:solidFill>
                <a:effectLst>
                  <a:outerShdw blurRad="50800" dist="38100" dir="8100000" algn="tr" rotWithShape="0">
                    <a:prstClr val="black">
                      <a:alpha val="40000"/>
                    </a:prstClr>
                  </a:outerShdw>
                </a:effectLst>
              </a:rPr>
              <a:t>«ARTÍCULO </a:t>
            </a:r>
            <a:r>
              <a:rPr lang="es-CO" b="1" i="1" dirty="0">
                <a:solidFill>
                  <a:schemeClr val="bg1"/>
                </a:solidFill>
                <a:effectLst>
                  <a:outerShdw blurRad="50800" dist="38100" dir="8100000" algn="tr" rotWithShape="0">
                    <a:prstClr val="black">
                      <a:alpha val="40000"/>
                    </a:prstClr>
                  </a:outerShdw>
                </a:effectLst>
              </a:rPr>
              <a:t>1o</a:t>
            </a:r>
            <a:r>
              <a:rPr lang="es-CO" b="1" i="1" dirty="0" smtClean="0">
                <a:solidFill>
                  <a:schemeClr val="bg1"/>
                </a:solidFill>
                <a:effectLst>
                  <a:outerShdw blurRad="50800" dist="38100" dir="8100000" algn="tr" rotWithShape="0">
                    <a:prstClr val="black">
                      <a:alpha val="40000"/>
                    </a:prstClr>
                  </a:outerShdw>
                </a:effectLst>
              </a:rPr>
              <a:t>. OBJETIVOS </a:t>
            </a:r>
            <a:r>
              <a:rPr lang="es-CO" b="1" i="1" dirty="0">
                <a:solidFill>
                  <a:schemeClr val="bg1"/>
                </a:solidFill>
                <a:effectLst>
                  <a:outerShdw blurRad="50800" dist="38100" dir="8100000" algn="tr" rotWithShape="0">
                    <a:prstClr val="black">
                      <a:alpha val="40000"/>
                    </a:prstClr>
                  </a:outerShdw>
                </a:effectLst>
              </a:rPr>
              <a:t>DE ESTA LEY</a:t>
            </a:r>
            <a:r>
              <a:rPr lang="es-CO" i="1" dirty="0">
                <a:solidFill>
                  <a:schemeClr val="bg1"/>
                </a:solidFill>
                <a:effectLst>
                  <a:outerShdw blurRad="50800" dist="38100" dir="8100000" algn="tr" rotWithShape="0">
                    <a:prstClr val="black">
                      <a:alpha val="40000"/>
                    </a:prstClr>
                  </a:outerShdw>
                </a:effectLst>
              </a:rPr>
              <a:t>. Por mandato de esta ley, el Estado, bajo la dirección del Presidente la República y por intermedio de las entidades a que hace referencia la presente ley, intervendrá la economía, limitando la libertad económica, para expedir normas contables, de información financiera y de aseguramiento de la información, </a:t>
            </a:r>
            <a:r>
              <a:rPr lang="es-CO" b="1" i="1" dirty="0">
                <a:solidFill>
                  <a:srgbClr val="6AAA30"/>
                </a:solidFill>
                <a:effectLst>
                  <a:outerShdw blurRad="50800" dist="38100" dir="8100000" algn="tr" rotWithShape="0">
                    <a:prstClr val="black">
                      <a:alpha val="40000"/>
                    </a:prstClr>
                  </a:outerShdw>
                </a:effectLst>
              </a:rPr>
              <a:t>que conformen un sistema único y homogéneo de alta calidad</a:t>
            </a:r>
            <a:r>
              <a:rPr lang="es-CO" i="1" dirty="0">
                <a:solidFill>
                  <a:schemeClr val="bg1"/>
                </a:solidFill>
                <a:effectLst>
                  <a:outerShdw blurRad="50800" dist="38100" dir="8100000" algn="tr" rotWithShape="0">
                    <a:prstClr val="black">
                      <a:alpha val="40000"/>
                    </a:prstClr>
                  </a:outerShdw>
                </a:effectLst>
              </a:rPr>
              <a:t>, comprensible y de forzosa observancia, por cuya virtud los informes contables y, en particular, los estados financieros, brinden información financiera comprensible, transparente y comparable, pertinente y confiable, útil para la toma de decisiones económicas </a:t>
            </a:r>
            <a:r>
              <a:rPr lang="es-CO" i="1" dirty="0" smtClean="0">
                <a:solidFill>
                  <a:schemeClr val="bg1"/>
                </a:solidFill>
                <a:effectLst>
                  <a:outerShdw blurRad="50800" dist="38100" dir="8100000" algn="tr" rotWithShape="0">
                    <a:prstClr val="black">
                      <a:alpha val="40000"/>
                    </a:prstClr>
                  </a:outerShdw>
                </a:effectLst>
              </a:rPr>
              <a:t>...»</a:t>
            </a:r>
            <a:endParaRPr lang="es-CO" dirty="0">
              <a:solidFill>
                <a:schemeClr val="bg1"/>
              </a:solidFill>
              <a:effectLst>
                <a:outerShdw blurRad="50800" dist="38100" dir="8100000" algn="tr" rotWithShape="0">
                  <a:prstClr val="black">
                    <a:alpha val="40000"/>
                  </a:prstClr>
                </a:outerShdw>
              </a:effectLst>
            </a:endParaRPr>
          </a:p>
          <a:p>
            <a:pPr marL="0" indent="0" algn="just">
              <a:buClr>
                <a:srgbClr val="467D21"/>
              </a:buClr>
              <a:buNone/>
            </a:pPr>
            <a:endParaRPr lang="es-CO" dirty="0">
              <a:solidFill>
                <a:schemeClr val="bg1"/>
              </a:solidFill>
              <a:effectLst>
                <a:outerShdw blurRad="50800" dist="38100" dir="8100000" algn="tr" rotWithShape="0">
                  <a:prstClr val="black">
                    <a:alpha val="40000"/>
                  </a:prstClr>
                </a:outerShdw>
              </a:effectLst>
            </a:endParaRPr>
          </a:p>
        </p:txBody>
      </p:sp>
    </p:spTree>
    <p:extLst>
      <p:ext uri="{BB962C8B-B14F-4D97-AF65-F5344CB8AC3E}">
        <p14:creationId xmlns:p14="http://schemas.microsoft.com/office/powerpoint/2010/main" val="32658975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Intermedio">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Intermedio">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Intermedio">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Intermedio">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4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Intermedio">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523</TotalTime>
  <Words>707</Words>
  <Application>Microsoft Office PowerPoint</Application>
  <PresentationFormat>Presentación en pantalla (16:9)</PresentationFormat>
  <Paragraphs>69</Paragraphs>
  <Slides>12</Slides>
  <Notes>0</Notes>
  <HiddenSlides>0</HiddenSlides>
  <MMClips>0</MMClips>
  <ScaleCrop>false</ScaleCrop>
  <HeadingPairs>
    <vt:vector size="4" baseType="variant">
      <vt:variant>
        <vt:lpstr>Tema</vt:lpstr>
      </vt:variant>
      <vt:variant>
        <vt:i4>5</vt:i4>
      </vt:variant>
      <vt:variant>
        <vt:lpstr>Títulos de diapositiva</vt:lpstr>
      </vt:variant>
      <vt:variant>
        <vt:i4>12</vt:i4>
      </vt:variant>
    </vt:vector>
  </HeadingPairs>
  <TitlesOfParts>
    <vt:vector size="17" baseType="lpstr">
      <vt:lpstr>Tema de Office</vt:lpstr>
      <vt:lpstr>1_Tema de Office</vt:lpstr>
      <vt:lpstr>2_Tema de Office</vt:lpstr>
      <vt:lpstr>3_Tema de Office</vt:lpstr>
      <vt:lpstr>4_Tema de Office</vt:lpstr>
      <vt:lpstr>ANÁLISIS DE LA CALIDAD DE LAS REVELACIONES CONTENIDAS EN LOS ESTADOS FINANCIEROS PRESENTADOS BAJO NORMAS INTERNACIONALES DE INFORMACIÓN FINANCIERA</vt:lpstr>
      <vt:lpstr>Diagnostico del Problema</vt:lpstr>
      <vt:lpstr>Problema de investigación</vt:lpstr>
      <vt:lpstr>Justificación</vt:lpstr>
      <vt:lpstr>Objetivos</vt:lpstr>
      <vt:lpstr>Diseño Metodológico</vt:lpstr>
      <vt:lpstr>Población y Muestra</vt:lpstr>
      <vt:lpstr>Marco Teórico</vt:lpstr>
      <vt:lpstr>Calidad de las revelaciones</vt:lpstr>
      <vt:lpstr>Resultados y Conclusiones</vt:lpstr>
      <vt:lpstr>Presentación de PowerPoint</vt:lpstr>
      <vt:lpstr>Gracias!!!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Haga click para agregar título</dc:title>
  <dc:creator>J.C. Jaramillo</dc:creator>
  <cp:lastModifiedBy>Invitado</cp:lastModifiedBy>
  <cp:revision>44</cp:revision>
  <dcterms:created xsi:type="dcterms:W3CDTF">2013-12-01T14:01:03Z</dcterms:created>
  <dcterms:modified xsi:type="dcterms:W3CDTF">2014-02-05T15:29:41Z</dcterms:modified>
</cp:coreProperties>
</file>