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21"/>
  </p:notesMasterIdLst>
  <p:sldIdLst>
    <p:sldId id="256" r:id="rId2"/>
    <p:sldId id="261" r:id="rId3"/>
    <p:sldId id="280" r:id="rId4"/>
    <p:sldId id="279" r:id="rId5"/>
    <p:sldId id="257" r:id="rId6"/>
    <p:sldId id="258" r:id="rId7"/>
    <p:sldId id="269" r:id="rId8"/>
    <p:sldId id="274" r:id="rId9"/>
    <p:sldId id="281" r:id="rId10"/>
    <p:sldId id="282" r:id="rId11"/>
    <p:sldId id="270" r:id="rId12"/>
    <p:sldId id="271" r:id="rId13"/>
    <p:sldId id="265" r:id="rId14"/>
    <p:sldId id="272" r:id="rId15"/>
    <p:sldId id="273" r:id="rId16"/>
    <p:sldId id="275" r:id="rId17"/>
    <p:sldId id="276" r:id="rId18"/>
    <p:sldId id="277" r:id="rId19"/>
    <p:sldId id="278" r:id="rId2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6" d="100"/>
          <a:sy n="66" d="100"/>
        </p:scale>
        <p:origin x="-636" y="-17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0BEEF9-ED89-4612-AAE5-C9B07A33D7D6}" type="datetimeFigureOut">
              <a:rPr lang="es-CO" smtClean="0"/>
              <a:pPr/>
              <a:t>14/02/2014</a:t>
            </a:fld>
            <a:endParaRPr lang="es-CO"/>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O"/>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2EFA67-161C-4F82-ABC5-24185CF5E43C}" type="slidenum">
              <a:rPr lang="es-CO" smtClean="0"/>
              <a:pPr/>
              <a:t>‹Nº›</a:t>
            </a:fld>
            <a:endParaRPr lang="es-CO"/>
          </a:p>
        </p:txBody>
      </p:sp>
    </p:spTree>
    <p:extLst>
      <p:ext uri="{BB962C8B-B14F-4D97-AF65-F5344CB8AC3E}">
        <p14:creationId xmlns:p14="http://schemas.microsoft.com/office/powerpoint/2010/main" xmlns="" val="1966957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dirty="0"/>
          </a:p>
        </p:txBody>
      </p:sp>
      <p:sp>
        <p:nvSpPr>
          <p:cNvPr id="4" name="3 Marcador de número de diapositiva"/>
          <p:cNvSpPr>
            <a:spLocks noGrp="1"/>
          </p:cNvSpPr>
          <p:nvPr>
            <p:ph type="sldNum" sz="quarter" idx="10"/>
          </p:nvPr>
        </p:nvSpPr>
        <p:spPr/>
        <p:txBody>
          <a:bodyPr/>
          <a:lstStyle/>
          <a:p>
            <a:fld id="{A12EFA67-161C-4F82-ABC5-24185CF5E43C}" type="slidenum">
              <a:rPr lang="es-CO" smtClean="0"/>
              <a:pPr/>
              <a:t>13</a:t>
            </a:fld>
            <a:endParaRPr lang="es-C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E7D4D7AF-61E6-47E0-87DC-777D724331DB}" type="datetimeFigureOut">
              <a:rPr lang="es-ES" smtClean="0"/>
              <a:pPr/>
              <a:t>14/02/2014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52994FE-F742-4606-8EA0-3AD3228257F6}"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7D4D7AF-61E6-47E0-87DC-777D724331DB}" type="datetimeFigureOut">
              <a:rPr lang="es-ES" smtClean="0"/>
              <a:pPr/>
              <a:t>14/02/2014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52994FE-F742-4606-8EA0-3AD3228257F6}"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7D4D7AF-61E6-47E0-87DC-777D724331DB}" type="datetimeFigureOut">
              <a:rPr lang="es-ES" smtClean="0"/>
              <a:pPr/>
              <a:t>14/02/2014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52994FE-F742-4606-8EA0-3AD3228257F6}"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7D4D7AF-61E6-47E0-87DC-777D724331DB}" type="datetimeFigureOut">
              <a:rPr lang="es-ES" smtClean="0"/>
              <a:pPr/>
              <a:t>14/02/2014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52994FE-F742-4606-8EA0-3AD3228257F6}"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E7D4D7AF-61E6-47E0-87DC-777D724331DB}" type="datetimeFigureOut">
              <a:rPr lang="es-ES" smtClean="0"/>
              <a:pPr/>
              <a:t>14/02/2014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52994FE-F742-4606-8EA0-3AD3228257F6}"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E7D4D7AF-61E6-47E0-87DC-777D724331DB}" type="datetimeFigureOut">
              <a:rPr lang="es-ES" smtClean="0"/>
              <a:pPr/>
              <a:t>14/02/2014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52994FE-F742-4606-8EA0-3AD3228257F6}"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E7D4D7AF-61E6-47E0-87DC-777D724331DB}" type="datetimeFigureOut">
              <a:rPr lang="es-ES" smtClean="0"/>
              <a:pPr/>
              <a:t>14/02/2014</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E52994FE-F742-4606-8EA0-3AD3228257F6}"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E7D4D7AF-61E6-47E0-87DC-777D724331DB}" type="datetimeFigureOut">
              <a:rPr lang="es-ES" smtClean="0"/>
              <a:pPr/>
              <a:t>14/02/2014</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E52994FE-F742-4606-8EA0-3AD3228257F6}"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7D4D7AF-61E6-47E0-87DC-777D724331DB}" type="datetimeFigureOut">
              <a:rPr lang="es-ES" smtClean="0"/>
              <a:pPr/>
              <a:t>14/02/2014</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E52994FE-F742-4606-8EA0-3AD3228257F6}"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7D4D7AF-61E6-47E0-87DC-777D724331DB}" type="datetimeFigureOut">
              <a:rPr lang="es-ES" smtClean="0"/>
              <a:pPr/>
              <a:t>14/02/2014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52994FE-F742-4606-8EA0-3AD3228257F6}"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7D4D7AF-61E6-47E0-87DC-777D724331DB}" type="datetimeFigureOut">
              <a:rPr lang="es-ES" smtClean="0"/>
              <a:pPr/>
              <a:t>14/02/2014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52994FE-F742-4606-8EA0-3AD3228257F6}"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D4D7AF-61E6-47E0-87DC-777D724331DB}" type="datetimeFigureOut">
              <a:rPr lang="es-ES" smtClean="0"/>
              <a:pPr/>
              <a:t>14/02/2014</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2994FE-F742-4606-8EA0-3AD3228257F6}"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aolaandreacalle1@gmail.com" TargetMode="External"/><Relationship Id="rId2" Type="http://schemas.openxmlformats.org/officeDocument/2006/relationships/hyperlink" Target="mailto:fonsoe87@gmail.com" TargetMode="Externa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mailto:ohbedoya@economicas.udea.edu.co"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11560" y="980728"/>
            <a:ext cx="7772400" cy="2304256"/>
          </a:xfrm>
        </p:spPr>
        <p:txBody>
          <a:bodyPr>
            <a:normAutofit fontScale="90000"/>
          </a:bodyPr>
          <a:lstStyle/>
          <a:p>
            <a:r>
              <a:rPr lang="es-ES_tradnl" sz="3600" b="1" dirty="0">
                <a:effectLst>
                  <a:outerShdw blurRad="38100" dist="38100" dir="2700000" algn="tl">
                    <a:srgbClr val="000000">
                      <a:alpha val="43137"/>
                    </a:srgbClr>
                  </a:outerShdw>
                </a:effectLst>
                <a:latin typeface="Adobe Devanagari" pitchFamily="18" charset="0"/>
                <a:cs typeface="Adobe Devanagari" pitchFamily="18" charset="0"/>
              </a:rPr>
              <a:t>INCIDENCIA DEL RÉGIMEN DE PRECIOS DE TRANSFERENCIA EN LA EFICIENCIA TRIBUTARIA EN COLOMBIA</a:t>
            </a:r>
            <a:r>
              <a:rPr lang="es-ES" dirty="0">
                <a:latin typeface="Adobe Devanagari" pitchFamily="18" charset="0"/>
                <a:cs typeface="Adobe Devanagari" pitchFamily="18" charset="0"/>
              </a:rPr>
              <a:t/>
            </a:r>
            <a:br>
              <a:rPr lang="es-ES" dirty="0">
                <a:latin typeface="Adobe Devanagari" pitchFamily="18" charset="0"/>
                <a:cs typeface="Adobe Devanagari" pitchFamily="18" charset="0"/>
              </a:rPr>
            </a:br>
            <a:endParaRPr lang="es-ES" dirty="0">
              <a:latin typeface="Adobe Devanagari" pitchFamily="18" charset="0"/>
              <a:cs typeface="Adobe Devanagari" pitchFamily="18" charset="0"/>
            </a:endParaRPr>
          </a:p>
        </p:txBody>
      </p:sp>
      <p:sp>
        <p:nvSpPr>
          <p:cNvPr id="3" name="2 Subtítulo"/>
          <p:cNvSpPr>
            <a:spLocks noGrp="1"/>
          </p:cNvSpPr>
          <p:nvPr>
            <p:ph type="subTitle" idx="1"/>
          </p:nvPr>
        </p:nvSpPr>
        <p:spPr>
          <a:xfrm>
            <a:off x="1763688" y="3068960"/>
            <a:ext cx="6400800" cy="3528392"/>
          </a:xfrm>
        </p:spPr>
        <p:txBody>
          <a:bodyPr>
            <a:noAutofit/>
          </a:bodyPr>
          <a:lstStyle/>
          <a:p>
            <a:pPr algn="r"/>
            <a:r>
              <a:rPr lang="es-ES_tradnl" sz="1100" b="1" i="1" dirty="0">
                <a:solidFill>
                  <a:schemeClr val="tx1"/>
                </a:solidFill>
              </a:rPr>
              <a:t>Alfonso Esneider Londoño Ramírez</a:t>
            </a:r>
            <a:endParaRPr lang="es-ES" sz="1100" i="1" dirty="0">
              <a:solidFill>
                <a:schemeClr val="tx1"/>
              </a:solidFill>
            </a:endParaRPr>
          </a:p>
          <a:p>
            <a:pPr algn="r"/>
            <a:r>
              <a:rPr lang="es-ES_tradnl" sz="1100" i="1" dirty="0">
                <a:solidFill>
                  <a:schemeClr val="tx1"/>
                </a:solidFill>
              </a:rPr>
              <a:t>Estudiante de Contaduría Pública</a:t>
            </a:r>
            <a:endParaRPr lang="es-ES" sz="1100" i="1" dirty="0">
              <a:solidFill>
                <a:schemeClr val="tx1"/>
              </a:solidFill>
            </a:endParaRPr>
          </a:p>
          <a:p>
            <a:pPr algn="r"/>
            <a:r>
              <a:rPr lang="es-ES_tradnl" sz="1100" i="1" dirty="0">
                <a:solidFill>
                  <a:schemeClr val="tx1"/>
                </a:solidFill>
              </a:rPr>
              <a:t>Universidad de Antioquia</a:t>
            </a:r>
            <a:endParaRPr lang="es-ES" sz="1100" i="1" dirty="0">
              <a:solidFill>
                <a:schemeClr val="tx1"/>
              </a:solidFill>
            </a:endParaRPr>
          </a:p>
          <a:p>
            <a:pPr algn="r"/>
            <a:r>
              <a:rPr lang="es-ES_tradnl" sz="1100" i="1" dirty="0">
                <a:solidFill>
                  <a:schemeClr val="tx1"/>
                </a:solidFill>
                <a:hlinkClick r:id="rId2"/>
              </a:rPr>
              <a:t>fonsoe87@gmail.com</a:t>
            </a:r>
            <a:endParaRPr lang="es-ES" sz="1100" i="1" dirty="0">
              <a:solidFill>
                <a:schemeClr val="tx1"/>
              </a:solidFill>
            </a:endParaRPr>
          </a:p>
          <a:p>
            <a:pPr algn="r"/>
            <a:r>
              <a:rPr lang="es-ES_tradnl" sz="1100" i="1" dirty="0">
                <a:solidFill>
                  <a:schemeClr val="tx1"/>
                </a:solidFill>
              </a:rPr>
              <a:t> </a:t>
            </a:r>
            <a:endParaRPr lang="es-ES" sz="1100" i="1" dirty="0">
              <a:solidFill>
                <a:schemeClr val="tx1"/>
              </a:solidFill>
            </a:endParaRPr>
          </a:p>
          <a:p>
            <a:pPr algn="r"/>
            <a:r>
              <a:rPr lang="es-ES_tradnl" sz="1100" b="1" i="1" dirty="0">
                <a:solidFill>
                  <a:schemeClr val="tx1"/>
                </a:solidFill>
              </a:rPr>
              <a:t>Paola Andrea Calle Colorado</a:t>
            </a:r>
            <a:endParaRPr lang="es-ES" sz="1100" i="1" dirty="0">
              <a:solidFill>
                <a:schemeClr val="tx1"/>
              </a:solidFill>
            </a:endParaRPr>
          </a:p>
          <a:p>
            <a:pPr algn="r"/>
            <a:r>
              <a:rPr lang="es-ES_tradnl" sz="1100" i="1" dirty="0">
                <a:solidFill>
                  <a:schemeClr val="tx1"/>
                </a:solidFill>
              </a:rPr>
              <a:t>Estudiante de Contaduría Pública</a:t>
            </a:r>
            <a:endParaRPr lang="es-ES" sz="1100" i="1" dirty="0">
              <a:solidFill>
                <a:schemeClr val="tx1"/>
              </a:solidFill>
            </a:endParaRPr>
          </a:p>
          <a:p>
            <a:pPr algn="r"/>
            <a:r>
              <a:rPr lang="es-ES_tradnl" sz="1100" i="1" dirty="0">
                <a:solidFill>
                  <a:schemeClr val="tx1"/>
                </a:solidFill>
              </a:rPr>
              <a:t>Universidad de Antioquia</a:t>
            </a:r>
            <a:endParaRPr lang="es-ES" sz="1100" i="1" dirty="0">
              <a:solidFill>
                <a:schemeClr val="tx1"/>
              </a:solidFill>
            </a:endParaRPr>
          </a:p>
          <a:p>
            <a:pPr algn="r"/>
            <a:r>
              <a:rPr lang="es-ES_tradnl" sz="1100" i="1" dirty="0" smtClean="0">
                <a:solidFill>
                  <a:schemeClr val="tx1"/>
                </a:solidFill>
                <a:hlinkClick r:id="rId3"/>
              </a:rPr>
              <a:t>paolaandreacalle1@gmail.com</a:t>
            </a:r>
            <a:endParaRPr lang="es-ES_tradnl" sz="1100" i="1" dirty="0" smtClean="0">
              <a:solidFill>
                <a:schemeClr val="tx1"/>
              </a:solidFill>
            </a:endParaRPr>
          </a:p>
          <a:p>
            <a:pPr algn="r"/>
            <a:endParaRPr lang="es-ES" sz="1100" b="1" i="1" dirty="0" smtClean="0">
              <a:solidFill>
                <a:schemeClr val="tx1"/>
              </a:solidFill>
            </a:endParaRPr>
          </a:p>
          <a:p>
            <a:pPr algn="r"/>
            <a:r>
              <a:rPr lang="es-ES" sz="1100" b="1" i="1" dirty="0" smtClean="0">
                <a:solidFill>
                  <a:schemeClr val="tx1"/>
                </a:solidFill>
              </a:rPr>
              <a:t>Omar </a:t>
            </a:r>
            <a:r>
              <a:rPr lang="es-ES" sz="1100" b="1" i="1" dirty="0">
                <a:solidFill>
                  <a:schemeClr val="tx1"/>
                </a:solidFill>
              </a:rPr>
              <a:t>Hernando Bedoya Martínez</a:t>
            </a:r>
            <a:endParaRPr lang="es-ES" sz="1100" dirty="0">
              <a:solidFill>
                <a:schemeClr val="tx1"/>
              </a:solidFill>
            </a:endParaRPr>
          </a:p>
          <a:p>
            <a:pPr algn="r"/>
            <a:r>
              <a:rPr lang="es-ES" sz="1100" dirty="0">
                <a:solidFill>
                  <a:schemeClr val="tx1"/>
                </a:solidFill>
              </a:rPr>
              <a:t>Asesor temático</a:t>
            </a:r>
          </a:p>
          <a:p>
            <a:pPr algn="r"/>
            <a:r>
              <a:rPr lang="es-ES" sz="1100" dirty="0">
                <a:solidFill>
                  <a:schemeClr val="tx1"/>
                </a:solidFill>
              </a:rPr>
              <a:t>Contador Público. Docente</a:t>
            </a:r>
          </a:p>
          <a:p>
            <a:pPr algn="r"/>
            <a:r>
              <a:rPr lang="es-ES" sz="1100" dirty="0">
                <a:solidFill>
                  <a:schemeClr val="tx1"/>
                </a:solidFill>
              </a:rPr>
              <a:t>Universidad de Antioquia</a:t>
            </a:r>
          </a:p>
          <a:p>
            <a:pPr algn="r"/>
            <a:r>
              <a:rPr lang="es-ES" sz="1100" dirty="0">
                <a:solidFill>
                  <a:schemeClr val="tx1"/>
                </a:solidFill>
              </a:rPr>
              <a:t>Especialista en Gestión Tributaria </a:t>
            </a:r>
          </a:p>
          <a:p>
            <a:pPr algn="r"/>
            <a:r>
              <a:rPr lang="es-ES" sz="1100" dirty="0">
                <a:solidFill>
                  <a:schemeClr val="tx1"/>
                </a:solidFill>
              </a:rPr>
              <a:t>y Auditoría de Sistemas</a:t>
            </a:r>
          </a:p>
          <a:p>
            <a:pPr algn="r"/>
            <a:r>
              <a:rPr lang="es-ES" sz="1100" u="sng" dirty="0">
                <a:solidFill>
                  <a:schemeClr val="tx1"/>
                </a:solidFill>
                <a:hlinkClick r:id="rId4"/>
              </a:rPr>
              <a:t>ohbedoya@economicas.udea.edu.co</a:t>
            </a:r>
            <a:endParaRPr lang="es-ES" sz="1100" dirty="0">
              <a:solidFill>
                <a:schemeClr val="tx1"/>
              </a:solidFill>
            </a:endParaRPr>
          </a:p>
          <a:p>
            <a:pPr algn="r"/>
            <a:endParaRPr lang="es-ES" sz="1100" i="1" dirty="0">
              <a:solidFill>
                <a:schemeClr val="tx1"/>
              </a:solidFill>
            </a:endParaRPr>
          </a:p>
        </p:txBody>
      </p:sp>
      <p:pic>
        <p:nvPicPr>
          <p:cNvPr id="4" name="3 Imagen" descr="Imagen"/>
          <p:cNvPicPr/>
          <p:nvPr/>
        </p:nvPicPr>
        <p:blipFill>
          <a:blip r:embed="rId5" cstate="print"/>
          <a:srcRect/>
          <a:stretch>
            <a:fillRect/>
          </a:stretch>
        </p:blipFill>
        <p:spPr bwMode="auto">
          <a:xfrm>
            <a:off x="285720" y="5286388"/>
            <a:ext cx="1057275" cy="1409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800" b="1" dirty="0" smtClean="0">
                <a:effectLst>
                  <a:outerShdw blurRad="38100" dist="38100" dir="2700000" algn="tl">
                    <a:srgbClr val="000000">
                      <a:alpha val="43137"/>
                    </a:srgbClr>
                  </a:outerShdw>
                </a:effectLst>
                <a:latin typeface="Arial" pitchFamily="34" charset="0"/>
                <a:cs typeface="Arial" pitchFamily="34" charset="0"/>
              </a:rPr>
              <a:t>VARIABLES</a:t>
            </a:r>
            <a:endParaRPr lang="es-ES" sz="2800" b="1" dirty="0">
              <a:effectLst>
                <a:outerShdw blurRad="38100" dist="38100" dir="2700000" algn="tl">
                  <a:srgbClr val="000000">
                    <a:alpha val="43137"/>
                  </a:srgbClr>
                </a:outerShdw>
              </a:effectLst>
              <a:latin typeface="Arial" pitchFamily="34" charset="0"/>
              <a:cs typeface="Arial" pitchFamily="34" charset="0"/>
            </a:endParaRPr>
          </a:p>
        </p:txBody>
      </p:sp>
      <p:sp>
        <p:nvSpPr>
          <p:cNvPr id="5" name="2 Marcador de contenido"/>
          <p:cNvSpPr txBox="1">
            <a:spLocks/>
          </p:cNvSpPr>
          <p:nvPr/>
        </p:nvSpPr>
        <p:spPr>
          <a:xfrm>
            <a:off x="457200" y="1357298"/>
            <a:ext cx="8229600" cy="4087925"/>
          </a:xfrm>
          <a:prstGeom prst="rect">
            <a:avLst/>
          </a:prstGeom>
        </p:spPr>
        <p:txBody>
          <a:bodyPr vert="horz" lIns="91440" tIns="45720" rIns="91440" bIns="45720" rtlCol="0">
            <a:normAutofit/>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ES" sz="80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5 Marcador de contenido"/>
          <p:cNvSpPr>
            <a:spLocks noGrp="1"/>
          </p:cNvSpPr>
          <p:nvPr>
            <p:ph idx="1"/>
          </p:nvPr>
        </p:nvSpPr>
        <p:spPr>
          <a:xfrm>
            <a:off x="457200" y="1700808"/>
            <a:ext cx="8229600" cy="4425355"/>
          </a:xfrm>
        </p:spPr>
        <p:txBody>
          <a:bodyPr>
            <a:normAutofit/>
          </a:bodyPr>
          <a:lstStyle/>
          <a:p>
            <a:pPr algn="just">
              <a:buNone/>
            </a:pPr>
            <a:endParaRPr lang="es-ES_tradnl" sz="2400" dirty="0" smtClean="0">
              <a:latin typeface="Arial" pitchFamily="34" charset="0"/>
              <a:cs typeface="Arial" pitchFamily="34" charset="0"/>
            </a:endParaRPr>
          </a:p>
          <a:p>
            <a:pPr marL="457200" indent="-457200" algn="just">
              <a:buFont typeface="+mj-lt"/>
              <a:buAutoNum type="arabicPeriod"/>
            </a:pPr>
            <a:r>
              <a:rPr lang="es-ES" sz="2400" dirty="0">
                <a:latin typeface="Arial" panose="020B0604020202020204" pitchFamily="34" charset="0"/>
                <a:cs typeface="Arial" panose="020B0604020202020204" pitchFamily="34" charset="0"/>
              </a:rPr>
              <a:t>Eficiencia en el diseño de la </a:t>
            </a:r>
            <a:r>
              <a:rPr lang="es-ES" sz="2400" dirty="0" smtClean="0">
                <a:latin typeface="Arial" panose="020B0604020202020204" pitchFamily="34" charset="0"/>
                <a:cs typeface="Arial" panose="020B0604020202020204" pitchFamily="34" charset="0"/>
              </a:rPr>
              <a:t>norma</a:t>
            </a:r>
          </a:p>
          <a:p>
            <a:pPr algn="just">
              <a:buNone/>
            </a:pPr>
            <a:endParaRPr lang="es-ES" sz="2400" i="1" dirty="0">
              <a:latin typeface="Arial" pitchFamily="34" charset="0"/>
              <a:cs typeface="Arial" pitchFamily="34" charset="0"/>
            </a:endParaRPr>
          </a:p>
          <a:p>
            <a:pPr marL="0" indent="0" algn="just">
              <a:buNone/>
            </a:pPr>
            <a:r>
              <a:rPr lang="es-ES" sz="2400" dirty="0" smtClean="0">
                <a:latin typeface="Arial" panose="020B0604020202020204" pitchFamily="34" charset="0"/>
                <a:cs typeface="Arial" panose="020B0604020202020204" pitchFamily="34" charset="0"/>
              </a:rPr>
              <a:t>2.  Eficiencia </a:t>
            </a:r>
            <a:r>
              <a:rPr lang="es-ES" sz="2400" dirty="0">
                <a:latin typeface="Arial" panose="020B0604020202020204" pitchFamily="34" charset="0"/>
                <a:cs typeface="Arial" panose="020B0604020202020204" pitchFamily="34" charset="0"/>
              </a:rPr>
              <a:t>en la administración y fiscalización </a:t>
            </a:r>
            <a:r>
              <a:rPr lang="es-ES" sz="2400" dirty="0" smtClean="0">
                <a:latin typeface="Arial" panose="020B0604020202020204" pitchFamily="34" charset="0"/>
                <a:cs typeface="Arial" panose="020B0604020202020204" pitchFamily="34" charset="0"/>
              </a:rPr>
              <a:t>tributaria</a:t>
            </a:r>
          </a:p>
          <a:p>
            <a:pPr marL="0" indent="0" algn="just">
              <a:buNone/>
            </a:pPr>
            <a:endParaRPr lang="es-ES" sz="2400" i="1" dirty="0">
              <a:latin typeface="Arial" pitchFamily="34" charset="0"/>
              <a:cs typeface="Arial" pitchFamily="34" charset="0"/>
            </a:endParaRPr>
          </a:p>
          <a:p>
            <a:pPr marL="0" indent="0" algn="just">
              <a:buNone/>
            </a:pPr>
            <a:r>
              <a:rPr lang="es-ES" sz="2400" dirty="0" smtClean="0">
                <a:latin typeface="Arial" pitchFamily="34" charset="0"/>
                <a:cs typeface="Arial" pitchFamily="34" charset="0"/>
              </a:rPr>
              <a:t>3.  Costo </a:t>
            </a:r>
            <a:r>
              <a:rPr lang="es-ES" sz="2400" dirty="0">
                <a:latin typeface="Arial" panose="020B0604020202020204" pitchFamily="34" charset="0"/>
                <a:cs typeface="Arial" panose="020B0604020202020204" pitchFamily="34" charset="0"/>
              </a:rPr>
              <a:t>social para el contribuyente</a:t>
            </a:r>
            <a:endParaRPr lang="es-CO" sz="2400" dirty="0" smtClean="0">
              <a:latin typeface="Arial" pitchFamily="34" charset="0"/>
              <a:cs typeface="Arial" pitchFamily="34" charset="0"/>
            </a:endParaRPr>
          </a:p>
        </p:txBody>
      </p:sp>
      <p:pic>
        <p:nvPicPr>
          <p:cNvPr id="7" name="6 Imagen" descr="Imagen"/>
          <p:cNvPicPr/>
          <p:nvPr/>
        </p:nvPicPr>
        <p:blipFill>
          <a:blip r:embed="rId2" cstate="print"/>
          <a:srcRect/>
          <a:stretch>
            <a:fillRect/>
          </a:stretch>
        </p:blipFill>
        <p:spPr bwMode="auto">
          <a:xfrm>
            <a:off x="142844" y="5214950"/>
            <a:ext cx="1057275" cy="1409700"/>
          </a:xfrm>
          <a:prstGeom prst="rect">
            <a:avLst/>
          </a:prstGeom>
          <a:noFill/>
          <a:ln w="9525">
            <a:noFill/>
            <a:miter lim="800000"/>
            <a:headEnd/>
            <a:tailEnd/>
          </a:ln>
        </p:spPr>
      </p:pic>
    </p:spTree>
    <p:extLst>
      <p:ext uri="{BB962C8B-B14F-4D97-AF65-F5344CB8AC3E}">
        <p14:creationId xmlns:p14="http://schemas.microsoft.com/office/powerpoint/2010/main" xmlns="" val="13720349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2800" b="1" dirty="0" smtClean="0">
                <a:effectLst>
                  <a:outerShdw blurRad="38100" dist="38100" dir="2700000" algn="tl">
                    <a:srgbClr val="000000">
                      <a:alpha val="43137"/>
                    </a:srgbClr>
                  </a:outerShdw>
                </a:effectLst>
                <a:latin typeface="Arial" pitchFamily="34" charset="0"/>
                <a:cs typeface="Arial" pitchFamily="34" charset="0"/>
              </a:rPr>
              <a:t>METODOLOGÍA APLICADA</a:t>
            </a:r>
            <a:endParaRPr lang="es-ES" sz="28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2 Marcador de contenido"/>
          <p:cNvSpPr>
            <a:spLocks noGrp="1"/>
          </p:cNvSpPr>
          <p:nvPr>
            <p:ph idx="1"/>
          </p:nvPr>
        </p:nvSpPr>
        <p:spPr>
          <a:xfrm>
            <a:off x="457200" y="1988840"/>
            <a:ext cx="8229600" cy="3456383"/>
          </a:xfrm>
        </p:spPr>
        <p:txBody>
          <a:bodyPr>
            <a:normAutofit fontScale="92500" lnSpcReduction="10000"/>
          </a:bodyPr>
          <a:lstStyle/>
          <a:p>
            <a:pPr algn="just">
              <a:buNone/>
            </a:pPr>
            <a:r>
              <a:rPr lang="es-ES_tradnl" sz="2200" dirty="0">
                <a:latin typeface="Arial" panose="020B0604020202020204" pitchFamily="34" charset="0"/>
                <a:cs typeface="Arial" panose="020B0604020202020204" pitchFamily="34" charset="0"/>
              </a:rPr>
              <a:t>El presente artículo nace como resultado de una investigación de corte cualitativa que tenía como objetivo principal la elaboración de un análisis detallado de la incidencia del Régimen de Precios de Transferencia en la eficiencia tributaria en Colombia partiendo como base del concepto de esta misma dispuesto por la Corte </a:t>
            </a:r>
            <a:r>
              <a:rPr lang="es-ES_tradnl" sz="2200" dirty="0" smtClean="0">
                <a:latin typeface="Arial" panose="020B0604020202020204" pitchFamily="34" charset="0"/>
                <a:cs typeface="Arial" panose="020B0604020202020204" pitchFamily="34" charset="0"/>
              </a:rPr>
              <a:t>Constitucional.</a:t>
            </a:r>
          </a:p>
          <a:p>
            <a:pPr algn="just">
              <a:buNone/>
            </a:pPr>
            <a:endParaRPr lang="es-ES_tradnl" sz="2200" dirty="0">
              <a:latin typeface="Arial" pitchFamily="34" charset="0"/>
              <a:cs typeface="Arial" pitchFamily="34" charset="0"/>
            </a:endParaRPr>
          </a:p>
          <a:p>
            <a:pPr algn="just">
              <a:buNone/>
            </a:pPr>
            <a:r>
              <a:rPr lang="es-CO" sz="2200" dirty="0" smtClean="0">
                <a:latin typeface="Arial" pitchFamily="34" charset="0"/>
                <a:cs typeface="Arial" pitchFamily="34" charset="0"/>
              </a:rPr>
              <a:t>Para esto, se optó por la encuesta y el análisis documental como formas de recolección de la información necesaria para cumplir el objetivo y corroborar la hipótesis planteada luego de un análisis exhaustivo.</a:t>
            </a:r>
          </a:p>
          <a:p>
            <a:pPr algn="just">
              <a:buNone/>
            </a:pPr>
            <a:endParaRPr lang="es-CO" sz="2600" dirty="0" smtClean="0">
              <a:latin typeface="Arial" pitchFamily="34" charset="0"/>
              <a:cs typeface="Arial" pitchFamily="34" charset="0"/>
            </a:endParaRPr>
          </a:p>
          <a:p>
            <a:pPr algn="just">
              <a:buNone/>
            </a:pPr>
            <a:endParaRPr lang="es-CO" sz="2400" dirty="0" smtClean="0">
              <a:latin typeface="Arial" pitchFamily="34" charset="0"/>
              <a:cs typeface="Arial" pitchFamily="34" charset="0"/>
            </a:endParaRPr>
          </a:p>
        </p:txBody>
      </p:sp>
      <p:pic>
        <p:nvPicPr>
          <p:cNvPr id="4" name="3 Imagen" descr="Imagen"/>
          <p:cNvPicPr/>
          <p:nvPr/>
        </p:nvPicPr>
        <p:blipFill>
          <a:blip r:embed="rId2" cstate="print"/>
          <a:srcRect/>
          <a:stretch>
            <a:fillRect/>
          </a:stretch>
        </p:blipFill>
        <p:spPr bwMode="auto">
          <a:xfrm>
            <a:off x="285720" y="5214950"/>
            <a:ext cx="1057275" cy="1409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2800" b="1" dirty="0" smtClean="0">
                <a:effectLst>
                  <a:outerShdw blurRad="38100" dist="38100" dir="2700000" algn="tl">
                    <a:srgbClr val="000000">
                      <a:alpha val="43137"/>
                    </a:srgbClr>
                  </a:outerShdw>
                </a:effectLst>
                <a:latin typeface="Arial" pitchFamily="34" charset="0"/>
                <a:cs typeface="Arial" pitchFamily="34" charset="0"/>
              </a:rPr>
              <a:t>INSTRUMETOS UTILIZADOS</a:t>
            </a:r>
            <a:endParaRPr lang="es-ES" sz="28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2 Marcador de contenido"/>
          <p:cNvSpPr>
            <a:spLocks noGrp="1"/>
          </p:cNvSpPr>
          <p:nvPr>
            <p:ph idx="1"/>
          </p:nvPr>
        </p:nvSpPr>
        <p:spPr>
          <a:xfrm>
            <a:off x="457200" y="1357298"/>
            <a:ext cx="8229600" cy="4087925"/>
          </a:xfrm>
        </p:spPr>
        <p:txBody>
          <a:bodyPr>
            <a:normAutofit fontScale="92500" lnSpcReduction="10000"/>
          </a:bodyPr>
          <a:lstStyle/>
          <a:p>
            <a:pPr algn="just">
              <a:buNone/>
            </a:pPr>
            <a:endParaRPr lang="es-ES_tradnl" sz="2000" b="1" dirty="0" smtClean="0">
              <a:latin typeface="Arial" pitchFamily="34" charset="0"/>
              <a:cs typeface="Arial" pitchFamily="34" charset="0"/>
            </a:endParaRPr>
          </a:p>
          <a:p>
            <a:pPr algn="just">
              <a:buNone/>
            </a:pPr>
            <a:r>
              <a:rPr lang="es-ES_tradnl" sz="2000" b="1" dirty="0">
                <a:latin typeface="Arial" pitchFamily="34" charset="0"/>
                <a:cs typeface="Arial" pitchFamily="34" charset="0"/>
              </a:rPr>
              <a:t>Encuesta</a:t>
            </a:r>
            <a:r>
              <a:rPr lang="es-ES_tradnl" sz="2000" dirty="0">
                <a:latin typeface="Arial" pitchFamily="34" charset="0"/>
                <a:cs typeface="Arial" pitchFamily="34" charset="0"/>
              </a:rPr>
              <a:t>: Se dirigió a investigadores, </a:t>
            </a:r>
            <a:r>
              <a:rPr lang="es-CO" sz="2000" dirty="0">
                <a:latin typeface="Arial" pitchFamily="34" charset="0"/>
                <a:cs typeface="Arial" pitchFamily="34" charset="0"/>
              </a:rPr>
              <a:t>a expertos en declaraciones informativas de precios de transferencia o acuerdos de estabilidad jurídica o en tratados de eliminación de doble imposición los cuales proporcionaron una mayor información, permitiendo un mayor acercamiento a la realidad. </a:t>
            </a:r>
          </a:p>
          <a:p>
            <a:pPr algn="just">
              <a:buNone/>
            </a:pPr>
            <a:endParaRPr lang="es-ES_tradnl" sz="2000" b="1" dirty="0">
              <a:latin typeface="Arial" pitchFamily="34" charset="0"/>
              <a:cs typeface="Arial" pitchFamily="34" charset="0"/>
            </a:endParaRPr>
          </a:p>
          <a:p>
            <a:pPr algn="just">
              <a:buNone/>
            </a:pPr>
            <a:r>
              <a:rPr lang="es-ES_tradnl" sz="2000" b="1" dirty="0" smtClean="0">
                <a:latin typeface="Arial" pitchFamily="34" charset="0"/>
                <a:cs typeface="Arial" pitchFamily="34" charset="0"/>
              </a:rPr>
              <a:t>Análisis documental</a:t>
            </a:r>
            <a:r>
              <a:rPr lang="es-ES_tradnl" sz="2000" dirty="0" smtClean="0">
                <a:latin typeface="Arial" pitchFamily="34" charset="0"/>
                <a:cs typeface="Arial" pitchFamily="34" charset="0"/>
              </a:rPr>
              <a:t>: </a:t>
            </a:r>
            <a:r>
              <a:rPr lang="es-CO" sz="2000" dirty="0" smtClean="0">
                <a:latin typeface="Arial" pitchFamily="34" charset="0"/>
                <a:cs typeface="Arial" pitchFamily="34" charset="0"/>
              </a:rPr>
              <a:t>Como instrumento de investigación, también se optó por el análisis documental. Para ello fueron seleccionadas diferentes fuentes relacionadas con la normatividad sobre precios de transferencia nacional e internacional y gestión de la administración tributaria colombiana que posibilitaran sustentar y dar respuesta a la sistematización de las variables con las cuales se concluyera  la veracidad o falsedad total o parcial de la hipótesis. </a:t>
            </a:r>
          </a:p>
          <a:p>
            <a:pPr algn="just">
              <a:buNone/>
            </a:pPr>
            <a:endParaRPr lang="es-CO" sz="2400" dirty="0" smtClean="0">
              <a:latin typeface="Arial" pitchFamily="34" charset="0"/>
              <a:cs typeface="Arial" pitchFamily="34" charset="0"/>
            </a:endParaRPr>
          </a:p>
        </p:txBody>
      </p:sp>
      <p:pic>
        <p:nvPicPr>
          <p:cNvPr id="4" name="3 Imagen" descr="Imagen"/>
          <p:cNvPicPr/>
          <p:nvPr/>
        </p:nvPicPr>
        <p:blipFill>
          <a:blip r:embed="rId2" cstate="print"/>
          <a:srcRect/>
          <a:stretch>
            <a:fillRect/>
          </a:stretch>
        </p:blipFill>
        <p:spPr bwMode="auto">
          <a:xfrm>
            <a:off x="285720" y="5214950"/>
            <a:ext cx="1057275" cy="1409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2800" b="1" dirty="0" smtClean="0">
                <a:effectLst>
                  <a:outerShdw blurRad="38100" dist="38100" dir="2700000" algn="tl">
                    <a:srgbClr val="000000">
                      <a:alpha val="43137"/>
                    </a:srgbClr>
                  </a:outerShdw>
                </a:effectLst>
                <a:latin typeface="Arial" pitchFamily="34" charset="0"/>
                <a:cs typeface="Arial" pitchFamily="34" charset="0"/>
              </a:rPr>
              <a:t>ANALISIS DE LOS RESULTADOS</a:t>
            </a:r>
            <a:endParaRPr lang="es-ES" sz="28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2 Marcador de contenido"/>
          <p:cNvSpPr>
            <a:spLocks noGrp="1"/>
          </p:cNvSpPr>
          <p:nvPr>
            <p:ph idx="1"/>
          </p:nvPr>
        </p:nvSpPr>
        <p:spPr>
          <a:xfrm>
            <a:off x="457200" y="1600200"/>
            <a:ext cx="8229600" cy="3257560"/>
          </a:xfrm>
        </p:spPr>
        <p:txBody>
          <a:bodyPr>
            <a:normAutofit/>
          </a:bodyPr>
          <a:lstStyle/>
          <a:p>
            <a:pPr algn="just">
              <a:buNone/>
            </a:pPr>
            <a:endParaRPr lang="es-ES_tradnl" sz="2800" b="1" dirty="0" smtClean="0"/>
          </a:p>
          <a:p>
            <a:pPr marL="185738" indent="19050" algn="just">
              <a:buNone/>
            </a:pPr>
            <a:endParaRPr lang="es-ES_tradnl" sz="2600" b="1" dirty="0" smtClean="0">
              <a:latin typeface="Adobe Devanagari" pitchFamily="18" charset="0"/>
              <a:cs typeface="Adobe Devanagari" pitchFamily="18" charset="0"/>
            </a:endParaRPr>
          </a:p>
          <a:p>
            <a:pPr algn="just">
              <a:buNone/>
            </a:pPr>
            <a:endParaRPr lang="es-ES_tradnl" sz="2800" dirty="0"/>
          </a:p>
          <a:p>
            <a:pPr algn="just">
              <a:buNone/>
            </a:pPr>
            <a:endParaRPr lang="es-ES_tradnl" sz="2800" dirty="0"/>
          </a:p>
          <a:p>
            <a:pPr algn="just">
              <a:buNone/>
            </a:pPr>
            <a:endParaRPr lang="es-ES" sz="2800" dirty="0"/>
          </a:p>
          <a:p>
            <a:pPr algn="just"/>
            <a:endParaRPr lang="es-ES" sz="2600" dirty="0"/>
          </a:p>
          <a:p>
            <a:endParaRPr lang="es-ES" dirty="0"/>
          </a:p>
        </p:txBody>
      </p:sp>
      <p:sp>
        <p:nvSpPr>
          <p:cNvPr id="6" name="2 Marcador de contenido"/>
          <p:cNvSpPr txBox="1">
            <a:spLocks/>
          </p:cNvSpPr>
          <p:nvPr/>
        </p:nvSpPr>
        <p:spPr>
          <a:xfrm>
            <a:off x="457200" y="1357298"/>
            <a:ext cx="8229600" cy="4000528"/>
          </a:xfrm>
          <a:prstGeom prst="rect">
            <a:avLst/>
          </a:prstGeom>
        </p:spPr>
        <p:txBody>
          <a:bodyPr vert="horz" lIns="91440" tIns="45720" rIns="91440" bIns="45720" rtlCol="0">
            <a:normAutofit fontScale="55000" lnSpcReduction="20000"/>
          </a:bodyPr>
          <a:lstStyle/>
          <a:p>
            <a:pPr marL="342900" indent="-342900" algn="just">
              <a:spcBef>
                <a:spcPct val="20000"/>
              </a:spcBef>
              <a:buFont typeface="Wingdings" pitchFamily="2" charset="2"/>
              <a:buChar char="ü"/>
            </a:pPr>
            <a:r>
              <a:rPr kumimoji="0" lang="es-ES_tradnl" sz="44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Eficiencia</a:t>
            </a:r>
            <a:r>
              <a:rPr kumimoji="0" lang="es-ES_tradnl" sz="4400" b="1" i="0" u="none" strike="noStrike" kern="1200" cap="none" spc="0" normalizeH="0" noProof="0" dirty="0" smtClean="0">
                <a:ln>
                  <a:noFill/>
                </a:ln>
                <a:solidFill>
                  <a:schemeClr val="tx1"/>
                </a:solidFill>
                <a:effectLst/>
                <a:uLnTx/>
                <a:uFillTx/>
                <a:latin typeface="Arial" pitchFamily="34" charset="0"/>
                <a:ea typeface="+mn-ea"/>
                <a:cs typeface="Arial" pitchFamily="34" charset="0"/>
              </a:rPr>
              <a:t> en el d</a:t>
            </a:r>
            <a:r>
              <a:rPr kumimoji="0" lang="es-ES_tradnl" sz="44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iseño</a:t>
            </a:r>
            <a:r>
              <a:rPr kumimoji="0" lang="es-ES_tradnl" sz="4400" b="1" i="0" u="none" strike="noStrike" kern="1200" cap="none" spc="0" normalizeH="0" noProof="0" dirty="0" smtClean="0">
                <a:ln>
                  <a:noFill/>
                </a:ln>
                <a:solidFill>
                  <a:schemeClr val="tx1"/>
                </a:solidFill>
                <a:effectLst/>
                <a:uLnTx/>
                <a:uFillTx/>
                <a:latin typeface="Arial" pitchFamily="34" charset="0"/>
                <a:ea typeface="+mn-ea"/>
                <a:cs typeface="Arial" pitchFamily="34" charset="0"/>
              </a:rPr>
              <a:t> de la norma</a:t>
            </a:r>
            <a:r>
              <a:rPr kumimoji="0" lang="es-ES_tradnl" sz="44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a:t>
            </a:r>
          </a:p>
          <a:p>
            <a:pPr marL="342900" indent="-342900" algn="just">
              <a:spcBef>
                <a:spcPct val="20000"/>
              </a:spcBef>
            </a:pPr>
            <a:endParaRPr kumimoji="0" lang="es-ES_tradnl" sz="44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a:p>
            <a:pPr marL="342900" indent="-342900" algn="just">
              <a:spcBef>
                <a:spcPct val="20000"/>
              </a:spcBef>
            </a:pPr>
            <a:r>
              <a:rPr lang="es-CO" sz="4400" dirty="0" smtClean="0">
                <a:latin typeface="Arial" pitchFamily="34" charset="0"/>
                <a:cs typeface="Arial" pitchFamily="34" charset="0"/>
              </a:rPr>
              <a:t>Cumple con lo estipulado por la OCDE.</a:t>
            </a:r>
          </a:p>
          <a:p>
            <a:pPr marL="342900" indent="-342900" algn="just">
              <a:spcBef>
                <a:spcPct val="20000"/>
              </a:spcBef>
            </a:pPr>
            <a:endParaRPr lang="es-CO" sz="4400" dirty="0" smtClean="0">
              <a:latin typeface="Arial" pitchFamily="34" charset="0"/>
              <a:cs typeface="Arial" pitchFamily="34" charset="0"/>
            </a:endParaRPr>
          </a:p>
          <a:p>
            <a:pPr marL="342900" indent="-342900" algn="just">
              <a:spcBef>
                <a:spcPct val="20000"/>
              </a:spcBef>
            </a:pPr>
            <a:r>
              <a:rPr lang="es-CO" sz="4400" dirty="0" smtClean="0">
                <a:latin typeface="Arial" pitchFamily="34" charset="0"/>
                <a:cs typeface="Arial" pitchFamily="34" charset="0"/>
              </a:rPr>
              <a:t>Es coherente con las normas aplicables en materia de precios de transferencia con los países latinoamericanos.</a:t>
            </a:r>
          </a:p>
          <a:p>
            <a:pPr marL="342900" indent="-342900" algn="just">
              <a:spcBef>
                <a:spcPct val="20000"/>
              </a:spcBef>
            </a:pPr>
            <a:endParaRPr lang="es-CO" sz="4400" dirty="0" smtClean="0">
              <a:latin typeface="Arial" pitchFamily="34" charset="0"/>
              <a:cs typeface="Arial" pitchFamily="34" charset="0"/>
            </a:endParaRPr>
          </a:p>
          <a:p>
            <a:pPr marL="342900" indent="-342900" algn="just">
              <a:spcBef>
                <a:spcPct val="20000"/>
              </a:spcBef>
            </a:pPr>
            <a:r>
              <a:rPr lang="es-CO" sz="4400" dirty="0" smtClean="0">
                <a:latin typeface="Arial" pitchFamily="34" charset="0"/>
                <a:cs typeface="Arial" pitchFamily="34" charset="0"/>
              </a:rPr>
              <a:t>Se han firmado e implementado acuerdos de eliminación de doble tributación que complementan la regulación interna sobre precios de transferencia.</a:t>
            </a:r>
          </a:p>
          <a:p>
            <a:pPr marL="342900" indent="-342900" algn="just">
              <a:spcBef>
                <a:spcPct val="20000"/>
              </a:spcBef>
            </a:pPr>
            <a:endParaRPr kumimoji="0" lang="es-CO" sz="24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CO" sz="24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pic>
        <p:nvPicPr>
          <p:cNvPr id="7" name="6 Imagen" descr="Imagen"/>
          <p:cNvPicPr/>
          <p:nvPr/>
        </p:nvPicPr>
        <p:blipFill>
          <a:blip r:embed="rId3" cstate="print"/>
          <a:srcRect/>
          <a:stretch>
            <a:fillRect/>
          </a:stretch>
        </p:blipFill>
        <p:spPr bwMode="auto">
          <a:xfrm>
            <a:off x="285720" y="5214950"/>
            <a:ext cx="1057275" cy="140970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2800" b="1" dirty="0" smtClean="0">
                <a:effectLst>
                  <a:outerShdw blurRad="38100" dist="38100" dir="2700000" algn="tl">
                    <a:srgbClr val="000000">
                      <a:alpha val="43137"/>
                    </a:srgbClr>
                  </a:outerShdw>
                </a:effectLst>
                <a:latin typeface="Arial" pitchFamily="34" charset="0"/>
                <a:cs typeface="Arial" pitchFamily="34" charset="0"/>
              </a:rPr>
              <a:t>ANALISIS DE LOS RESULTADOS</a:t>
            </a:r>
            <a:endParaRPr lang="es-ES" sz="28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2 Marcador de contenido"/>
          <p:cNvSpPr>
            <a:spLocks noGrp="1"/>
          </p:cNvSpPr>
          <p:nvPr>
            <p:ph idx="1"/>
          </p:nvPr>
        </p:nvSpPr>
        <p:spPr>
          <a:xfrm>
            <a:off x="457200" y="1600200"/>
            <a:ext cx="8229600" cy="4349080"/>
          </a:xfrm>
        </p:spPr>
        <p:txBody>
          <a:bodyPr>
            <a:normAutofit/>
          </a:bodyPr>
          <a:lstStyle/>
          <a:p>
            <a:pPr algn="just">
              <a:buNone/>
            </a:pPr>
            <a:endParaRPr lang="es-ES_tradnl" sz="2800" b="1" dirty="0" smtClean="0"/>
          </a:p>
          <a:p>
            <a:pPr marL="185738" indent="19050" algn="just">
              <a:buNone/>
            </a:pPr>
            <a:endParaRPr lang="es-ES_tradnl" sz="2600" b="1" dirty="0" smtClean="0">
              <a:latin typeface="Adobe Devanagari" pitchFamily="18" charset="0"/>
              <a:cs typeface="Adobe Devanagari" pitchFamily="18" charset="0"/>
            </a:endParaRPr>
          </a:p>
          <a:p>
            <a:pPr algn="just">
              <a:buNone/>
            </a:pPr>
            <a:endParaRPr lang="es-ES_tradnl" sz="2800" dirty="0"/>
          </a:p>
          <a:p>
            <a:pPr algn="just">
              <a:buNone/>
            </a:pPr>
            <a:endParaRPr lang="es-ES_tradnl" sz="2800" dirty="0"/>
          </a:p>
          <a:p>
            <a:pPr algn="just">
              <a:buNone/>
            </a:pPr>
            <a:endParaRPr lang="es-ES" sz="2800" dirty="0"/>
          </a:p>
          <a:p>
            <a:pPr algn="just"/>
            <a:endParaRPr lang="es-ES" sz="2600" dirty="0"/>
          </a:p>
          <a:p>
            <a:endParaRPr lang="es-ES" dirty="0"/>
          </a:p>
        </p:txBody>
      </p:sp>
      <p:sp>
        <p:nvSpPr>
          <p:cNvPr id="6" name="2 Marcador de contenido"/>
          <p:cNvSpPr txBox="1">
            <a:spLocks/>
          </p:cNvSpPr>
          <p:nvPr/>
        </p:nvSpPr>
        <p:spPr>
          <a:xfrm>
            <a:off x="457200" y="1484784"/>
            <a:ext cx="8229600" cy="4087925"/>
          </a:xfrm>
          <a:prstGeom prst="rect">
            <a:avLst/>
          </a:prstGeom>
        </p:spPr>
        <p:txBody>
          <a:bodyPr vert="horz" lIns="91440" tIns="45720" rIns="91440" bIns="45720" rtlCol="0">
            <a:normAutofit lnSpcReduction="10000"/>
          </a:bodyPr>
          <a:lstStyle/>
          <a:p>
            <a:pPr marL="342900" indent="-342900" algn="just">
              <a:spcBef>
                <a:spcPct val="20000"/>
              </a:spcBef>
              <a:buFont typeface="Wingdings" pitchFamily="2" charset="2"/>
              <a:buChar char="ü"/>
            </a:pPr>
            <a:r>
              <a:rPr lang="es-CO" sz="2400" b="1" dirty="0" smtClean="0">
                <a:latin typeface="Arial" pitchFamily="34" charset="0"/>
                <a:cs typeface="Arial" pitchFamily="34" charset="0"/>
              </a:rPr>
              <a:t>Eficiencia en la administración y fiscalización tributaria</a:t>
            </a:r>
            <a:r>
              <a:rPr kumimoji="0" lang="es-ES_tradnl" sz="2400" b="0" i="0" u="none" strike="noStrike" kern="1200" cap="none" spc="0" normalizeH="0" baseline="0" noProof="0" dirty="0" smtClean="0">
                <a:ln>
                  <a:noFill/>
                </a:ln>
                <a:solidFill>
                  <a:schemeClr val="tx1"/>
                </a:solidFill>
                <a:effectLst/>
                <a:uLnTx/>
                <a:uFillTx/>
                <a:latin typeface="Arial" pitchFamily="34" charset="0"/>
                <a:cs typeface="Arial" pitchFamily="34" charset="0"/>
              </a:rPr>
              <a:t>: </a:t>
            </a:r>
          </a:p>
          <a:p>
            <a:pPr marL="342900" indent="-342900" algn="just">
              <a:spcBef>
                <a:spcPct val="20000"/>
              </a:spcBef>
              <a:buFont typeface="Wingdings" pitchFamily="2" charset="2"/>
              <a:buChar char="ü"/>
            </a:pPr>
            <a:endParaRPr lang="es-ES_tradnl" sz="2400" dirty="0">
              <a:latin typeface="Arial" pitchFamily="34" charset="0"/>
              <a:cs typeface="Arial" pitchFamily="34" charset="0"/>
            </a:endParaRPr>
          </a:p>
          <a:p>
            <a:pPr marL="342900" indent="-342900" algn="just">
              <a:spcBef>
                <a:spcPct val="20000"/>
              </a:spcBef>
            </a:pPr>
            <a:r>
              <a:rPr lang="es-ES_tradnl" sz="1900" dirty="0" smtClean="0">
                <a:latin typeface="Arial" panose="020B0604020202020204" pitchFamily="34" charset="0"/>
                <a:cs typeface="Arial" panose="020B0604020202020204" pitchFamily="34" charset="0"/>
              </a:rPr>
              <a:t>Se </a:t>
            </a:r>
            <a:r>
              <a:rPr lang="es-ES_tradnl" sz="1900" dirty="0">
                <a:latin typeface="Arial" panose="020B0604020202020204" pitchFamily="34" charset="0"/>
                <a:cs typeface="Arial" panose="020B0604020202020204" pitchFamily="34" charset="0"/>
              </a:rPr>
              <a:t>evidencia la orientación hacia la fiscalización formal y sustancial que ha tenido la gestión de la DIAN en cuanto a precios de transferencia hasta el momento y su coherencia con las políticas de control de dicha entidad orientadas a consolidar la fiscalización relacionada con precios de transferencia, inversión extranjera y operaciones económicas internacionales, desincentivar las prácticas evasivas, elusivas e ilegales, incrementar la percepción del riesgo en agentes económicos para mejorar el cumplimiento voluntario y mejorar la coordinación de las actuaciones conjuntas de las demás entidades involucradas en el </a:t>
            </a:r>
            <a:r>
              <a:rPr lang="es-ES_tradnl" sz="1900" dirty="0" smtClean="0">
                <a:latin typeface="Arial" panose="020B0604020202020204" pitchFamily="34" charset="0"/>
                <a:cs typeface="Arial" panose="020B0604020202020204" pitchFamily="34" charset="0"/>
              </a:rPr>
              <a:t>control. </a:t>
            </a:r>
            <a:endParaRPr kumimoji="0" lang="es-CO" sz="1900"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CO" sz="24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pic>
        <p:nvPicPr>
          <p:cNvPr id="7" name="6 Imagen" descr="Imagen"/>
          <p:cNvPicPr/>
          <p:nvPr/>
        </p:nvPicPr>
        <p:blipFill>
          <a:blip r:embed="rId2" cstate="print"/>
          <a:srcRect/>
          <a:stretch>
            <a:fillRect/>
          </a:stretch>
        </p:blipFill>
        <p:spPr bwMode="auto">
          <a:xfrm>
            <a:off x="285720" y="5214950"/>
            <a:ext cx="1057275" cy="14097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2800" b="1" dirty="0" smtClean="0">
                <a:effectLst>
                  <a:outerShdw blurRad="38100" dist="38100" dir="2700000" algn="tl">
                    <a:srgbClr val="000000">
                      <a:alpha val="43137"/>
                    </a:srgbClr>
                  </a:outerShdw>
                </a:effectLst>
                <a:latin typeface="Arial" pitchFamily="34" charset="0"/>
                <a:cs typeface="Arial" pitchFamily="34" charset="0"/>
              </a:rPr>
              <a:t>ANÁLISIS DE LOS RESULTADOS</a:t>
            </a:r>
            <a:endParaRPr lang="es-ES" sz="28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2 Marcador de contenido"/>
          <p:cNvSpPr>
            <a:spLocks noGrp="1"/>
          </p:cNvSpPr>
          <p:nvPr>
            <p:ph idx="1"/>
          </p:nvPr>
        </p:nvSpPr>
        <p:spPr>
          <a:xfrm>
            <a:off x="457200" y="1600200"/>
            <a:ext cx="8229600" cy="4349080"/>
          </a:xfrm>
        </p:spPr>
        <p:txBody>
          <a:bodyPr>
            <a:normAutofit/>
          </a:bodyPr>
          <a:lstStyle/>
          <a:p>
            <a:pPr algn="just">
              <a:buNone/>
            </a:pPr>
            <a:endParaRPr lang="es-ES_tradnl" sz="2800" b="1" dirty="0" smtClean="0"/>
          </a:p>
          <a:p>
            <a:pPr marL="185738" indent="19050" algn="just">
              <a:buNone/>
            </a:pPr>
            <a:endParaRPr lang="es-ES_tradnl" sz="2600" b="1" dirty="0" smtClean="0">
              <a:latin typeface="Adobe Devanagari" pitchFamily="18" charset="0"/>
              <a:cs typeface="Adobe Devanagari" pitchFamily="18" charset="0"/>
            </a:endParaRPr>
          </a:p>
          <a:p>
            <a:pPr algn="just">
              <a:buNone/>
            </a:pPr>
            <a:endParaRPr lang="es-ES_tradnl" sz="2800" dirty="0"/>
          </a:p>
          <a:p>
            <a:pPr algn="just">
              <a:buNone/>
            </a:pPr>
            <a:endParaRPr lang="es-ES_tradnl" sz="2800" dirty="0"/>
          </a:p>
          <a:p>
            <a:pPr algn="just">
              <a:buNone/>
            </a:pPr>
            <a:endParaRPr lang="es-ES" sz="2800" dirty="0"/>
          </a:p>
          <a:p>
            <a:pPr algn="just"/>
            <a:endParaRPr lang="es-ES" sz="2600" dirty="0"/>
          </a:p>
          <a:p>
            <a:endParaRPr lang="es-ES" dirty="0"/>
          </a:p>
        </p:txBody>
      </p:sp>
      <p:sp>
        <p:nvSpPr>
          <p:cNvPr id="6" name="2 Marcador de contenido"/>
          <p:cNvSpPr txBox="1">
            <a:spLocks/>
          </p:cNvSpPr>
          <p:nvPr/>
        </p:nvSpPr>
        <p:spPr>
          <a:xfrm>
            <a:off x="457200" y="1700808"/>
            <a:ext cx="8229600" cy="4514274"/>
          </a:xfrm>
          <a:prstGeom prst="rect">
            <a:avLst/>
          </a:prstGeom>
        </p:spPr>
        <p:txBody>
          <a:bodyPr vert="horz" lIns="91440" tIns="45720" rIns="91440" bIns="45720" rtlCol="0">
            <a:normAutofit/>
          </a:bodyPr>
          <a:lstStyle/>
          <a:p>
            <a:pPr marL="342900" indent="-342900" algn="just">
              <a:spcBef>
                <a:spcPct val="20000"/>
              </a:spcBef>
              <a:buFont typeface="Wingdings" pitchFamily="2" charset="2"/>
              <a:buChar char="ü"/>
            </a:pPr>
            <a:r>
              <a:rPr lang="es-CO" sz="2400" b="1" dirty="0" smtClean="0">
                <a:latin typeface="Arial" pitchFamily="34" charset="0"/>
                <a:cs typeface="Arial" pitchFamily="34" charset="0"/>
              </a:rPr>
              <a:t>Costo social para el contribuyente</a:t>
            </a:r>
            <a:r>
              <a:rPr kumimoji="0" lang="es-ES_tradnl" sz="24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a:t>
            </a:r>
          </a:p>
          <a:p>
            <a:pPr algn="just">
              <a:spcBef>
                <a:spcPct val="20000"/>
              </a:spcBef>
            </a:pPr>
            <a:endParaRPr lang="es-CO" sz="2400" dirty="0" smtClean="0">
              <a:latin typeface="Arial" pitchFamily="34" charset="0"/>
              <a:cs typeface="Arial" pitchFamily="34" charset="0"/>
            </a:endParaRPr>
          </a:p>
          <a:p>
            <a:pPr algn="just"/>
            <a:r>
              <a:rPr lang="es-ES_tradnl" dirty="0" smtClean="0">
                <a:latin typeface="Arial" pitchFamily="34" charset="0"/>
                <a:cs typeface="Arial" pitchFamily="34" charset="0"/>
              </a:rPr>
              <a:t>Las estrategias de información que ha implementado la DIAN, facilitan el cumplimiento de la obligación y previenen que el contribuyente incurra en sanciones por errores en sus declaraciones informativas.  </a:t>
            </a:r>
          </a:p>
          <a:p>
            <a:pPr algn="just"/>
            <a:endParaRPr lang="es-CO" dirty="0" smtClean="0">
              <a:latin typeface="Arial" pitchFamily="34" charset="0"/>
              <a:cs typeface="Arial" pitchFamily="34" charset="0"/>
            </a:endParaRPr>
          </a:p>
          <a:p>
            <a:pPr algn="just"/>
            <a:r>
              <a:rPr lang="es-ES_tradnl" dirty="0" smtClean="0">
                <a:latin typeface="Arial" pitchFamily="34" charset="0"/>
                <a:cs typeface="Arial" pitchFamily="34" charset="0"/>
              </a:rPr>
              <a:t>Por otro lado, los acuerdos anticipados de precios facilitan las relaciones entre el contribuyente y la Administración de Impuestos ya que permite de antemano llegar a un acuerdo sobre los precios y márgenes de utilidad que se vayan a declarar proporcionando una estabilidad tributaria al contribuyente y menores costos de fiscalización a la entidad  	recaudadora</a:t>
            </a:r>
            <a:r>
              <a:rPr lang="es-ES_tradnl" dirty="0" smtClean="0"/>
              <a:t>.</a:t>
            </a:r>
            <a:endParaRPr lang="es-CO" dirty="0"/>
          </a:p>
        </p:txBody>
      </p:sp>
      <p:pic>
        <p:nvPicPr>
          <p:cNvPr id="7" name="6 Imagen" descr="Imagen"/>
          <p:cNvPicPr/>
          <p:nvPr/>
        </p:nvPicPr>
        <p:blipFill>
          <a:blip r:embed="rId2" cstate="print"/>
          <a:srcRect/>
          <a:stretch>
            <a:fillRect/>
          </a:stretch>
        </p:blipFill>
        <p:spPr bwMode="auto">
          <a:xfrm>
            <a:off x="428596" y="5214950"/>
            <a:ext cx="1057275" cy="14097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2800" b="1" dirty="0" smtClean="0">
                <a:effectLst>
                  <a:outerShdw blurRad="38100" dist="38100" dir="2700000" algn="tl">
                    <a:srgbClr val="000000">
                      <a:alpha val="43137"/>
                    </a:srgbClr>
                  </a:outerShdw>
                </a:effectLst>
                <a:latin typeface="Arial" pitchFamily="34" charset="0"/>
                <a:cs typeface="Arial" pitchFamily="34" charset="0"/>
              </a:rPr>
              <a:t>CONCLUSIONES</a:t>
            </a:r>
            <a:endParaRPr lang="es-ES" sz="28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2 Marcador de contenido"/>
          <p:cNvSpPr>
            <a:spLocks noGrp="1"/>
          </p:cNvSpPr>
          <p:nvPr>
            <p:ph idx="1"/>
          </p:nvPr>
        </p:nvSpPr>
        <p:spPr>
          <a:xfrm>
            <a:off x="457200" y="1600200"/>
            <a:ext cx="8229600" cy="4349080"/>
          </a:xfrm>
        </p:spPr>
        <p:txBody>
          <a:bodyPr>
            <a:normAutofit/>
          </a:bodyPr>
          <a:lstStyle/>
          <a:p>
            <a:pPr algn="just">
              <a:buNone/>
            </a:pPr>
            <a:endParaRPr lang="es-ES_tradnl" sz="2800" b="1" dirty="0" smtClean="0"/>
          </a:p>
          <a:p>
            <a:pPr marL="185738" indent="19050" algn="just">
              <a:buNone/>
            </a:pPr>
            <a:endParaRPr lang="es-ES_tradnl" sz="2600" b="1" dirty="0" smtClean="0">
              <a:latin typeface="Adobe Devanagari" pitchFamily="18" charset="0"/>
              <a:cs typeface="Adobe Devanagari" pitchFamily="18" charset="0"/>
            </a:endParaRPr>
          </a:p>
          <a:p>
            <a:pPr algn="just">
              <a:buNone/>
            </a:pPr>
            <a:endParaRPr lang="es-ES_tradnl" sz="2800" dirty="0"/>
          </a:p>
          <a:p>
            <a:pPr algn="just">
              <a:buNone/>
            </a:pPr>
            <a:endParaRPr lang="es-ES_tradnl" sz="2800" dirty="0"/>
          </a:p>
          <a:p>
            <a:pPr algn="just">
              <a:buNone/>
            </a:pPr>
            <a:endParaRPr lang="es-ES" sz="2800" dirty="0"/>
          </a:p>
          <a:p>
            <a:pPr algn="just"/>
            <a:endParaRPr lang="es-ES" sz="2600" dirty="0"/>
          </a:p>
          <a:p>
            <a:endParaRPr lang="es-ES" dirty="0"/>
          </a:p>
        </p:txBody>
      </p:sp>
      <p:sp>
        <p:nvSpPr>
          <p:cNvPr id="6" name="2 Marcador de contenido"/>
          <p:cNvSpPr txBox="1">
            <a:spLocks/>
          </p:cNvSpPr>
          <p:nvPr/>
        </p:nvSpPr>
        <p:spPr>
          <a:xfrm>
            <a:off x="457200" y="1988840"/>
            <a:ext cx="8229600" cy="4226242"/>
          </a:xfrm>
          <a:prstGeom prst="rect">
            <a:avLst/>
          </a:prstGeom>
        </p:spPr>
        <p:txBody>
          <a:bodyPr vert="horz" lIns="91440" tIns="45720" rIns="91440" bIns="45720" rtlCol="0">
            <a:normAutofit/>
          </a:bodyPr>
          <a:lstStyle/>
          <a:p>
            <a:pPr marL="342900" indent="-342900" algn="just">
              <a:spcBef>
                <a:spcPct val="20000"/>
              </a:spcBef>
              <a:buFont typeface="Arial" pitchFamily="34" charset="0"/>
              <a:buChar char="•"/>
            </a:pPr>
            <a:r>
              <a:rPr lang="es-CO" sz="2000" dirty="0" smtClean="0">
                <a:latin typeface="Arial" pitchFamily="34" charset="0"/>
                <a:cs typeface="Arial" pitchFamily="34" charset="0"/>
              </a:rPr>
              <a:t>La implementación de los precios de transferencia en términos tributarios en Colombia hasta el momento, ha tenido un impacto significativo en la tributación doméstica ya que su alcance ha logrado realizar una fiscalización de aspectos  formales y sustanciales de la obligación de presentar declaraciones informativas y documentación comprobatoria que contribuyen a incrementar el recaudo fiscal e incentiva en el contribuyente el cumplimiento voluntario.</a:t>
            </a:r>
          </a:p>
        </p:txBody>
      </p:sp>
      <p:pic>
        <p:nvPicPr>
          <p:cNvPr id="7" name="6 Imagen" descr="Imagen"/>
          <p:cNvPicPr/>
          <p:nvPr/>
        </p:nvPicPr>
        <p:blipFill>
          <a:blip r:embed="rId2" cstate="print"/>
          <a:srcRect/>
          <a:stretch>
            <a:fillRect/>
          </a:stretch>
        </p:blipFill>
        <p:spPr bwMode="auto">
          <a:xfrm>
            <a:off x="428596" y="5214950"/>
            <a:ext cx="1057275" cy="14097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2800" b="1" dirty="0" smtClean="0">
                <a:effectLst>
                  <a:outerShdw blurRad="38100" dist="38100" dir="2700000" algn="tl">
                    <a:srgbClr val="000000">
                      <a:alpha val="43137"/>
                    </a:srgbClr>
                  </a:outerShdw>
                </a:effectLst>
                <a:latin typeface="Arial" pitchFamily="34" charset="0"/>
                <a:cs typeface="Arial" pitchFamily="34" charset="0"/>
              </a:rPr>
              <a:t>CONCLUSIONES</a:t>
            </a:r>
            <a:endParaRPr lang="es-ES" sz="28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2 Marcador de contenido"/>
          <p:cNvSpPr>
            <a:spLocks noGrp="1"/>
          </p:cNvSpPr>
          <p:nvPr>
            <p:ph idx="1"/>
          </p:nvPr>
        </p:nvSpPr>
        <p:spPr>
          <a:xfrm>
            <a:off x="457200" y="1600200"/>
            <a:ext cx="8229600" cy="4349080"/>
          </a:xfrm>
        </p:spPr>
        <p:txBody>
          <a:bodyPr>
            <a:normAutofit/>
          </a:bodyPr>
          <a:lstStyle/>
          <a:p>
            <a:pPr algn="just">
              <a:buNone/>
            </a:pPr>
            <a:endParaRPr lang="es-ES_tradnl" sz="2800" b="1" dirty="0" smtClean="0"/>
          </a:p>
          <a:p>
            <a:pPr marL="185738" indent="19050" algn="just">
              <a:buNone/>
            </a:pPr>
            <a:endParaRPr lang="es-ES_tradnl" sz="2600" b="1" dirty="0" smtClean="0">
              <a:latin typeface="Adobe Devanagari" pitchFamily="18" charset="0"/>
              <a:cs typeface="Adobe Devanagari" pitchFamily="18" charset="0"/>
            </a:endParaRPr>
          </a:p>
          <a:p>
            <a:pPr algn="just">
              <a:buNone/>
            </a:pPr>
            <a:endParaRPr lang="es-ES_tradnl" sz="2800" dirty="0"/>
          </a:p>
          <a:p>
            <a:pPr algn="just">
              <a:buNone/>
            </a:pPr>
            <a:endParaRPr lang="es-ES_tradnl" sz="2800" dirty="0"/>
          </a:p>
          <a:p>
            <a:pPr algn="just">
              <a:buNone/>
            </a:pPr>
            <a:endParaRPr lang="es-ES" sz="2800" dirty="0"/>
          </a:p>
          <a:p>
            <a:pPr algn="just"/>
            <a:endParaRPr lang="es-ES" sz="2600" dirty="0"/>
          </a:p>
          <a:p>
            <a:endParaRPr lang="es-ES" dirty="0"/>
          </a:p>
        </p:txBody>
      </p:sp>
      <p:sp>
        <p:nvSpPr>
          <p:cNvPr id="6" name="2 Marcador de contenido"/>
          <p:cNvSpPr txBox="1">
            <a:spLocks/>
          </p:cNvSpPr>
          <p:nvPr/>
        </p:nvSpPr>
        <p:spPr>
          <a:xfrm>
            <a:off x="457200" y="1988840"/>
            <a:ext cx="8229600" cy="4226242"/>
          </a:xfrm>
          <a:prstGeom prst="rect">
            <a:avLst/>
          </a:prstGeom>
        </p:spPr>
        <p:txBody>
          <a:bodyPr vert="horz" lIns="91440" tIns="45720" rIns="91440" bIns="45720" rtlCol="0">
            <a:normAutofit/>
          </a:bodyPr>
          <a:lstStyle/>
          <a:p>
            <a:pPr marL="342900" indent="-342900" algn="just">
              <a:spcBef>
                <a:spcPct val="20000"/>
              </a:spcBef>
              <a:buFont typeface="Arial" pitchFamily="34" charset="0"/>
              <a:buChar char="•"/>
            </a:pPr>
            <a:r>
              <a:rPr lang="es-CO" sz="2000" dirty="0" smtClean="0">
                <a:latin typeface="Arial" pitchFamily="34" charset="0"/>
                <a:cs typeface="Arial" pitchFamily="34" charset="0"/>
              </a:rPr>
              <a:t>A pesar de los problemas que las reestructuraciones del sistema tributario colombiano han tenido en su implementación, se han logrado avances en cuanto a la gestión y fiscalización de los tributos y ha conseguido avances en materia tecnológica y de servicio al cliente que contribuyen a mejorar la gestión de la administración y cumplimiento impositivo.</a:t>
            </a:r>
          </a:p>
          <a:p>
            <a:pPr marL="342900" indent="-342900" algn="just">
              <a:spcBef>
                <a:spcPct val="20000"/>
              </a:spcBef>
              <a:buFont typeface="Arial" pitchFamily="34" charset="0"/>
              <a:buChar char="•"/>
            </a:pPr>
            <a:endParaRPr lang="es-CO" sz="2400" dirty="0" smtClean="0">
              <a:latin typeface="Arial" pitchFamily="34" charset="0"/>
              <a:cs typeface="Arial" pitchFamily="34" charset="0"/>
            </a:endParaRPr>
          </a:p>
        </p:txBody>
      </p:sp>
      <p:pic>
        <p:nvPicPr>
          <p:cNvPr id="7" name="6 Imagen" descr="Imagen"/>
          <p:cNvPicPr/>
          <p:nvPr/>
        </p:nvPicPr>
        <p:blipFill>
          <a:blip r:embed="rId2" cstate="print"/>
          <a:srcRect/>
          <a:stretch>
            <a:fillRect/>
          </a:stretch>
        </p:blipFill>
        <p:spPr bwMode="auto">
          <a:xfrm>
            <a:off x="428596" y="5214950"/>
            <a:ext cx="1057275" cy="14097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2800" b="1" dirty="0" smtClean="0">
                <a:effectLst>
                  <a:outerShdw blurRad="38100" dist="38100" dir="2700000" algn="tl">
                    <a:srgbClr val="000000">
                      <a:alpha val="43137"/>
                    </a:srgbClr>
                  </a:outerShdw>
                </a:effectLst>
                <a:latin typeface="Arial" pitchFamily="34" charset="0"/>
                <a:cs typeface="Arial" pitchFamily="34" charset="0"/>
              </a:rPr>
              <a:t>CONCLUSIONES</a:t>
            </a:r>
            <a:endParaRPr lang="es-ES" sz="28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2 Marcador de contenido"/>
          <p:cNvSpPr>
            <a:spLocks noGrp="1"/>
          </p:cNvSpPr>
          <p:nvPr>
            <p:ph idx="1"/>
          </p:nvPr>
        </p:nvSpPr>
        <p:spPr>
          <a:xfrm>
            <a:off x="457200" y="1600200"/>
            <a:ext cx="8229600" cy="4349080"/>
          </a:xfrm>
        </p:spPr>
        <p:txBody>
          <a:bodyPr>
            <a:normAutofit/>
          </a:bodyPr>
          <a:lstStyle/>
          <a:p>
            <a:pPr algn="just">
              <a:buNone/>
            </a:pPr>
            <a:endParaRPr lang="es-ES_tradnl" sz="2800" b="1" dirty="0" smtClean="0"/>
          </a:p>
          <a:p>
            <a:pPr marL="185738" indent="19050" algn="just">
              <a:buNone/>
            </a:pPr>
            <a:endParaRPr lang="es-ES_tradnl" sz="2600" b="1" dirty="0" smtClean="0">
              <a:latin typeface="Adobe Devanagari" pitchFamily="18" charset="0"/>
              <a:cs typeface="Adobe Devanagari" pitchFamily="18" charset="0"/>
            </a:endParaRPr>
          </a:p>
          <a:p>
            <a:pPr algn="just">
              <a:buNone/>
            </a:pPr>
            <a:endParaRPr lang="es-ES_tradnl" sz="2800" dirty="0"/>
          </a:p>
          <a:p>
            <a:pPr algn="just">
              <a:buNone/>
            </a:pPr>
            <a:endParaRPr lang="es-ES_tradnl" sz="2800" dirty="0"/>
          </a:p>
          <a:p>
            <a:pPr algn="just">
              <a:buNone/>
            </a:pPr>
            <a:endParaRPr lang="es-ES" sz="2800" dirty="0"/>
          </a:p>
          <a:p>
            <a:pPr algn="just"/>
            <a:endParaRPr lang="es-ES" sz="2600" dirty="0"/>
          </a:p>
          <a:p>
            <a:endParaRPr lang="es-ES" dirty="0"/>
          </a:p>
        </p:txBody>
      </p:sp>
      <p:sp>
        <p:nvSpPr>
          <p:cNvPr id="6" name="2 Marcador de contenido"/>
          <p:cNvSpPr txBox="1">
            <a:spLocks/>
          </p:cNvSpPr>
          <p:nvPr/>
        </p:nvSpPr>
        <p:spPr>
          <a:xfrm>
            <a:off x="457200" y="2204864"/>
            <a:ext cx="8229600" cy="4010218"/>
          </a:xfrm>
          <a:prstGeom prst="rect">
            <a:avLst/>
          </a:prstGeom>
        </p:spPr>
        <p:txBody>
          <a:bodyPr vert="horz" lIns="91440" tIns="45720" rIns="91440" bIns="45720" rtlCol="0">
            <a:normAutofit/>
          </a:bodyPr>
          <a:lstStyle/>
          <a:p>
            <a:pPr marL="342900" indent="-342900" algn="just">
              <a:spcBef>
                <a:spcPct val="20000"/>
              </a:spcBef>
              <a:buFont typeface="Arial" pitchFamily="34" charset="0"/>
              <a:buChar char="•"/>
            </a:pPr>
            <a:r>
              <a:rPr lang="es-CO" sz="2000" dirty="0" smtClean="0">
                <a:latin typeface="Arial" pitchFamily="34" charset="0"/>
                <a:cs typeface="Arial" pitchFamily="34" charset="0"/>
              </a:rPr>
              <a:t>Las medidas que ha tomado hasta el momento la administración de impuestos y los avances que poco a poco se han implementado en el país en materia regulación de precios de transferencia, acuerdos de eliminación de doble imposición y acuerdos anticipados de precios, han contribuido en el incremento de la percepción del riesgo del no cumplimiento de la obligación que induce al cumplimiento voluntario del contribuyente, a una estabilidad tributaria por parte de los acuerdos anticipados de precios y el beneficio multilateral que traen los instrumentos de cooperación	 internacional </a:t>
            </a:r>
          </a:p>
        </p:txBody>
      </p:sp>
      <p:pic>
        <p:nvPicPr>
          <p:cNvPr id="7" name="6 Imagen" descr="Imagen"/>
          <p:cNvPicPr/>
          <p:nvPr/>
        </p:nvPicPr>
        <p:blipFill>
          <a:blip r:embed="rId2" cstate="print"/>
          <a:srcRect/>
          <a:stretch>
            <a:fillRect/>
          </a:stretch>
        </p:blipFill>
        <p:spPr bwMode="auto">
          <a:xfrm>
            <a:off x="428596" y="5214950"/>
            <a:ext cx="1057275" cy="140970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2800" b="1" dirty="0" smtClean="0">
                <a:effectLst>
                  <a:outerShdw blurRad="38100" dist="38100" dir="2700000" algn="tl">
                    <a:srgbClr val="000000">
                      <a:alpha val="43137"/>
                    </a:srgbClr>
                  </a:outerShdw>
                </a:effectLst>
                <a:latin typeface="Arial" pitchFamily="34" charset="0"/>
                <a:cs typeface="Arial" pitchFamily="34" charset="0"/>
              </a:rPr>
              <a:t>CONCLUSIONES</a:t>
            </a:r>
            <a:endParaRPr lang="es-ES" sz="28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2 Marcador de contenido"/>
          <p:cNvSpPr>
            <a:spLocks noGrp="1"/>
          </p:cNvSpPr>
          <p:nvPr>
            <p:ph idx="1"/>
          </p:nvPr>
        </p:nvSpPr>
        <p:spPr>
          <a:xfrm>
            <a:off x="457200" y="1600200"/>
            <a:ext cx="8229600" cy="4349080"/>
          </a:xfrm>
        </p:spPr>
        <p:txBody>
          <a:bodyPr>
            <a:normAutofit/>
          </a:bodyPr>
          <a:lstStyle/>
          <a:p>
            <a:pPr algn="just">
              <a:buNone/>
            </a:pPr>
            <a:endParaRPr lang="es-ES_tradnl" sz="2800" b="1" dirty="0" smtClean="0"/>
          </a:p>
          <a:p>
            <a:pPr marL="185738" indent="19050" algn="just">
              <a:buNone/>
            </a:pPr>
            <a:endParaRPr lang="es-ES_tradnl" sz="2600" b="1" dirty="0" smtClean="0">
              <a:latin typeface="Adobe Devanagari" pitchFamily="18" charset="0"/>
              <a:cs typeface="Adobe Devanagari" pitchFamily="18" charset="0"/>
            </a:endParaRPr>
          </a:p>
          <a:p>
            <a:pPr algn="just">
              <a:buNone/>
            </a:pPr>
            <a:endParaRPr lang="es-ES_tradnl" sz="2800" dirty="0"/>
          </a:p>
          <a:p>
            <a:pPr algn="just">
              <a:buNone/>
            </a:pPr>
            <a:endParaRPr lang="es-ES_tradnl" sz="2800" dirty="0"/>
          </a:p>
          <a:p>
            <a:pPr algn="just">
              <a:buNone/>
            </a:pPr>
            <a:endParaRPr lang="es-ES" sz="2800" dirty="0"/>
          </a:p>
          <a:p>
            <a:pPr algn="just"/>
            <a:endParaRPr lang="es-ES" sz="2600" dirty="0"/>
          </a:p>
          <a:p>
            <a:endParaRPr lang="es-ES" dirty="0"/>
          </a:p>
        </p:txBody>
      </p:sp>
      <p:sp>
        <p:nvSpPr>
          <p:cNvPr id="6" name="2 Marcador de contenido"/>
          <p:cNvSpPr txBox="1">
            <a:spLocks/>
          </p:cNvSpPr>
          <p:nvPr/>
        </p:nvSpPr>
        <p:spPr>
          <a:xfrm>
            <a:off x="457200" y="1844824"/>
            <a:ext cx="8229600" cy="4370258"/>
          </a:xfrm>
          <a:prstGeom prst="rect">
            <a:avLst/>
          </a:prstGeom>
        </p:spPr>
        <p:txBody>
          <a:bodyPr vert="horz" lIns="91440" tIns="45720" rIns="91440" bIns="45720" rtlCol="0">
            <a:normAutofit/>
          </a:bodyPr>
          <a:lstStyle/>
          <a:p>
            <a:pPr marL="342900" indent="-342900" algn="just">
              <a:spcBef>
                <a:spcPct val="20000"/>
              </a:spcBef>
              <a:buFont typeface="Arial" pitchFamily="34" charset="0"/>
              <a:buChar char="•"/>
            </a:pPr>
            <a:r>
              <a:rPr lang="es-CO" sz="2000" dirty="0" smtClean="0">
                <a:latin typeface="Arial" pitchFamily="34" charset="0"/>
                <a:cs typeface="Arial" pitchFamily="34" charset="0"/>
              </a:rPr>
              <a:t>Es necesario por parte de los organismos legislativos y de administración tributaria nacionales continuar con un proceso de actualización en materia de impuestos respecto de promover con agilidad los cambios necesarios en los mecanismos de control tributario que se adecuen a los cambios y transformaciones que vive la economía actual ya que promoviendo cambios tardíos a fenómenos cambiantes no se lograría un verdadero impacto de las políticas fiscales que beneficie una eficiencia tributaria que permita al Estado obtener los recursos necesarios para cumplir sus fines. </a:t>
            </a:r>
          </a:p>
        </p:txBody>
      </p:sp>
      <p:pic>
        <p:nvPicPr>
          <p:cNvPr id="7" name="6 Imagen" descr="Imagen"/>
          <p:cNvPicPr/>
          <p:nvPr/>
        </p:nvPicPr>
        <p:blipFill>
          <a:blip r:embed="rId2" cstate="print"/>
          <a:srcRect/>
          <a:stretch>
            <a:fillRect/>
          </a:stretch>
        </p:blipFill>
        <p:spPr bwMode="auto">
          <a:xfrm>
            <a:off x="285720" y="5214950"/>
            <a:ext cx="1057275" cy="14097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2800" b="1" dirty="0" smtClean="0">
                <a:effectLst>
                  <a:outerShdw blurRad="38100" dist="38100" dir="2700000" algn="tl">
                    <a:srgbClr val="000000">
                      <a:alpha val="43137"/>
                    </a:srgbClr>
                  </a:outerShdw>
                </a:effectLst>
                <a:latin typeface="Arial" pitchFamily="34" charset="0"/>
                <a:cs typeface="Arial" pitchFamily="34" charset="0"/>
              </a:rPr>
              <a:t>INTRODUCCION</a:t>
            </a:r>
            <a:endParaRPr lang="es-ES" sz="28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2 Marcador de contenido"/>
          <p:cNvSpPr>
            <a:spLocks noGrp="1"/>
          </p:cNvSpPr>
          <p:nvPr>
            <p:ph idx="1"/>
          </p:nvPr>
        </p:nvSpPr>
        <p:spPr>
          <a:xfrm>
            <a:off x="457200" y="1600200"/>
            <a:ext cx="8229600" cy="4205064"/>
          </a:xfrm>
        </p:spPr>
        <p:txBody>
          <a:bodyPr>
            <a:normAutofit/>
          </a:bodyPr>
          <a:lstStyle/>
          <a:p>
            <a:pPr algn="just">
              <a:buNone/>
            </a:pPr>
            <a:endParaRPr lang="es-ES_tradnl" sz="2800" b="1" dirty="0" smtClean="0">
              <a:latin typeface="Adobe Devanagari" pitchFamily="18" charset="0"/>
              <a:cs typeface="Adobe Devanagari" pitchFamily="18" charset="0"/>
            </a:endParaRPr>
          </a:p>
          <a:p>
            <a:pPr algn="just">
              <a:buNone/>
            </a:pPr>
            <a:endParaRPr lang="es-ES_tradnl" sz="2800" b="1" dirty="0" smtClean="0"/>
          </a:p>
          <a:p>
            <a:pPr algn="just">
              <a:buNone/>
            </a:pPr>
            <a:endParaRPr lang="es-ES_tradnl" sz="2800" dirty="0"/>
          </a:p>
          <a:p>
            <a:pPr algn="just">
              <a:buNone/>
            </a:pPr>
            <a:endParaRPr lang="es-ES_tradnl" sz="2400" dirty="0" smtClean="0">
              <a:latin typeface="Arial" pitchFamily="34" charset="0"/>
              <a:cs typeface="Arial" pitchFamily="34" charset="0"/>
            </a:endParaRPr>
          </a:p>
          <a:p>
            <a:endParaRPr lang="es-ES" dirty="0"/>
          </a:p>
        </p:txBody>
      </p:sp>
      <p:pic>
        <p:nvPicPr>
          <p:cNvPr id="4" name="3 Imagen" descr="Imagen"/>
          <p:cNvPicPr/>
          <p:nvPr/>
        </p:nvPicPr>
        <p:blipFill>
          <a:blip r:embed="rId2" cstate="print"/>
          <a:srcRect/>
          <a:stretch>
            <a:fillRect/>
          </a:stretch>
        </p:blipFill>
        <p:spPr bwMode="auto">
          <a:xfrm>
            <a:off x="285720" y="5214950"/>
            <a:ext cx="1057275" cy="1409700"/>
          </a:xfrm>
          <a:prstGeom prst="rect">
            <a:avLst/>
          </a:prstGeom>
          <a:noFill/>
          <a:ln w="9525">
            <a:noFill/>
            <a:miter lim="800000"/>
            <a:headEnd/>
            <a:tailEnd/>
          </a:ln>
        </p:spPr>
      </p:pic>
      <p:sp>
        <p:nvSpPr>
          <p:cNvPr id="5" name="2 Marcador de contenido"/>
          <p:cNvSpPr txBox="1">
            <a:spLocks/>
          </p:cNvSpPr>
          <p:nvPr/>
        </p:nvSpPr>
        <p:spPr>
          <a:xfrm>
            <a:off x="457200" y="1357298"/>
            <a:ext cx="8229600" cy="4087925"/>
          </a:xfrm>
          <a:prstGeom prst="rect">
            <a:avLst/>
          </a:prstGeom>
        </p:spPr>
        <p:txBody>
          <a:bodyPr vert="horz" lIns="91440" tIns="45720" rIns="91440" bIns="45720" rtlCol="0">
            <a:noAutofit/>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ES" sz="24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ES" sz="2800" b="0" i="0" u="none" strike="noStrike" kern="1200" cap="none" spc="0" normalizeH="0" baseline="0" noProof="0" dirty="0" smtClean="0">
              <a:ln>
                <a:noFill/>
              </a:ln>
              <a:solidFill>
                <a:schemeClr val="tx1"/>
              </a:solidFill>
              <a:effectLst/>
              <a:uLnTx/>
              <a:uFillTx/>
              <a:latin typeface="+mn-lt"/>
              <a:ea typeface="+mn-ea"/>
              <a:cs typeface="+mn-cs"/>
            </a:endParaRPr>
          </a:p>
          <a:p>
            <a:pPr marL="342900" indent="-342900" algn="just">
              <a:spcBef>
                <a:spcPct val="20000"/>
              </a:spcBef>
            </a:pPr>
            <a:r>
              <a:rPr lang="es-CO" sz="2000" dirty="0">
                <a:latin typeface="Arial" pitchFamily="34" charset="0"/>
                <a:cs typeface="Arial" pitchFamily="34" charset="0"/>
              </a:rPr>
              <a:t>El presente trabajo, es un recorrido por el concepto de Precios de Transferencia, desde su origen hasta su aplicación práctica contemporánea, pasando por un símil con otros países a fin de proporcionar todo el contexto del concepto en nuestro entorno actual, para comprender su importancia, comprender su utilidad para la administración tributaria y darle la ponderación que le corresponde en el ámbito tributario</a:t>
            </a:r>
            <a:r>
              <a:rPr lang="es-CO" dirty="0">
                <a:latin typeface="Arial" pitchFamily="34" charset="0"/>
                <a:cs typeface="Arial" pitchFamily="34" charset="0"/>
              </a:rPr>
              <a:t>.</a:t>
            </a:r>
            <a:endParaRPr kumimoji="0" lang="es-CO"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2800" b="1" dirty="0" smtClean="0">
                <a:effectLst>
                  <a:outerShdw blurRad="38100" dist="38100" dir="2700000" algn="tl">
                    <a:srgbClr val="000000">
                      <a:alpha val="43137"/>
                    </a:srgbClr>
                  </a:outerShdw>
                </a:effectLst>
                <a:latin typeface="Arial" pitchFamily="34" charset="0"/>
                <a:cs typeface="Arial" pitchFamily="34" charset="0"/>
              </a:rPr>
              <a:t>OBJETIVO PRINCIPAL</a:t>
            </a:r>
            <a:endParaRPr lang="es-ES" sz="28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2 Marcador de contenido"/>
          <p:cNvSpPr>
            <a:spLocks noGrp="1"/>
          </p:cNvSpPr>
          <p:nvPr>
            <p:ph idx="1"/>
          </p:nvPr>
        </p:nvSpPr>
        <p:spPr>
          <a:xfrm>
            <a:off x="457200" y="1600200"/>
            <a:ext cx="8229600" cy="4205064"/>
          </a:xfrm>
        </p:spPr>
        <p:txBody>
          <a:bodyPr>
            <a:normAutofit/>
          </a:bodyPr>
          <a:lstStyle/>
          <a:p>
            <a:pPr algn="just">
              <a:buNone/>
            </a:pPr>
            <a:endParaRPr lang="es-ES_tradnl" sz="2800" b="1" dirty="0" smtClean="0">
              <a:latin typeface="Adobe Devanagari" pitchFamily="18" charset="0"/>
              <a:cs typeface="Adobe Devanagari" pitchFamily="18" charset="0"/>
            </a:endParaRPr>
          </a:p>
          <a:p>
            <a:pPr algn="just">
              <a:buNone/>
            </a:pPr>
            <a:endParaRPr lang="es-ES_tradnl" sz="2800" b="1" dirty="0" smtClean="0"/>
          </a:p>
          <a:p>
            <a:pPr algn="just">
              <a:buNone/>
            </a:pPr>
            <a:endParaRPr lang="es-ES_tradnl" sz="2800" dirty="0"/>
          </a:p>
          <a:p>
            <a:pPr algn="just">
              <a:buNone/>
            </a:pPr>
            <a:endParaRPr lang="es-ES_tradnl" sz="2400" dirty="0" smtClean="0">
              <a:latin typeface="Arial" pitchFamily="34" charset="0"/>
              <a:cs typeface="Arial" pitchFamily="34" charset="0"/>
            </a:endParaRPr>
          </a:p>
          <a:p>
            <a:endParaRPr lang="es-ES" dirty="0"/>
          </a:p>
        </p:txBody>
      </p:sp>
      <p:pic>
        <p:nvPicPr>
          <p:cNvPr id="4" name="3 Imagen" descr="Imagen"/>
          <p:cNvPicPr/>
          <p:nvPr/>
        </p:nvPicPr>
        <p:blipFill>
          <a:blip r:embed="rId2" cstate="print"/>
          <a:srcRect/>
          <a:stretch>
            <a:fillRect/>
          </a:stretch>
        </p:blipFill>
        <p:spPr bwMode="auto">
          <a:xfrm>
            <a:off x="285720" y="5214950"/>
            <a:ext cx="1057275" cy="1409700"/>
          </a:xfrm>
          <a:prstGeom prst="rect">
            <a:avLst/>
          </a:prstGeom>
          <a:noFill/>
          <a:ln w="9525">
            <a:noFill/>
            <a:miter lim="800000"/>
            <a:headEnd/>
            <a:tailEnd/>
          </a:ln>
        </p:spPr>
      </p:pic>
      <p:sp>
        <p:nvSpPr>
          <p:cNvPr id="5" name="2 Marcador de contenido"/>
          <p:cNvSpPr txBox="1">
            <a:spLocks/>
          </p:cNvSpPr>
          <p:nvPr/>
        </p:nvSpPr>
        <p:spPr>
          <a:xfrm>
            <a:off x="462209" y="1916832"/>
            <a:ext cx="8229600" cy="3514142"/>
          </a:xfrm>
          <a:prstGeom prst="rect">
            <a:avLst/>
          </a:prstGeom>
        </p:spPr>
        <p:txBody>
          <a:bodyPr vert="horz" lIns="91440" tIns="45720" rIns="91440" bIns="45720" rtlCol="0">
            <a:noAutofit/>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ES" sz="2000" b="0" i="0" u="none" strike="noStrike" kern="1200" cap="none" spc="0" normalizeH="0" baseline="0" noProof="0" dirty="0" smtClean="0">
              <a:ln>
                <a:noFill/>
              </a:ln>
              <a:solidFill>
                <a:schemeClr val="tx1"/>
              </a:solidFill>
              <a:uLnTx/>
              <a:uFillTx/>
              <a:latin typeface="+mn-lt"/>
              <a:ea typeface="+mn-ea"/>
              <a:cs typeface="+mn-cs"/>
            </a:endParaRPr>
          </a:p>
          <a:p>
            <a:pPr marL="342900" indent="-342900" algn="just">
              <a:spcBef>
                <a:spcPct val="20000"/>
              </a:spcBef>
            </a:pPr>
            <a:r>
              <a:rPr kumimoji="0" lang="es-ES_tradnl" sz="2000" b="0" i="0" u="none" strike="noStrike" kern="1200" cap="none" spc="0" normalizeH="0" baseline="0" noProof="0" dirty="0" smtClean="0">
                <a:ln>
                  <a:noFill/>
                </a:ln>
                <a:solidFill>
                  <a:schemeClr val="tx1"/>
                </a:solidFill>
                <a:uLnTx/>
                <a:uFillTx/>
                <a:latin typeface="Arial" pitchFamily="34" charset="0"/>
                <a:cs typeface="Arial" pitchFamily="34" charset="0"/>
              </a:rPr>
              <a:t>El</a:t>
            </a:r>
            <a:r>
              <a:rPr kumimoji="0" lang="es-ES_tradnl" sz="2000" b="0" i="0" u="none" strike="noStrike" kern="1200" cap="none" spc="0" normalizeH="0" noProof="0" dirty="0" smtClean="0">
                <a:ln>
                  <a:noFill/>
                </a:ln>
                <a:solidFill>
                  <a:schemeClr val="tx1"/>
                </a:solidFill>
                <a:uLnTx/>
                <a:uFillTx/>
                <a:latin typeface="Arial" pitchFamily="34" charset="0"/>
                <a:cs typeface="Arial" pitchFamily="34" charset="0"/>
              </a:rPr>
              <a:t> objetivo principal del </a:t>
            </a:r>
            <a:r>
              <a:rPr kumimoji="0" lang="es-ES_tradnl" sz="2000" b="0" i="0" u="none" strike="noStrike" kern="1200" cap="none" spc="0" normalizeH="0" baseline="0" noProof="0" dirty="0" smtClean="0">
                <a:ln>
                  <a:noFill/>
                </a:ln>
                <a:solidFill>
                  <a:schemeClr val="tx1"/>
                </a:solidFill>
                <a:uLnTx/>
                <a:uFillTx/>
                <a:latin typeface="Arial" pitchFamily="34" charset="0"/>
                <a:cs typeface="Arial" pitchFamily="34" charset="0"/>
              </a:rPr>
              <a:t> proyecto de investigación</a:t>
            </a:r>
            <a:r>
              <a:rPr lang="es-ES_tradnl" sz="2000" dirty="0" smtClean="0">
                <a:latin typeface="Arial" pitchFamily="34" charset="0"/>
                <a:cs typeface="Arial" pitchFamily="34" charset="0"/>
              </a:rPr>
              <a:t> fue elaborar un análisis detallado de la incidencia del Régimen de Precios de Transferencia en la eficiencia tributaria en Colombia partiendo como base del </a:t>
            </a:r>
            <a:r>
              <a:rPr lang="es-CO" sz="2000" dirty="0" smtClean="0">
                <a:latin typeface="Arial" pitchFamily="34" charset="0"/>
                <a:cs typeface="Arial" pitchFamily="34" charset="0"/>
              </a:rPr>
              <a:t>concepto de esta misma dispuesto por la Corte Constitucional.</a:t>
            </a:r>
          </a:p>
          <a:p>
            <a:pPr marL="342900" indent="-342900" algn="just">
              <a:spcBef>
                <a:spcPct val="20000"/>
              </a:spcBef>
            </a:pPr>
            <a:endParaRPr lang="es-CO" dirty="0" smtClean="0">
              <a:latin typeface="Arial" pitchFamily="34" charset="0"/>
              <a:cs typeface="Arial" pitchFamily="34" charset="0"/>
            </a:endParaRPr>
          </a:p>
        </p:txBody>
      </p:sp>
    </p:spTree>
    <p:extLst>
      <p:ext uri="{BB962C8B-B14F-4D97-AF65-F5344CB8AC3E}">
        <p14:creationId xmlns:p14="http://schemas.microsoft.com/office/powerpoint/2010/main" xmlns="" val="40094999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2800" b="1" dirty="0" smtClean="0">
                <a:effectLst>
                  <a:outerShdw blurRad="38100" dist="38100" dir="2700000" algn="tl">
                    <a:srgbClr val="000000">
                      <a:alpha val="43137"/>
                    </a:srgbClr>
                  </a:outerShdw>
                </a:effectLst>
                <a:latin typeface="Arial" pitchFamily="34" charset="0"/>
                <a:cs typeface="Arial" pitchFamily="34" charset="0"/>
              </a:rPr>
              <a:t>JUSTIFICACIÓN</a:t>
            </a:r>
            <a:endParaRPr lang="es-ES" sz="28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2 Marcador de contenido"/>
          <p:cNvSpPr>
            <a:spLocks noGrp="1"/>
          </p:cNvSpPr>
          <p:nvPr>
            <p:ph idx="1"/>
          </p:nvPr>
        </p:nvSpPr>
        <p:spPr>
          <a:xfrm>
            <a:off x="457200" y="1600200"/>
            <a:ext cx="8229600" cy="4205064"/>
          </a:xfrm>
        </p:spPr>
        <p:txBody>
          <a:bodyPr>
            <a:normAutofit/>
          </a:bodyPr>
          <a:lstStyle/>
          <a:p>
            <a:pPr algn="just">
              <a:buNone/>
            </a:pPr>
            <a:endParaRPr lang="es-ES_tradnl" sz="2800" b="1" dirty="0" smtClean="0">
              <a:latin typeface="Adobe Devanagari" pitchFamily="18" charset="0"/>
              <a:cs typeface="Adobe Devanagari" pitchFamily="18" charset="0"/>
            </a:endParaRPr>
          </a:p>
          <a:p>
            <a:pPr algn="just">
              <a:buNone/>
            </a:pPr>
            <a:endParaRPr lang="es-ES_tradnl" sz="2800" b="1" dirty="0" smtClean="0"/>
          </a:p>
          <a:p>
            <a:pPr algn="just">
              <a:buNone/>
            </a:pPr>
            <a:endParaRPr lang="es-ES_tradnl" sz="2800" dirty="0"/>
          </a:p>
          <a:p>
            <a:pPr algn="just">
              <a:buNone/>
            </a:pPr>
            <a:endParaRPr lang="es-ES_tradnl" sz="2400" dirty="0" smtClean="0">
              <a:latin typeface="Arial" pitchFamily="34" charset="0"/>
              <a:cs typeface="Arial" pitchFamily="34" charset="0"/>
            </a:endParaRPr>
          </a:p>
          <a:p>
            <a:endParaRPr lang="es-ES" dirty="0"/>
          </a:p>
        </p:txBody>
      </p:sp>
      <p:pic>
        <p:nvPicPr>
          <p:cNvPr id="4" name="3 Imagen" descr="Imagen"/>
          <p:cNvPicPr/>
          <p:nvPr/>
        </p:nvPicPr>
        <p:blipFill>
          <a:blip r:embed="rId2" cstate="print"/>
          <a:srcRect/>
          <a:stretch>
            <a:fillRect/>
          </a:stretch>
        </p:blipFill>
        <p:spPr bwMode="auto">
          <a:xfrm>
            <a:off x="214282" y="5214950"/>
            <a:ext cx="1057275" cy="1409700"/>
          </a:xfrm>
          <a:prstGeom prst="rect">
            <a:avLst/>
          </a:prstGeom>
          <a:noFill/>
          <a:ln w="9525">
            <a:noFill/>
            <a:miter lim="800000"/>
            <a:headEnd/>
            <a:tailEnd/>
          </a:ln>
        </p:spPr>
      </p:pic>
      <p:sp>
        <p:nvSpPr>
          <p:cNvPr id="5" name="2 Marcador de contenido"/>
          <p:cNvSpPr txBox="1">
            <a:spLocks/>
          </p:cNvSpPr>
          <p:nvPr/>
        </p:nvSpPr>
        <p:spPr>
          <a:xfrm>
            <a:off x="457200" y="1628800"/>
            <a:ext cx="8229600" cy="4087925"/>
          </a:xfrm>
          <a:prstGeom prst="rect">
            <a:avLst/>
          </a:prstGeom>
        </p:spPr>
        <p:txBody>
          <a:bodyPr vert="horz" lIns="91440" tIns="45720" rIns="91440" bIns="45720" rtlCol="0">
            <a:noAutofit/>
          </a:bodyPr>
          <a:lstStyle/>
          <a:p>
            <a:pPr marL="342900" indent="-342900" algn="just">
              <a:spcBef>
                <a:spcPct val="20000"/>
              </a:spcBef>
              <a:defRPr/>
            </a:pPr>
            <a:r>
              <a:rPr lang="es-ES_tradnl" dirty="0">
                <a:latin typeface="Arial" pitchFamily="34" charset="0"/>
                <a:cs typeface="Arial" pitchFamily="34" charset="0"/>
              </a:rPr>
              <a:t>Esta investigación resulta importante debido a que la sociedad actual, en </a:t>
            </a:r>
            <a:r>
              <a:rPr lang="es-CO" dirty="0">
                <a:latin typeface="Arial" pitchFamily="34" charset="0"/>
                <a:cs typeface="Arial" pitchFamily="34" charset="0"/>
              </a:rPr>
              <a:t>creciente desarrollo y globalización, tiene implícitos retos para las empresas y administraciones fiscales</a:t>
            </a:r>
            <a:r>
              <a:rPr lang="es-CO" sz="2000" dirty="0">
                <a:latin typeface="Arial" pitchFamily="34" charset="0"/>
                <a:cs typeface="Arial" pitchFamily="34" charset="0"/>
              </a:rPr>
              <a:t>.</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ES" b="0" i="0" u="none" strike="noStrike" kern="1200" cap="none" spc="0" normalizeH="0" baseline="0" noProof="0" dirty="0" smtClean="0">
              <a:ln>
                <a:noFill/>
              </a:ln>
              <a:solidFill>
                <a:schemeClr val="tx1"/>
              </a:solidFill>
              <a:effectLst/>
              <a:uLnTx/>
              <a:uFillTx/>
            </a:endParaRPr>
          </a:p>
          <a:p>
            <a:pPr marL="342900" indent="-342900" algn="just">
              <a:spcBef>
                <a:spcPct val="20000"/>
              </a:spcBef>
            </a:pPr>
            <a:r>
              <a:rPr lang="es-CO" dirty="0" smtClean="0">
                <a:latin typeface="Arial" pitchFamily="34" charset="0"/>
                <a:cs typeface="Arial" pitchFamily="34" charset="0"/>
              </a:rPr>
              <a:t>Lo anterior dado que el incremento en el volumen transaccional con otros países conlleva mayores controles para mejorar el recaudo al menor costo posible para los entes recaudadores y para el contribuyente. </a:t>
            </a:r>
          </a:p>
          <a:p>
            <a:pPr marL="342900" indent="-342900" algn="just">
              <a:spcBef>
                <a:spcPct val="20000"/>
              </a:spcBef>
            </a:pPr>
            <a:endParaRPr lang="es-CO" dirty="0" smtClean="0">
              <a:latin typeface="Arial" pitchFamily="34" charset="0"/>
              <a:cs typeface="Arial" pitchFamily="34" charset="0"/>
            </a:endParaRPr>
          </a:p>
          <a:p>
            <a:pPr marL="342900" indent="-342900" algn="just">
              <a:spcBef>
                <a:spcPct val="20000"/>
              </a:spcBef>
            </a:pPr>
            <a:r>
              <a:rPr lang="es-CO" dirty="0" smtClean="0">
                <a:latin typeface="Arial" pitchFamily="34" charset="0"/>
                <a:cs typeface="Arial" pitchFamily="34" charset="0"/>
              </a:rPr>
              <a:t>El presente trabajo de investigación busca proporcionar el contexto del concepto de los Precios de Transferencia  en nuestro entorno actual, para comprender su importancia, comprender su utilidad para la administración tributaria y darle la ponderación que le corresponde en el ámbito tributario.</a:t>
            </a:r>
          </a:p>
          <a:p>
            <a:pPr marL="342900" indent="-342900" algn="just">
              <a:spcBef>
                <a:spcPct val="20000"/>
              </a:spcBef>
            </a:pPr>
            <a:r>
              <a:rPr lang="es-CO" dirty="0" smtClean="0">
                <a:latin typeface="Arial" pitchFamily="34" charset="0"/>
                <a:cs typeface="Arial" pitchFamily="34" charset="0"/>
              </a:rPr>
              <a:t> </a:t>
            </a:r>
          </a:p>
          <a:p>
            <a:pPr marL="342900" indent="-342900" algn="just">
              <a:spcBef>
                <a:spcPct val="20000"/>
              </a:spcBef>
            </a:pPr>
            <a:endParaRPr kumimoji="0" lang="es-CO"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2800" b="1" dirty="0" smtClean="0">
                <a:effectLst>
                  <a:outerShdw blurRad="38100" dist="38100" dir="2700000" algn="tl">
                    <a:srgbClr val="000000">
                      <a:alpha val="43137"/>
                    </a:srgbClr>
                  </a:outerShdw>
                </a:effectLst>
                <a:latin typeface="Arial" pitchFamily="34" charset="0"/>
                <a:cs typeface="Arial" pitchFamily="34" charset="0"/>
              </a:rPr>
              <a:t>MARCO TEÓRICO</a:t>
            </a:r>
            <a:endParaRPr lang="es-ES" sz="28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2 Marcador de contenido"/>
          <p:cNvSpPr>
            <a:spLocks noGrp="1"/>
          </p:cNvSpPr>
          <p:nvPr>
            <p:ph idx="1"/>
          </p:nvPr>
        </p:nvSpPr>
        <p:spPr>
          <a:xfrm>
            <a:off x="467544" y="1703088"/>
            <a:ext cx="8229600" cy="3511862"/>
          </a:xfrm>
        </p:spPr>
        <p:txBody>
          <a:bodyPr>
            <a:normAutofit fontScale="32500" lnSpcReduction="20000"/>
          </a:bodyPr>
          <a:lstStyle/>
          <a:p>
            <a:pPr algn="just">
              <a:buNone/>
            </a:pPr>
            <a:r>
              <a:rPr lang="es-ES" sz="6200" b="1" dirty="0" smtClean="0">
                <a:latin typeface="Arial" panose="020B0604020202020204" pitchFamily="34" charset="0"/>
                <a:cs typeface="Arial" panose="020B0604020202020204" pitchFamily="34" charset="0"/>
              </a:rPr>
              <a:t>EFICIENCIA TRIBUTARIA </a:t>
            </a:r>
          </a:p>
          <a:p>
            <a:pPr algn="just">
              <a:buNone/>
            </a:pPr>
            <a:endParaRPr lang="es-ES" sz="8000" dirty="0" smtClean="0"/>
          </a:p>
          <a:p>
            <a:pPr algn="just">
              <a:buNone/>
            </a:pPr>
            <a:r>
              <a:rPr lang="es-ES" sz="6200" dirty="0" smtClean="0">
                <a:latin typeface="Arial" pitchFamily="34" charset="0"/>
                <a:cs typeface="Arial" pitchFamily="34" charset="0"/>
              </a:rPr>
              <a:t>La construcción del artículo se enmarca en el principio de eficiencia tributaria dispuesto por la Corte Constitucional en la sentencia C-397 la cual dispone:</a:t>
            </a:r>
          </a:p>
          <a:p>
            <a:pPr algn="just">
              <a:buNone/>
            </a:pPr>
            <a:endParaRPr lang="es-ES" sz="5500" dirty="0" smtClean="0">
              <a:latin typeface="Arial" pitchFamily="34" charset="0"/>
              <a:cs typeface="Arial" pitchFamily="34" charset="0"/>
            </a:endParaRPr>
          </a:p>
          <a:p>
            <a:pPr algn="just">
              <a:buNone/>
            </a:pPr>
            <a:r>
              <a:rPr lang="es-CO" sz="5500" dirty="0" smtClean="0">
                <a:latin typeface="Arial" pitchFamily="34" charset="0"/>
                <a:cs typeface="Arial" pitchFamily="34" charset="0"/>
              </a:rPr>
              <a:t>“…</a:t>
            </a:r>
            <a:r>
              <a:rPr lang="es-CO" sz="5500" i="1" dirty="0" smtClean="0">
                <a:latin typeface="Arial" pitchFamily="34" charset="0"/>
                <a:cs typeface="Arial" pitchFamily="34" charset="0"/>
              </a:rPr>
              <a:t>también ha considerado la Corte, que resulta ser un recurso técnico del sistema tributario dirigido a lograr el mayor recaudo de tributos con un menor costo de operación; pero de otro lado, se valora como principio tributario que guía al legislador para conseguir que la imposición acarree el menor costo social para el contribuyente en el cumplimiento de su deber fiscal …”</a:t>
            </a:r>
            <a:r>
              <a:rPr lang="es-CO" sz="5500" dirty="0" smtClean="0">
                <a:latin typeface="Arial" pitchFamily="34" charset="0"/>
                <a:cs typeface="Arial" pitchFamily="34" charset="0"/>
              </a:rPr>
              <a:t> </a:t>
            </a:r>
          </a:p>
        </p:txBody>
      </p:sp>
      <p:pic>
        <p:nvPicPr>
          <p:cNvPr id="4" name="3 Imagen" descr="Imagen"/>
          <p:cNvPicPr/>
          <p:nvPr/>
        </p:nvPicPr>
        <p:blipFill>
          <a:blip r:embed="rId2" cstate="print"/>
          <a:srcRect/>
          <a:stretch>
            <a:fillRect/>
          </a:stretch>
        </p:blipFill>
        <p:spPr bwMode="auto">
          <a:xfrm>
            <a:off x="285720" y="5214950"/>
            <a:ext cx="1057275" cy="1409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800" b="1" dirty="0" smtClean="0">
                <a:effectLst>
                  <a:outerShdw blurRad="38100" dist="38100" dir="2700000" algn="tl">
                    <a:srgbClr val="000000">
                      <a:alpha val="43137"/>
                    </a:srgbClr>
                  </a:outerShdw>
                </a:effectLst>
                <a:latin typeface="Arial" pitchFamily="34" charset="0"/>
                <a:cs typeface="Arial" pitchFamily="34" charset="0"/>
              </a:rPr>
              <a:t>MARCO TEORICO</a:t>
            </a:r>
            <a:endParaRPr lang="es-ES" sz="2800" b="1" dirty="0">
              <a:effectLst>
                <a:outerShdw blurRad="38100" dist="38100" dir="2700000" algn="tl">
                  <a:srgbClr val="000000">
                    <a:alpha val="43137"/>
                  </a:srgbClr>
                </a:outerShdw>
              </a:effectLst>
              <a:latin typeface="Arial" pitchFamily="34" charset="0"/>
              <a:cs typeface="Arial" pitchFamily="34" charset="0"/>
            </a:endParaRPr>
          </a:p>
        </p:txBody>
      </p:sp>
      <p:sp>
        <p:nvSpPr>
          <p:cNvPr id="5" name="2 Marcador de contenido"/>
          <p:cNvSpPr txBox="1">
            <a:spLocks/>
          </p:cNvSpPr>
          <p:nvPr/>
        </p:nvSpPr>
        <p:spPr>
          <a:xfrm>
            <a:off x="457200" y="1357298"/>
            <a:ext cx="8229600" cy="4087925"/>
          </a:xfrm>
          <a:prstGeom prst="rect">
            <a:avLst/>
          </a:prstGeom>
        </p:spPr>
        <p:txBody>
          <a:bodyPr vert="horz" lIns="91440" tIns="45720" rIns="91440" bIns="45720" rtlCol="0">
            <a:normAutofit/>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ES" sz="80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5 Marcador de contenido"/>
          <p:cNvSpPr>
            <a:spLocks noGrp="1"/>
          </p:cNvSpPr>
          <p:nvPr>
            <p:ph idx="1"/>
          </p:nvPr>
        </p:nvSpPr>
        <p:spPr>
          <a:xfrm>
            <a:off x="457200" y="1543555"/>
            <a:ext cx="8229600" cy="4374818"/>
          </a:xfrm>
        </p:spPr>
        <p:txBody>
          <a:bodyPr>
            <a:normAutofit/>
          </a:bodyPr>
          <a:lstStyle/>
          <a:p>
            <a:pPr algn="just">
              <a:buNone/>
            </a:pPr>
            <a:r>
              <a:rPr lang="es-CO" sz="2000" b="1" dirty="0" smtClean="0">
                <a:latin typeface="Arial" pitchFamily="34" charset="0"/>
                <a:cs typeface="Arial" pitchFamily="34" charset="0"/>
              </a:rPr>
              <a:t>PRECIOS DE TRANSFERENCIA</a:t>
            </a:r>
          </a:p>
          <a:p>
            <a:pPr algn="just">
              <a:buNone/>
            </a:pPr>
            <a:endParaRPr lang="es-CO" sz="2000" dirty="0">
              <a:latin typeface="Arial" pitchFamily="34" charset="0"/>
              <a:cs typeface="Arial" pitchFamily="34" charset="0"/>
            </a:endParaRPr>
          </a:p>
          <a:p>
            <a:pPr algn="just">
              <a:buNone/>
            </a:pPr>
            <a:r>
              <a:rPr lang="es-CO" sz="2000" dirty="0" smtClean="0">
                <a:latin typeface="Arial" pitchFamily="34" charset="0"/>
                <a:cs typeface="Arial" pitchFamily="34" charset="0"/>
              </a:rPr>
              <a:t>De acuerdo con la  Organización para la Cooperación y Desarrollo Económicos (OCDE)</a:t>
            </a:r>
          </a:p>
          <a:p>
            <a:pPr algn="just">
              <a:buNone/>
            </a:pPr>
            <a:endParaRPr lang="es-CO" sz="2000" dirty="0" smtClean="0">
              <a:latin typeface="Arial" pitchFamily="34" charset="0"/>
              <a:cs typeface="Arial" pitchFamily="34" charset="0"/>
            </a:endParaRPr>
          </a:p>
          <a:p>
            <a:pPr algn="just">
              <a:buNone/>
            </a:pPr>
            <a:r>
              <a:rPr lang="es-CO" sz="2000" dirty="0" smtClean="0">
                <a:latin typeface="Arial" pitchFamily="34" charset="0"/>
                <a:cs typeface="Arial" pitchFamily="34" charset="0"/>
              </a:rPr>
              <a:t>“</a:t>
            </a:r>
            <a:r>
              <a:rPr lang="es-CO" sz="2000" i="1" dirty="0" smtClean="0">
                <a:latin typeface="Arial" pitchFamily="34" charset="0"/>
                <a:cs typeface="Arial" pitchFamily="34" charset="0"/>
              </a:rPr>
              <a:t>Los precios de transferencia son los precios a los que una empresa transmite bienes materiales y activos intangibles o presta servicios a empresas asociadas”, (…) “dos empresas están asociadas si una de ellas participa directa o indirectamente en la dirección, control o capital de la otra, o si las mismas personas participan directa o indirectamente en la dirección, control o capital de ambas empresas.”</a:t>
            </a:r>
          </a:p>
        </p:txBody>
      </p:sp>
      <p:pic>
        <p:nvPicPr>
          <p:cNvPr id="7" name="6 Imagen" descr="Imagen"/>
          <p:cNvPicPr/>
          <p:nvPr/>
        </p:nvPicPr>
        <p:blipFill>
          <a:blip r:embed="rId2" cstate="print"/>
          <a:srcRect/>
          <a:stretch>
            <a:fillRect/>
          </a:stretch>
        </p:blipFill>
        <p:spPr bwMode="auto">
          <a:xfrm>
            <a:off x="142844" y="5214950"/>
            <a:ext cx="1057275" cy="1409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2800" b="1" dirty="0" smtClean="0">
                <a:effectLst>
                  <a:outerShdw blurRad="38100" dist="38100" dir="2700000" algn="tl">
                    <a:srgbClr val="000000">
                      <a:alpha val="43137"/>
                    </a:srgbClr>
                  </a:outerShdw>
                </a:effectLst>
                <a:latin typeface="Arial" pitchFamily="34" charset="0"/>
                <a:cs typeface="Arial" pitchFamily="34" charset="0"/>
              </a:rPr>
              <a:t>MARCO TEORICO</a:t>
            </a:r>
            <a:endParaRPr lang="es-ES" sz="2800" b="1" dirty="0">
              <a:effectLst>
                <a:outerShdw blurRad="38100" dist="38100" dir="2700000" algn="tl">
                  <a:srgbClr val="000000">
                    <a:alpha val="43137"/>
                  </a:srgbClr>
                </a:outerShdw>
              </a:effectLst>
              <a:latin typeface="Arial" pitchFamily="34" charset="0"/>
              <a:cs typeface="Arial" pitchFamily="34" charset="0"/>
            </a:endParaRPr>
          </a:p>
        </p:txBody>
      </p:sp>
      <p:sp>
        <p:nvSpPr>
          <p:cNvPr id="5" name="2 Marcador de contenido"/>
          <p:cNvSpPr txBox="1">
            <a:spLocks/>
          </p:cNvSpPr>
          <p:nvPr/>
        </p:nvSpPr>
        <p:spPr>
          <a:xfrm>
            <a:off x="457200" y="1357298"/>
            <a:ext cx="8229600" cy="4087925"/>
          </a:xfrm>
          <a:prstGeom prst="rect">
            <a:avLst/>
          </a:prstGeom>
        </p:spPr>
        <p:txBody>
          <a:bodyPr vert="horz" lIns="91440" tIns="45720" rIns="91440" bIns="45720" rtlCol="0">
            <a:normAutofit/>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ES" sz="80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5 Marcador de contenido"/>
          <p:cNvSpPr>
            <a:spLocks noGrp="1"/>
          </p:cNvSpPr>
          <p:nvPr>
            <p:ph idx="1"/>
          </p:nvPr>
        </p:nvSpPr>
        <p:spPr>
          <a:xfrm>
            <a:off x="457200" y="1916832"/>
            <a:ext cx="8229600" cy="4209331"/>
          </a:xfrm>
        </p:spPr>
        <p:txBody>
          <a:bodyPr>
            <a:normAutofit/>
          </a:bodyPr>
          <a:lstStyle/>
          <a:p>
            <a:pPr algn="just">
              <a:buNone/>
            </a:pPr>
            <a:r>
              <a:rPr lang="es-CO" sz="2000" b="1" dirty="0" smtClean="0">
                <a:latin typeface="Arial" pitchFamily="34" charset="0"/>
                <a:cs typeface="Arial" pitchFamily="34" charset="0"/>
              </a:rPr>
              <a:t>SOCIEDADES INCULADAS</a:t>
            </a:r>
          </a:p>
          <a:p>
            <a:pPr algn="just">
              <a:buNone/>
            </a:pPr>
            <a:endParaRPr lang="es-CO" sz="2400" dirty="0">
              <a:latin typeface="Arial" pitchFamily="34" charset="0"/>
              <a:cs typeface="Arial" pitchFamily="34" charset="0"/>
            </a:endParaRPr>
          </a:p>
          <a:p>
            <a:pPr algn="just">
              <a:buNone/>
            </a:pPr>
            <a:r>
              <a:rPr lang="es-CO" sz="2000" dirty="0" smtClean="0">
                <a:latin typeface="Arial" pitchFamily="34" charset="0"/>
                <a:cs typeface="Arial" pitchFamily="34" charset="0"/>
              </a:rPr>
              <a:t>La doctrina internacional define las sociedades vinculadas como:</a:t>
            </a:r>
          </a:p>
          <a:p>
            <a:pPr algn="just">
              <a:buNone/>
            </a:pPr>
            <a:endParaRPr lang="es-CO" sz="2000" dirty="0" smtClean="0">
              <a:latin typeface="Arial" pitchFamily="34" charset="0"/>
              <a:cs typeface="Arial" pitchFamily="34" charset="0"/>
            </a:endParaRPr>
          </a:p>
          <a:p>
            <a:pPr algn="just">
              <a:buNone/>
            </a:pPr>
            <a:r>
              <a:rPr lang="es-CO" sz="2000" dirty="0" smtClean="0">
                <a:latin typeface="Arial" pitchFamily="34" charset="0"/>
                <a:cs typeface="Arial" pitchFamily="34" charset="0"/>
              </a:rPr>
              <a:t>“(…) aquellas </a:t>
            </a:r>
            <a:r>
              <a:rPr lang="es-CO" sz="2000" i="1" dirty="0" smtClean="0">
                <a:latin typeface="Arial" pitchFamily="34" charset="0"/>
                <a:cs typeface="Arial" pitchFamily="34" charset="0"/>
              </a:rPr>
              <a:t>que, al amparo de relaciones comerciales o financieras cuyas condiciones difieren de las que pactarían sociedades independientes en situaciones de libre concurrencia, comportan traslaciones indirectas de beneficios de unas a otras. (…)” (Steven Pardo, 1998 citado en Barbosa, J, 2005. Pág. 49).</a:t>
            </a:r>
          </a:p>
          <a:p>
            <a:pPr algn="just">
              <a:buNone/>
            </a:pPr>
            <a:endParaRPr lang="es-CO" sz="2400" i="1" dirty="0" smtClean="0">
              <a:latin typeface="Arial" pitchFamily="34" charset="0"/>
              <a:cs typeface="Arial" pitchFamily="34" charset="0"/>
            </a:endParaRPr>
          </a:p>
        </p:txBody>
      </p:sp>
      <p:pic>
        <p:nvPicPr>
          <p:cNvPr id="7" name="6 Imagen" descr="Imagen"/>
          <p:cNvPicPr/>
          <p:nvPr/>
        </p:nvPicPr>
        <p:blipFill>
          <a:blip r:embed="rId2" cstate="print"/>
          <a:srcRect/>
          <a:stretch>
            <a:fillRect/>
          </a:stretch>
        </p:blipFill>
        <p:spPr bwMode="auto">
          <a:xfrm>
            <a:off x="142844" y="5214950"/>
            <a:ext cx="1057275" cy="1409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2800" b="1" dirty="0" smtClean="0">
                <a:effectLst>
                  <a:outerShdw blurRad="38100" dist="38100" dir="2700000" algn="tl">
                    <a:srgbClr val="000000">
                      <a:alpha val="43137"/>
                    </a:srgbClr>
                  </a:outerShdw>
                </a:effectLst>
                <a:latin typeface="Arial" pitchFamily="34" charset="0"/>
                <a:cs typeface="Arial" pitchFamily="34" charset="0"/>
              </a:rPr>
              <a:t>MARCO JURIDICO</a:t>
            </a:r>
            <a:endParaRPr lang="es-ES" sz="2800" b="1" dirty="0">
              <a:effectLst>
                <a:outerShdw blurRad="38100" dist="38100" dir="2700000" algn="tl">
                  <a:srgbClr val="000000">
                    <a:alpha val="43137"/>
                  </a:srgbClr>
                </a:outerShdw>
              </a:effectLst>
              <a:latin typeface="Arial" pitchFamily="34" charset="0"/>
              <a:cs typeface="Arial" pitchFamily="34" charset="0"/>
            </a:endParaRPr>
          </a:p>
        </p:txBody>
      </p:sp>
      <p:sp>
        <p:nvSpPr>
          <p:cNvPr id="5" name="2 Marcador de contenido"/>
          <p:cNvSpPr txBox="1">
            <a:spLocks/>
          </p:cNvSpPr>
          <p:nvPr/>
        </p:nvSpPr>
        <p:spPr>
          <a:xfrm>
            <a:off x="457200" y="1357298"/>
            <a:ext cx="8229600" cy="4087925"/>
          </a:xfrm>
          <a:prstGeom prst="rect">
            <a:avLst/>
          </a:prstGeom>
        </p:spPr>
        <p:txBody>
          <a:bodyPr vert="horz" lIns="91440" tIns="45720" rIns="91440" bIns="45720" rtlCol="0">
            <a:normAutofit/>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ES" sz="80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5 Marcador de contenido"/>
          <p:cNvSpPr>
            <a:spLocks noGrp="1"/>
          </p:cNvSpPr>
          <p:nvPr>
            <p:ph idx="1"/>
          </p:nvPr>
        </p:nvSpPr>
        <p:spPr>
          <a:xfrm>
            <a:off x="457200" y="1214422"/>
            <a:ext cx="8229600" cy="4911741"/>
          </a:xfrm>
        </p:spPr>
        <p:txBody>
          <a:bodyPr>
            <a:normAutofit/>
          </a:bodyPr>
          <a:lstStyle/>
          <a:p>
            <a:pPr algn="just">
              <a:buNone/>
            </a:pPr>
            <a:endParaRPr lang="es-ES_tradnl" sz="2400" dirty="0" smtClean="0">
              <a:latin typeface="Arial" pitchFamily="34" charset="0"/>
              <a:cs typeface="Arial" pitchFamily="34" charset="0"/>
            </a:endParaRPr>
          </a:p>
          <a:p>
            <a:pPr algn="just">
              <a:buNone/>
            </a:pPr>
            <a:r>
              <a:rPr lang="es-ES_tradnl" sz="2400" dirty="0" smtClean="0">
                <a:latin typeface="Arial" pitchFamily="34" charset="0"/>
                <a:cs typeface="Arial" pitchFamily="34" charset="0"/>
              </a:rPr>
              <a:t>Estatuto tributario art 260-1 al art 260-11 (Modificados por la ley 1607 de 2012)</a:t>
            </a:r>
          </a:p>
          <a:p>
            <a:pPr algn="just">
              <a:buNone/>
            </a:pPr>
            <a:endParaRPr lang="es-ES_tradnl" sz="2400" dirty="0" smtClean="0">
              <a:latin typeface="Arial" pitchFamily="34" charset="0"/>
              <a:cs typeface="Arial" pitchFamily="34" charset="0"/>
            </a:endParaRPr>
          </a:p>
          <a:p>
            <a:pPr algn="just">
              <a:buNone/>
            </a:pPr>
            <a:r>
              <a:rPr lang="es-ES_tradnl" sz="2400" dirty="0" smtClean="0">
                <a:latin typeface="Arial" pitchFamily="34" charset="0"/>
                <a:cs typeface="Arial" pitchFamily="34" charset="0"/>
              </a:rPr>
              <a:t>Decreto 4349 de 2004 modificado por el decreto 1602 de 2012 </a:t>
            </a:r>
            <a:endParaRPr lang="es-CO" sz="2400" dirty="0" smtClean="0">
              <a:latin typeface="Arial" pitchFamily="34" charset="0"/>
              <a:cs typeface="Arial" pitchFamily="34" charset="0"/>
            </a:endParaRPr>
          </a:p>
          <a:p>
            <a:pPr algn="just">
              <a:buNone/>
            </a:pPr>
            <a:endParaRPr lang="es-CO" sz="2400" i="1" dirty="0" smtClean="0">
              <a:latin typeface="Arial" pitchFamily="34" charset="0"/>
              <a:cs typeface="Arial" pitchFamily="34" charset="0"/>
            </a:endParaRPr>
          </a:p>
        </p:txBody>
      </p:sp>
      <p:pic>
        <p:nvPicPr>
          <p:cNvPr id="7" name="6 Imagen" descr="Imagen"/>
          <p:cNvPicPr/>
          <p:nvPr/>
        </p:nvPicPr>
        <p:blipFill>
          <a:blip r:embed="rId2" cstate="print"/>
          <a:srcRect/>
          <a:stretch>
            <a:fillRect/>
          </a:stretch>
        </p:blipFill>
        <p:spPr bwMode="auto">
          <a:xfrm>
            <a:off x="142844" y="5214950"/>
            <a:ext cx="1057275" cy="1409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2800" b="1" dirty="0" smtClean="0">
                <a:effectLst>
                  <a:outerShdw blurRad="38100" dist="38100" dir="2700000" algn="tl">
                    <a:srgbClr val="000000">
                      <a:alpha val="43137"/>
                    </a:srgbClr>
                  </a:outerShdw>
                </a:effectLst>
                <a:latin typeface="Arial" pitchFamily="34" charset="0"/>
                <a:cs typeface="Arial" pitchFamily="34" charset="0"/>
              </a:rPr>
              <a:t>HOPOTESIS</a:t>
            </a:r>
            <a:endParaRPr lang="es-ES" sz="2800" b="1" dirty="0">
              <a:effectLst>
                <a:outerShdw blurRad="38100" dist="38100" dir="2700000" algn="tl">
                  <a:srgbClr val="000000">
                    <a:alpha val="43137"/>
                  </a:srgbClr>
                </a:outerShdw>
              </a:effectLst>
              <a:latin typeface="Arial" pitchFamily="34" charset="0"/>
              <a:cs typeface="Arial" pitchFamily="34" charset="0"/>
            </a:endParaRPr>
          </a:p>
        </p:txBody>
      </p:sp>
      <p:sp>
        <p:nvSpPr>
          <p:cNvPr id="5" name="2 Marcador de contenido"/>
          <p:cNvSpPr txBox="1">
            <a:spLocks/>
          </p:cNvSpPr>
          <p:nvPr/>
        </p:nvSpPr>
        <p:spPr>
          <a:xfrm>
            <a:off x="457200" y="1357298"/>
            <a:ext cx="8229600" cy="4087925"/>
          </a:xfrm>
          <a:prstGeom prst="rect">
            <a:avLst/>
          </a:prstGeom>
        </p:spPr>
        <p:txBody>
          <a:bodyPr vert="horz" lIns="91440" tIns="45720" rIns="91440" bIns="45720" rtlCol="0">
            <a:normAutofit/>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ES" sz="80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5 Marcador de contenido"/>
          <p:cNvSpPr>
            <a:spLocks noGrp="1"/>
          </p:cNvSpPr>
          <p:nvPr>
            <p:ph idx="1"/>
          </p:nvPr>
        </p:nvSpPr>
        <p:spPr>
          <a:xfrm>
            <a:off x="457200" y="1700808"/>
            <a:ext cx="8229600" cy="4425355"/>
          </a:xfrm>
        </p:spPr>
        <p:txBody>
          <a:bodyPr>
            <a:normAutofit/>
          </a:bodyPr>
          <a:lstStyle/>
          <a:p>
            <a:pPr algn="just">
              <a:buNone/>
            </a:pPr>
            <a:endParaRPr lang="es-ES_tradnl" sz="2400" dirty="0" smtClean="0">
              <a:latin typeface="Arial" pitchFamily="34" charset="0"/>
              <a:cs typeface="Arial" pitchFamily="34" charset="0"/>
            </a:endParaRPr>
          </a:p>
          <a:p>
            <a:pPr algn="just">
              <a:buNone/>
            </a:pPr>
            <a:r>
              <a:rPr lang="es-ES" sz="1800" dirty="0">
                <a:latin typeface="Arial" panose="020B0604020202020204" pitchFamily="34" charset="0"/>
                <a:cs typeface="Arial" panose="020B0604020202020204" pitchFamily="34" charset="0"/>
              </a:rPr>
              <a:t>La implementación del régimen de precios de transferencia en Colombia ha contribuido a la eficiencia tributaria en la medida en que su marco legal ha permitido ejercer un control sobre las operaciones vinculadas sin generar un efecto negativo en la economía, alineado además con el marco fiscal internacional respecto de precios de transferencia; la administración, gestión y fiscalización de la obligación se ha desarrollado adecuadamente incurriendo en costos acordes con los beneficios obtenidos; y ha logrado minimizar el impacto negativo para el contribuyente en el cumplimiento de su obligación</a:t>
            </a:r>
            <a:endParaRPr lang="es-CO" sz="1800" i="1" dirty="0" smtClean="0">
              <a:latin typeface="Arial" pitchFamily="34" charset="0"/>
              <a:cs typeface="Arial" pitchFamily="34" charset="0"/>
            </a:endParaRPr>
          </a:p>
        </p:txBody>
      </p:sp>
      <p:pic>
        <p:nvPicPr>
          <p:cNvPr id="7" name="6 Imagen" descr="Imagen"/>
          <p:cNvPicPr/>
          <p:nvPr/>
        </p:nvPicPr>
        <p:blipFill>
          <a:blip r:embed="rId2" cstate="print"/>
          <a:srcRect/>
          <a:stretch>
            <a:fillRect/>
          </a:stretch>
        </p:blipFill>
        <p:spPr bwMode="auto">
          <a:xfrm>
            <a:off x="142844" y="5214950"/>
            <a:ext cx="1057275" cy="1409700"/>
          </a:xfrm>
          <a:prstGeom prst="rect">
            <a:avLst/>
          </a:prstGeom>
          <a:noFill/>
          <a:ln w="9525">
            <a:noFill/>
            <a:miter lim="800000"/>
            <a:headEnd/>
            <a:tailEnd/>
          </a:ln>
        </p:spPr>
      </p:pic>
    </p:spTree>
    <p:extLst>
      <p:ext uri="{BB962C8B-B14F-4D97-AF65-F5344CB8AC3E}">
        <p14:creationId xmlns:p14="http://schemas.microsoft.com/office/powerpoint/2010/main" xmlns="" val="284700136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482</TotalTime>
  <Words>1411</Words>
  <Application>Microsoft Office PowerPoint</Application>
  <PresentationFormat>Presentación en pantalla (4:3)</PresentationFormat>
  <Paragraphs>145</Paragraphs>
  <Slides>19</Slides>
  <Notes>1</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Tema de Office</vt:lpstr>
      <vt:lpstr>INCIDENCIA DEL RÉGIMEN DE PRECIOS DE TRANSFERENCIA EN LA EFICIENCIA TRIBUTARIA EN COLOMBIA </vt:lpstr>
      <vt:lpstr>INTRODUCCION</vt:lpstr>
      <vt:lpstr>OBJETIVO PRINCIPAL</vt:lpstr>
      <vt:lpstr>JUSTIFICACIÓN</vt:lpstr>
      <vt:lpstr>MARCO TEÓRICO</vt:lpstr>
      <vt:lpstr>MARCO TEORICO</vt:lpstr>
      <vt:lpstr>MARCO TEORICO</vt:lpstr>
      <vt:lpstr>MARCO JURIDICO</vt:lpstr>
      <vt:lpstr>HOPOTESIS</vt:lpstr>
      <vt:lpstr>VARIABLES</vt:lpstr>
      <vt:lpstr>METODOLOGÍA APLICADA</vt:lpstr>
      <vt:lpstr>INSTRUMETOS UTILIZADOS</vt:lpstr>
      <vt:lpstr>ANALISIS DE LOS RESULTADOS</vt:lpstr>
      <vt:lpstr>ANALISIS DE LOS RESULTADOS</vt:lpstr>
      <vt:lpstr>ANÁLISIS DE LOS RESULTADOS</vt:lpstr>
      <vt:lpstr>CONCLUSIONES</vt:lpstr>
      <vt:lpstr>CONCLUSIONES</vt:lpstr>
      <vt:lpstr>CONCLUSIONES</vt:lpstr>
      <vt:lpstr>CONCLUSIONES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USUARIO</dc:creator>
  <cp:lastModifiedBy>Sofia - Paola</cp:lastModifiedBy>
  <cp:revision>42</cp:revision>
  <dcterms:created xsi:type="dcterms:W3CDTF">2013-09-19T01:04:34Z</dcterms:created>
  <dcterms:modified xsi:type="dcterms:W3CDTF">2014-02-14T14:43:37Z</dcterms:modified>
</cp:coreProperties>
</file>