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3" r:id="rId1"/>
  </p:sldMasterIdLst>
  <p:notesMasterIdLst>
    <p:notesMasterId r:id="rId16"/>
  </p:notesMasterIdLst>
  <p:sldIdLst>
    <p:sldId id="265" r:id="rId2"/>
    <p:sldId id="266" r:id="rId3"/>
    <p:sldId id="256" r:id="rId4"/>
    <p:sldId id="257" r:id="rId5"/>
    <p:sldId id="258" r:id="rId6"/>
    <p:sldId id="269" r:id="rId7"/>
    <p:sldId id="270" r:id="rId8"/>
    <p:sldId id="267" r:id="rId9"/>
    <p:sldId id="259" r:id="rId10"/>
    <p:sldId id="260" r:id="rId11"/>
    <p:sldId id="262" r:id="rId12"/>
    <p:sldId id="264" r:id="rId13"/>
    <p:sldId id="268" r:id="rId14"/>
    <p:sldId id="271" r:id="rId15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4692" autoAdjust="0"/>
  </p:normalViewPr>
  <p:slideViewPr>
    <p:cSldViewPr>
      <p:cViewPr>
        <p:scale>
          <a:sx n="121" d="100"/>
          <a:sy n="121" d="100"/>
        </p:scale>
        <p:origin x="-341" y="20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76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deA\9%20Semestre\Trabajo%20de%20grado%20I\ENCUES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39"/>
    </mc:Choice>
    <mc:Fallback>
      <c:style val="39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cat>
            <c:strRef>
              <c:f>Hoja1!$E$46:$E$48</c:f>
              <c:strCache>
                <c:ptCount val="3"/>
                <c:pt idx="0">
                  <c:v>SI</c:v>
                </c:pt>
                <c:pt idx="1">
                  <c:v>NO</c:v>
                </c:pt>
                <c:pt idx="2">
                  <c:v>A VECES</c:v>
                </c:pt>
              </c:strCache>
            </c:strRef>
          </c:cat>
          <c:val>
            <c:numRef>
              <c:f>Hoja1!$G$46:$G$48</c:f>
              <c:numCache>
                <c:formatCode>0%</c:formatCode>
                <c:ptCount val="3"/>
                <c:pt idx="0">
                  <c:v>0.6000000000000002</c:v>
                </c:pt>
                <c:pt idx="1">
                  <c:v>0.13333333333333339</c:v>
                </c:pt>
                <c:pt idx="2">
                  <c:v>0.26666666666666677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73398912"/>
        <c:axId val="73515776"/>
        <c:axId val="0"/>
      </c:bar3DChart>
      <c:catAx>
        <c:axId val="73398912"/>
        <c:scaling>
          <c:orientation val="minMax"/>
        </c:scaling>
        <c:delete val="0"/>
        <c:axPos val="l"/>
        <c:majorTickMark val="out"/>
        <c:minorTickMark val="none"/>
        <c:tickLblPos val="nextTo"/>
        <c:crossAx val="73515776"/>
        <c:crosses val="autoZero"/>
        <c:auto val="1"/>
        <c:lblAlgn val="ctr"/>
        <c:lblOffset val="100"/>
        <c:noMultiLvlLbl val="0"/>
      </c:catAx>
      <c:valAx>
        <c:axId val="73515776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733989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2563401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51435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2686050"/>
            <a:ext cx="3962400" cy="16002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085850"/>
            <a:ext cx="3962400" cy="1600200"/>
          </a:xfrm>
        </p:spPr>
        <p:txBody>
          <a:bodyPr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9" y="4819651"/>
            <a:ext cx="2819399" cy="95249"/>
          </a:xfrm>
        </p:spPr>
        <p:txBody>
          <a:bodyPr/>
          <a:lstStyle/>
          <a:p>
            <a:fld id="{DB32461A-250E-4A29-9E9B-599CA3838FA1}" type="datetime1">
              <a:rPr lang="en-US" smtClean="0"/>
              <a:pPr/>
              <a:t>12/3/2013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4800600"/>
            <a:ext cx="457200" cy="114300"/>
          </a:xfrm>
        </p:spPr>
        <p:txBody>
          <a:bodyPr/>
          <a:lstStyle>
            <a:lvl1pPr algn="r">
              <a:defRPr/>
            </a:lvl1pPr>
          </a:lstStyle>
          <a:p>
            <a:fld id="{CF40B41D-FD10-4A38-B39B-626510BD49B7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1" y="4722186"/>
            <a:ext cx="2820987" cy="1143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099-48EC-46A3-9530-F58EB96AF77C}" type="datetime1">
              <a:rPr lang="en-US" smtClean="0"/>
              <a:pPr/>
              <a:t>12/3/2013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7E24-FFB9-4C73-8C6D-E02A7AD33DB8}" type="datetime1">
              <a:rPr lang="en-US" smtClean="0"/>
              <a:pPr/>
              <a:t>12/3/2013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 indent="457200">
              <a:defRPr/>
            </a:lvl2pPr>
            <a:lvl3pPr indent="914400">
              <a:defRPr/>
            </a:lvl3pPr>
            <a:lvl4pPr indent="1371600"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1"/>
            <a:ext cx="3657600" cy="428624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66C-382E-48AD-8F4C-E87C4D4A8B28}" type="datetime1">
              <a:rPr lang="en-US" smtClean="0"/>
              <a:pPr/>
              <a:t>12/3/2013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51435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9" y="4819651"/>
            <a:ext cx="2819399" cy="95249"/>
          </a:xfrm>
        </p:spPr>
        <p:txBody>
          <a:bodyPr/>
          <a:lstStyle/>
          <a:p>
            <a:fld id="{26F4ADA4-35DF-4BD1-8C53-4246F035229A}" type="datetime1">
              <a:rPr lang="en-US" smtClean="0"/>
              <a:pPr/>
              <a:t>12/3/2013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4800600"/>
            <a:ext cx="533400" cy="114300"/>
          </a:xfrm>
        </p:spPr>
        <p:txBody>
          <a:bodyPr/>
          <a:lstStyle/>
          <a:p>
            <a:fld id="{CF40B41D-FD10-4A38-B39B-626510BD49B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1" y="4722186"/>
            <a:ext cx="2820987" cy="1143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371600"/>
            <a:ext cx="3200400" cy="1314450"/>
          </a:xfrm>
        </p:spPr>
        <p:txBody>
          <a:bodyPr anchor="b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1" y="2683668"/>
            <a:ext cx="3200645" cy="1094825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71750"/>
            <a:ext cx="3124200" cy="200025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42900"/>
            <a:ext cx="3124200" cy="200025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342901"/>
            <a:ext cx="2819400" cy="428624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63ED-02B1-490A-8EAD-E0CB136D5388}" type="datetime1">
              <a:rPr lang="en-US" smtClean="0"/>
              <a:pPr/>
              <a:t>12/3/2013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6428"/>
            <a:ext cx="3581400" cy="30837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506466"/>
            <a:ext cx="3581400" cy="1893834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2571750"/>
            <a:ext cx="3581400" cy="30837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2880121"/>
            <a:ext cx="3581400" cy="1886399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342901"/>
            <a:ext cx="2819400" cy="428624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1BB6-685D-4518-8FAD-1882B9671546}" type="datetime1">
              <a:rPr lang="en-US" smtClean="0"/>
              <a:pPr/>
              <a:t>12/3/2013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342900"/>
            <a:ext cx="3962400" cy="42862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FFBFE-5C08-4E0E-AF38-FB925F0B4D71}" type="datetime1">
              <a:rPr lang="en-US" smtClean="0"/>
              <a:pPr/>
              <a:t>12/3/2013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242C-D747-4ADD-80D8-99421268E3A8}" type="datetime1">
              <a:rPr lang="en-US" smtClean="0"/>
              <a:pPr/>
              <a:t>12/3/2013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257300"/>
            <a:ext cx="2514600" cy="1406128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57300"/>
            <a:ext cx="4700016" cy="26289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2664279"/>
            <a:ext cx="2209800" cy="1221921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2007-CDD1-4BCF-B9F4-9D458EFEEFE1}" type="datetime1">
              <a:rPr lang="en-US" smtClean="0"/>
              <a:pPr/>
              <a:t>12/3/2013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1" y="1257300"/>
            <a:ext cx="4696967" cy="26289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257300"/>
            <a:ext cx="2514600" cy="1406979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2664279"/>
            <a:ext cx="2209800" cy="1221921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F265-CA88-4C30-A9AD-02E6A5184734}" type="datetime1">
              <a:rPr lang="en-US" smtClean="0"/>
              <a:pPr/>
              <a:t>12/3/2013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823694" y="0"/>
            <a:ext cx="320307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342900"/>
            <a:ext cx="2819400" cy="4286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42901"/>
            <a:ext cx="3657600" cy="42862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4800600"/>
            <a:ext cx="533400" cy="114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F40B41D-FD10-4A38-B39B-626510BD49B7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2" y="4819651"/>
            <a:ext cx="2819399" cy="952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823242C-D747-4ADD-80D8-99421268E3A8}" type="datetime1">
              <a:rPr lang="en-US" smtClean="0"/>
              <a:pPr/>
              <a:t>12/3/2013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4" y="4722186"/>
            <a:ext cx="2820987" cy="114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1275606"/>
            <a:ext cx="7488832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en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INCIDENCIA DEL EJERCICIO PROFESIONAL DEL CONTADOR PÚBLICO EN LA CONTINUIDAD DE LAS MIPYMES EN COLOMBIA</a:t>
            </a:r>
            <a:endParaRPr lang="es-MX" sz="28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723878"/>
            <a:ext cx="8229600" cy="1201952"/>
          </a:xfrm>
        </p:spPr>
        <p:txBody>
          <a:bodyPr/>
          <a:lstStyle/>
          <a:p>
            <a:pPr algn="r"/>
            <a:r>
              <a:rPr lang="es-MX" dirty="0" smtClean="0"/>
              <a:t>LUZ ESTELLA ZAPATA GIRALDO</a:t>
            </a:r>
          </a:p>
          <a:p>
            <a:pPr algn="r"/>
            <a:r>
              <a:rPr lang="es-MX" dirty="0" smtClean="0"/>
              <a:t>FRANCY ELENA PULGARÍN LEGARDA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1889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457200" y="1491630"/>
            <a:ext cx="4546848" cy="343411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n" sz="1200" dirty="0"/>
              <a:t> </a:t>
            </a:r>
            <a:r>
              <a:rPr lang="en" dirty="0">
                <a:solidFill>
                  <a:schemeClr val="accent2">
                    <a:lumMod val="50000"/>
                  </a:schemeClr>
                </a:solidFill>
              </a:rPr>
              <a:t>El </a:t>
            </a:r>
            <a:r>
              <a:rPr lang="en" dirty="0">
                <a:solidFill>
                  <a:schemeClr val="accent2">
                    <a:lumMod val="50000"/>
                  </a:schemeClr>
                </a:solidFill>
              </a:rPr>
              <a:t>contador como parte integral de la </a:t>
            </a:r>
            <a:r>
              <a:rPr lang="en" dirty="0">
                <a:solidFill>
                  <a:schemeClr val="accent2">
                    <a:lumMod val="50000"/>
                  </a:schemeClr>
                </a:solidFill>
              </a:rPr>
              <a:t>organización</a:t>
            </a:r>
          </a:p>
          <a:p>
            <a:pPr>
              <a:buNone/>
            </a:pPr>
            <a:endParaRPr lang="en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endParaRPr lang="en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endParaRPr lang="en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endParaRPr lang="en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es-MX" dirty="0" smtClean="0">
                <a:solidFill>
                  <a:schemeClr val="accent2">
                    <a:lumMod val="50000"/>
                  </a:schemeClr>
                </a:solidFill>
              </a:rPr>
              <a:t>Comunicación </a:t>
            </a:r>
            <a:r>
              <a:rPr lang="es-MX" dirty="0">
                <a:solidFill>
                  <a:schemeClr val="accent2">
                    <a:lumMod val="50000"/>
                  </a:schemeClr>
                </a:solidFill>
              </a:rPr>
              <a:t>frecuentemente </a:t>
            </a:r>
            <a:r>
              <a:rPr lang="es-MX" dirty="0" smtClean="0">
                <a:solidFill>
                  <a:schemeClr val="accent2">
                    <a:lumMod val="50000"/>
                  </a:schemeClr>
                </a:solidFill>
              </a:rPr>
              <a:t>del </a:t>
            </a:r>
            <a:r>
              <a:rPr lang="es-MX" dirty="0">
                <a:solidFill>
                  <a:schemeClr val="accent2">
                    <a:lumMod val="50000"/>
                  </a:schemeClr>
                </a:solidFill>
              </a:rPr>
              <a:t>contador con la administración para dar a conocer situaciones importantes</a:t>
            </a:r>
            <a:endParaRPr lang="en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8" name="Shape 48"/>
          <p:cNvSpPr/>
          <p:nvPr/>
        </p:nvSpPr>
        <p:spPr>
          <a:xfrm>
            <a:off x="5364088" y="1131590"/>
            <a:ext cx="2808312" cy="1584176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4" name="Shape 4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/>
            <a:r>
              <a:rPr lang="en" sz="4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rtl val="0"/>
              </a:rPr>
              <a:t>RESULTADOS Y </a:t>
            </a:r>
            <a:r>
              <a:rPr lang="en" sz="4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rtl val="0"/>
              </a:rPr>
              <a:t>ANÁLISIS</a:t>
            </a:r>
            <a:endParaRPr sz="4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rtl val="0"/>
            </a:endParaRPr>
          </a:p>
        </p:txBody>
      </p:sp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2805126358"/>
              </p:ext>
            </p:extLst>
          </p:nvPr>
        </p:nvGraphicFramePr>
        <p:xfrm>
          <a:off x="5436096" y="2857500"/>
          <a:ext cx="2752740" cy="1730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457200" y="385775"/>
            <a:ext cx="5122912" cy="4132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457200" rtl="0">
              <a:buNone/>
            </a:pPr>
            <a:r>
              <a:rPr lang="en" sz="1200" dirty="0"/>
              <a:t>
</a:t>
            </a:r>
          </a:p>
          <a:p>
            <a:pPr marL="0" lvl="0" indent="0">
              <a:buNone/>
            </a:pPr>
            <a:r>
              <a:rPr lang="es-MX" dirty="0" smtClean="0">
                <a:solidFill>
                  <a:schemeClr val="accent2">
                    <a:lumMod val="50000"/>
                  </a:schemeClr>
                </a:solidFill>
              </a:rPr>
              <a:t>La </a:t>
            </a:r>
            <a:r>
              <a:rPr lang="es-MX" dirty="0">
                <a:solidFill>
                  <a:schemeClr val="accent2">
                    <a:lumMod val="50000"/>
                  </a:schemeClr>
                </a:solidFill>
              </a:rPr>
              <a:t>información requerida, así como información adicional que contribuya a la toma de </a:t>
            </a:r>
            <a:r>
              <a:rPr lang="es-MX" dirty="0">
                <a:solidFill>
                  <a:schemeClr val="accent2">
                    <a:lumMod val="50000"/>
                  </a:schemeClr>
                </a:solidFill>
              </a:rPr>
              <a:t>decisiones</a:t>
            </a:r>
          </a:p>
          <a:p>
            <a:pPr marL="0" lvl="0" indent="0">
              <a:buNone/>
            </a:pPr>
            <a:endParaRPr lang="es-MX" dirty="0">
              <a:solidFill>
                <a:schemeClr val="accent2">
                  <a:lumMod val="50000"/>
                </a:schemeClr>
              </a:solidFill>
            </a:endParaRPr>
          </a:p>
          <a:p>
            <a:pPr marL="0" lvl="0" indent="0">
              <a:buNone/>
            </a:pPr>
            <a:endParaRPr lang="es-MX" dirty="0">
              <a:solidFill>
                <a:schemeClr val="accent2">
                  <a:lumMod val="50000"/>
                </a:schemeClr>
              </a:solidFill>
            </a:endParaRPr>
          </a:p>
          <a:p>
            <a:pPr marL="0" lvl="0" indent="0">
              <a:buNone/>
            </a:pPr>
            <a:endParaRPr lang="es-MX" dirty="0">
              <a:solidFill>
                <a:schemeClr val="accent2">
                  <a:lumMod val="50000"/>
                </a:schemeClr>
              </a:solidFill>
            </a:endParaRPr>
          </a:p>
          <a:p>
            <a:pPr marL="0" lvl="0" indent="0">
              <a:buNone/>
            </a:pPr>
            <a:endParaRPr lang="es-MX" dirty="0">
              <a:solidFill>
                <a:schemeClr val="accent2">
                  <a:lumMod val="50000"/>
                </a:schemeClr>
              </a:solidFill>
            </a:endParaRPr>
          </a:p>
          <a:p>
            <a:pPr marL="0" lvl="0" indent="0">
              <a:buNone/>
            </a:pPr>
            <a:endParaRPr lang="es-MX" dirty="0">
              <a:solidFill>
                <a:schemeClr val="accent2">
                  <a:lumMod val="50000"/>
                </a:schemeClr>
              </a:solidFill>
            </a:endParaRPr>
          </a:p>
          <a:p>
            <a:pPr marL="0" lvl="0" indent="0">
              <a:buNone/>
            </a:pPr>
            <a:r>
              <a:rPr lang="es-MX" dirty="0" smtClean="0">
                <a:solidFill>
                  <a:schemeClr val="accent2">
                    <a:lumMod val="50000"/>
                  </a:schemeClr>
                </a:solidFill>
              </a:rPr>
              <a:t>Cumple </a:t>
            </a:r>
            <a:r>
              <a:rPr lang="es-MX" dirty="0">
                <a:solidFill>
                  <a:schemeClr val="accent2">
                    <a:lumMod val="50000"/>
                  </a:schemeClr>
                </a:solidFill>
              </a:rPr>
              <a:t>el contador de forma oportuna con las obligaciones legales de la compañía</a:t>
            </a:r>
            <a:endParaRPr lang="en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9" name="Shape 59"/>
          <p:cNvSpPr/>
          <p:nvPr/>
        </p:nvSpPr>
        <p:spPr>
          <a:xfrm>
            <a:off x="5724128" y="577765"/>
            <a:ext cx="2671145" cy="1698589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pic>
        <p:nvPicPr>
          <p:cNvPr id="4" name="3 Imagen" descr="https://lh4.googleusercontent.com/wn7AvEG8y59y5wlqOkctPTW-0dLQTOL9SD4ZbQTqgw4ZGUy_YgDd11ocEUcLFX16aI2Nruwpu2rBxwYjtwQsn-Kfuw7nWeRf3-1ZVwD_qPS7KopjnFdB_VUwbw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2384" y="2571750"/>
            <a:ext cx="3244964" cy="19705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body" sz="quarter" idx="13"/>
          </p:nvPr>
        </p:nvSpPr>
        <p:spPr>
          <a:xfrm>
            <a:off x="107504" y="771550"/>
            <a:ext cx="4032448" cy="109482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l">
              <a:buNone/>
            </a:pPr>
            <a:r>
              <a:rPr lang="en" sz="2800" dirty="0">
                <a:solidFill>
                  <a:schemeClr val="accent2">
                    <a:lumMod val="50000"/>
                  </a:schemeClr>
                </a:solidFill>
              </a:rPr>
              <a:t>Tendencias </a:t>
            </a:r>
            <a:r>
              <a:rPr lang="en" sz="2800" dirty="0" smtClean="0">
                <a:solidFill>
                  <a:schemeClr val="accent2">
                    <a:lumMod val="50000"/>
                  </a:schemeClr>
                </a:solidFill>
              </a:rPr>
              <a:t>negativas</a:t>
            </a:r>
          </a:p>
          <a:p>
            <a:pPr algn="l">
              <a:buNone/>
            </a:pPr>
            <a:endParaRPr lang="en" sz="2800" dirty="0">
              <a:solidFill>
                <a:schemeClr val="accent2">
                  <a:lumMod val="50000"/>
                </a:schemeClr>
              </a:solidFill>
            </a:endParaRPr>
          </a:p>
          <a:p>
            <a:pPr algn="l">
              <a:buNone/>
            </a:pPr>
            <a:endParaRPr lang="en" sz="28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l">
              <a:buNone/>
            </a:pPr>
            <a:endParaRPr lang="en" sz="2800" dirty="0">
              <a:solidFill>
                <a:schemeClr val="accent2">
                  <a:lumMod val="50000"/>
                </a:schemeClr>
              </a:solidFill>
            </a:endParaRPr>
          </a:p>
          <a:p>
            <a:pPr algn="l">
              <a:buNone/>
            </a:pPr>
            <a:endParaRPr lang="en" sz="28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l">
              <a:buNone/>
            </a:pPr>
            <a:endParaRPr lang="en" sz="2800" dirty="0">
              <a:solidFill>
                <a:schemeClr val="accent2">
                  <a:lumMod val="50000"/>
                </a:schemeClr>
              </a:solidFill>
            </a:endParaRPr>
          </a:p>
          <a:p>
            <a:pPr algn="l">
              <a:buNone/>
            </a:pPr>
            <a:endParaRPr lang="en" sz="2800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1" name="Shape 71"/>
          <p:cNvSpPr/>
          <p:nvPr/>
        </p:nvSpPr>
        <p:spPr>
          <a:xfrm>
            <a:off x="3203848" y="2355726"/>
            <a:ext cx="3528392" cy="2063139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" sz="4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rtl val="0"/>
              </a:rPr>
              <a:t>CONCLUSIONES</a:t>
            </a:r>
            <a:endParaRPr lang="es-MX" sz="4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rtl val="0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MX" sz="1200" dirty="0" smtClean="0"/>
              <a:t>- </a:t>
            </a:r>
            <a:r>
              <a:rPr lang="es-MX" dirty="0">
                <a:solidFill>
                  <a:schemeClr val="accent2">
                    <a:lumMod val="50000"/>
                  </a:schemeClr>
                </a:solidFill>
              </a:rPr>
              <a:t>Las mismas empresas que manifestaron que el contador no se comunica o lo hace solo a veces para dar a conocer situaciones importantes, también expresaron no considerar al profesional contable como parte integral de la organización lo que denota que las falencias en las habilidades interpersonales y de comunicación afecta la percepción que tiene la administración del papel que juega el profesional contable dentro de la organización. </a:t>
            </a:r>
            <a:endParaRPr lang="en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s-MX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s-MX" dirty="0">
                <a:solidFill>
                  <a:schemeClr val="accent2">
                    <a:lumMod val="50000"/>
                  </a:schemeClr>
                </a:solidFill>
              </a:rPr>
              <a:t>- Quienes manifestaron haber tenido tendencias negativas que pusieron en riesgo la continuidad de la organización a su vez señalaron que el contador no aportó ideas o estrategias para superarlas y evitar el cierre del negocio esto evidencia que problemas en las habilidades gerenciales y de organización ponen en riesgo la marcha de las empresas.</a:t>
            </a:r>
          </a:p>
          <a:p>
            <a:endParaRPr lang="es-MX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96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483518"/>
            <a:ext cx="8229600" cy="44423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MX" sz="1600" dirty="0">
                <a:solidFill>
                  <a:schemeClr val="accent2">
                    <a:lumMod val="50000"/>
                  </a:schemeClr>
                </a:solidFill>
              </a:rPr>
              <a:t>Analizando las tres (3) habilidades que debe poseer en profesional contable y los riesgos de continuidad que se analizaron en este estudio se encontró que:</a:t>
            </a:r>
          </a:p>
          <a:p>
            <a:pPr marL="0" indent="0">
              <a:buNone/>
            </a:pPr>
            <a:r>
              <a:rPr lang="es-MX" sz="16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s-MX" sz="16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s-MX" sz="1600" dirty="0">
                <a:solidFill>
                  <a:schemeClr val="accent2">
                    <a:lumMod val="50000"/>
                  </a:schemeClr>
                </a:solidFill>
              </a:rPr>
              <a:t>* Cuando el profesional contable cumple con las habilidades técnicas y funcionales, las organizaciones minimizan los riesgos de cierre por incumplimiento de las normas legales y </a:t>
            </a:r>
            <a:r>
              <a:rPr lang="es-MX" sz="1600" dirty="0">
                <a:solidFill>
                  <a:schemeClr val="accent2">
                    <a:lumMod val="50000"/>
                  </a:schemeClr>
                </a:solidFill>
              </a:rPr>
              <a:t>tributarias </a:t>
            </a:r>
            <a:r>
              <a:rPr lang="es-MX" sz="1600" dirty="0">
                <a:solidFill>
                  <a:schemeClr val="accent2">
                    <a:lumMod val="50000"/>
                  </a:schemeClr>
                </a:solidFill>
              </a:rPr>
              <a:t>existentes en el país.</a:t>
            </a:r>
          </a:p>
          <a:p>
            <a:pPr marL="0" indent="0">
              <a:buNone/>
            </a:pPr>
            <a:r>
              <a:rPr lang="es-MX" sz="16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s-MX" sz="16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s-MX" sz="1600" dirty="0">
                <a:solidFill>
                  <a:schemeClr val="accent2">
                    <a:lumMod val="50000"/>
                  </a:schemeClr>
                </a:solidFill>
              </a:rPr>
              <a:t>* Las habilidades gerenciales y de organización apoyan a la gerencia para tomar decisiones mediante un análisis financiero integral que como se mencionó antes permite gestionar temas importantes y determinantes como son la liquidez, el financiamiento y la rentabilidad, vitales para lograr la continuidad de las organizaciones.</a:t>
            </a:r>
          </a:p>
          <a:p>
            <a:pPr marL="0" indent="0">
              <a:buNone/>
            </a:pPr>
            <a:r>
              <a:rPr lang="es-MX" sz="16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s-MX" sz="16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s-MX" sz="1600" dirty="0">
                <a:solidFill>
                  <a:schemeClr val="accent2">
                    <a:lumMod val="50000"/>
                  </a:schemeClr>
                </a:solidFill>
              </a:rPr>
              <a:t>* La comunicación es trascendental, ya que un profesional que se comunica con la gerencia de forma continua y oportuna puede advertir sobre situaciones que pongan en riesgo la marcha de la empresa como cambios en la legislación o incluso problemas internos detectados.  </a:t>
            </a:r>
          </a:p>
          <a:p>
            <a:endParaRPr lang="es-MX" sz="1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32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4294967295"/>
          </p:nvPr>
        </p:nvSpPr>
        <p:spPr>
          <a:xfrm>
            <a:off x="2483768" y="195486"/>
            <a:ext cx="3962400" cy="574675"/>
          </a:xfrm>
        </p:spPr>
        <p:txBody>
          <a:bodyPr>
            <a:noAutofit/>
          </a:bodyPr>
          <a:lstStyle/>
          <a:p>
            <a:pPr marL="0" lvl="0" indent="0" algn="ctr">
              <a:spcBef>
                <a:spcPts val="0"/>
              </a:spcBef>
              <a:buClr>
                <a:schemeClr val="dk1"/>
              </a:buClr>
              <a:buSzPct val="91666"/>
              <a:buNone/>
            </a:pPr>
            <a:r>
              <a:rPr lang="en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  <a:sym typeface="Arial"/>
                <a:rtl val="0"/>
              </a:rPr>
              <a:t>OBJETIVOS</a:t>
            </a:r>
            <a:endParaRPr lang="es-MX" sz="28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34655" y="1275606"/>
            <a:ext cx="84418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kern="12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GENERAL:</a:t>
            </a:r>
          </a:p>
          <a:p>
            <a:endParaRPr lang="es-MX" dirty="0"/>
          </a:p>
          <a:p>
            <a:pPr algn="just"/>
            <a:r>
              <a:rPr lang="es-MX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Establecer la relación existente entre el ejercicio profesional del contador </a:t>
            </a:r>
            <a:r>
              <a:rPr lang="es-MX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público </a:t>
            </a:r>
            <a:r>
              <a:rPr lang="es-MX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y la continuidad de las MIPYMES</a:t>
            </a:r>
            <a:r>
              <a:rPr lang="es-MX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.</a:t>
            </a:r>
          </a:p>
          <a:p>
            <a:pPr algn="just"/>
            <a:endParaRPr lang="es-MX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es-MX" sz="2000" b="1" kern="1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ESPECIFICOS:</a:t>
            </a:r>
            <a:endParaRPr lang="es-MX" sz="2000" b="1" kern="12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just"/>
            <a:endParaRPr lang="es-MX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es-MX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Describir </a:t>
            </a:r>
            <a:r>
              <a:rPr lang="es-MX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el perfil y las funciones propias del ejercicio profesional del </a:t>
            </a:r>
            <a:r>
              <a:rPr lang="es-MX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contador público en las MIPYMES.</a:t>
            </a:r>
          </a:p>
          <a:p>
            <a:pPr algn="just"/>
            <a:endParaRPr lang="es-MX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es-MX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Analizar las principales características del ejercicio profesional que inciden </a:t>
            </a:r>
            <a:r>
              <a:rPr lang="es-MX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en la </a:t>
            </a:r>
            <a:r>
              <a:rPr lang="es-MX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continuidad de las MIPYMES.</a:t>
            </a:r>
          </a:p>
          <a:p>
            <a:pPr algn="just"/>
            <a:endParaRPr lang="es-MX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es-MX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Identificar los principales riesgos de continuidad de las MIPYMES.</a:t>
            </a:r>
          </a:p>
        </p:txBody>
      </p:sp>
    </p:spTree>
    <p:extLst>
      <p:ext uri="{BB962C8B-B14F-4D97-AF65-F5344CB8AC3E}">
        <p14:creationId xmlns:p14="http://schemas.microsoft.com/office/powerpoint/2010/main" val="107362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50025" y="1923678"/>
            <a:ext cx="8618999" cy="2683971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95300" lvl="0" indent="-342900" algn="l" rtl="0">
              <a:buClr>
                <a:schemeClr val="accent2">
                  <a:lumMod val="50000"/>
                </a:schemeClr>
              </a:buClr>
              <a:buSzPct val="78000"/>
              <a:buFont typeface="Wingdings" panose="05000000000000000000" pitchFamily="2" charset="2"/>
              <a:buChar char="v"/>
            </a:pPr>
            <a:r>
              <a:rPr lang="en" sz="2000" b="1" dirty="0" smtClean="0">
                <a:solidFill>
                  <a:schemeClr val="accent2">
                    <a:lumMod val="50000"/>
                  </a:schemeClr>
                </a:solidFill>
              </a:rPr>
              <a:t>LATINOAMÉRICA</a:t>
            </a:r>
            <a:endParaRPr lang="en" sz="20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171450" indent="-171450">
              <a:buClr>
                <a:schemeClr val="accent2">
                  <a:lumMod val="50000"/>
                </a:schemeClr>
              </a:buClr>
              <a:buSzPct val="78000"/>
              <a:buFont typeface="Wingdings" panose="05000000000000000000" pitchFamily="2" charset="2"/>
              <a:buChar char="v"/>
            </a:pPr>
            <a:endParaRPr lang="en" sz="20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323850" lvl="0" indent="-171450" algn="l" rtl="0">
              <a:buClr>
                <a:schemeClr val="accent2">
                  <a:lumMod val="50000"/>
                </a:schemeClr>
              </a:buClr>
              <a:buSzPct val="78000"/>
              <a:buFont typeface="Wingdings" panose="05000000000000000000" pitchFamily="2" charset="2"/>
              <a:buChar char="v"/>
            </a:pPr>
            <a:r>
              <a:rPr lang="en" sz="2000" b="1" dirty="0" smtClean="0">
                <a:solidFill>
                  <a:schemeClr val="accent2">
                    <a:lumMod val="50000"/>
                  </a:schemeClr>
                </a:solidFill>
              </a:rPr>
              <a:t>   COLOMBIA</a:t>
            </a:r>
            <a:endParaRPr lang="en" sz="20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171450" indent="-171450">
              <a:buClr>
                <a:schemeClr val="accent2">
                  <a:lumMod val="50000"/>
                </a:schemeClr>
              </a:buClr>
              <a:buSzPct val="78000"/>
              <a:buFont typeface="Wingdings" panose="05000000000000000000" pitchFamily="2" charset="2"/>
              <a:buChar char="v"/>
            </a:pPr>
            <a:endParaRPr lang="en" sz="20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323850" lvl="0" indent="-171450" algn="just" rtl="0">
              <a:buClr>
                <a:schemeClr val="accent2">
                  <a:lumMod val="50000"/>
                </a:schemeClr>
              </a:buClr>
              <a:buSzPct val="78000"/>
              <a:buFont typeface="Wingdings" panose="05000000000000000000" pitchFamily="2" charset="2"/>
              <a:buChar char="v"/>
            </a:pPr>
            <a:r>
              <a:rPr lang="en" sz="2000" b="1" dirty="0" smtClean="0">
                <a:solidFill>
                  <a:schemeClr val="accent2">
                    <a:lumMod val="50000"/>
                  </a:schemeClr>
                </a:solidFill>
              </a:rPr>
              <a:t>   CLASIFICACIÓN </a:t>
            </a:r>
            <a:r>
              <a:rPr lang="en" sz="2000" b="1" dirty="0">
                <a:solidFill>
                  <a:schemeClr val="accent2">
                    <a:lumMod val="50000"/>
                  </a:schemeClr>
                </a:solidFill>
              </a:rPr>
              <a:t>DE LAS EMPRESAS EN COLOMBIA</a:t>
            </a:r>
          </a:p>
          <a:p>
            <a:pPr marL="171450" indent="-171450"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v"/>
            </a:pPr>
            <a:endParaRPr lang="en" sz="16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171450" indent="-171450"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v"/>
            </a:pPr>
            <a:endParaRPr lang="en" sz="16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171450" indent="-171450"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v"/>
            </a:pPr>
            <a:endParaRPr lang="en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539552" y="627534"/>
            <a:ext cx="7772400" cy="578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/>
            <a:r>
              <a:rPr lang="en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CONTEXTO DE LAS </a:t>
            </a:r>
            <a:r>
              <a:rPr lang="en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MIPYMES</a:t>
            </a:r>
            <a:endParaRPr lang="en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7900" y="235750"/>
            <a:ext cx="8229600" cy="1125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just" rtl="0">
              <a:buNone/>
            </a:pPr>
            <a:r>
              <a:rPr lang="en" sz="1800" dirty="0"/>
              <a:t>
</a:t>
            </a:r>
          </a:p>
          <a:p>
            <a:pPr lvl="0" algn="ctr" rtl="0">
              <a:buClr>
                <a:schemeClr val="dk1"/>
              </a:buClr>
              <a:buSzPct val="78571"/>
              <a:buFont typeface="Arial"/>
              <a:buNone/>
            </a:pPr>
            <a:r>
              <a:rPr lang="en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DIFICULTADES DE LAS MIPYMES</a:t>
            </a:r>
          </a:p>
          <a:p>
            <a:endParaRPr lang="en" sz="1400" dirty="0"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117875" y="2211710"/>
            <a:ext cx="8568900" cy="271426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buNone/>
            </a:pPr>
            <a:r>
              <a:rPr lang="en" sz="2800" b="1" dirty="0" smtClean="0">
                <a:solidFill>
                  <a:schemeClr val="accent2">
                    <a:lumMod val="50000"/>
                  </a:schemeClr>
                </a:solidFill>
              </a:rPr>
              <a:t>* Falta </a:t>
            </a:r>
            <a:r>
              <a:rPr lang="en" sz="2800" b="1" dirty="0">
                <a:solidFill>
                  <a:schemeClr val="accent2">
                    <a:lumMod val="50000"/>
                  </a:schemeClr>
                </a:solidFill>
              </a:rPr>
              <a:t>de </a:t>
            </a:r>
            <a:r>
              <a:rPr lang="en" sz="2800" b="1" dirty="0" smtClean="0">
                <a:solidFill>
                  <a:schemeClr val="accent2">
                    <a:lumMod val="50000"/>
                  </a:schemeClr>
                </a:solidFill>
              </a:rPr>
              <a:t>demanda</a:t>
            </a:r>
          </a:p>
          <a:p>
            <a:pPr lvl="0">
              <a:buNone/>
            </a:pPr>
            <a:r>
              <a:rPr lang="en" sz="2800" b="1" dirty="0" smtClean="0">
                <a:solidFill>
                  <a:schemeClr val="accent2">
                    <a:lumMod val="50000"/>
                  </a:schemeClr>
                </a:solidFill>
              </a:rPr>
              <a:t>* Alta competencia</a:t>
            </a:r>
            <a:endParaRPr lang="en" sz="2800" b="1" dirty="0">
              <a:solidFill>
                <a:schemeClr val="accent2">
                  <a:lumMod val="50000"/>
                </a:schemeClr>
              </a:solidFill>
            </a:endParaRPr>
          </a:p>
          <a:p>
            <a:pPr lvl="0" rtl="0">
              <a:buNone/>
            </a:pPr>
            <a:r>
              <a:rPr lang="en" sz="2800" b="1" dirty="0" smtClean="0">
                <a:solidFill>
                  <a:schemeClr val="accent2">
                    <a:lumMod val="50000"/>
                  </a:schemeClr>
                </a:solidFill>
              </a:rPr>
              <a:t>* Iliquidez</a:t>
            </a:r>
            <a:endParaRPr lang="en" sz="28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" sz="28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" sz="2800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 descr="http://www.muypymes.com/images/stories/actualidad/crisi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003276"/>
            <a:ext cx="3048000" cy="215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3.bp.blogspot.com/-TguLT4uTxj0/TcF2ip0L-EI/AAAAAAAAADg/UYdL2WfDP4k/s1600/supervisio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438496"/>
            <a:ext cx="5049127" cy="3555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563637"/>
            <a:ext cx="4042792" cy="336233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just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endParaRPr lang="en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lvl="0" algn="just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endParaRPr lang="en" sz="2400" b="1" dirty="0">
              <a:solidFill>
                <a:schemeClr val="accent2">
                  <a:lumMod val="50000"/>
                </a:schemeClr>
              </a:solidFill>
            </a:endParaRPr>
          </a:p>
          <a:p>
            <a:pPr lvl="0" rtl="0">
              <a:buNone/>
            </a:pPr>
            <a:r>
              <a:rPr lang="en" sz="2400" b="1" dirty="0" smtClean="0">
                <a:solidFill>
                  <a:schemeClr val="accent2">
                    <a:lumMod val="50000"/>
                  </a:schemeClr>
                </a:solidFill>
              </a:rPr>
              <a:t>* Planeación</a:t>
            </a:r>
          </a:p>
          <a:p>
            <a:pPr lvl="0" rtl="0">
              <a:buNone/>
            </a:pPr>
            <a:r>
              <a:rPr lang="en" sz="2400" b="1" dirty="0" smtClean="0">
                <a:solidFill>
                  <a:schemeClr val="accent2">
                    <a:lumMod val="50000"/>
                  </a:schemeClr>
                </a:solidFill>
              </a:rPr>
              <a:t>* Proyección</a:t>
            </a:r>
          </a:p>
          <a:p>
            <a:pPr lvl="0" rtl="0">
              <a:buNone/>
            </a:pPr>
            <a:r>
              <a:rPr lang="en" sz="2400" b="1" dirty="0" smtClean="0">
                <a:solidFill>
                  <a:schemeClr val="accent2">
                    <a:lumMod val="50000"/>
                  </a:schemeClr>
                </a:solidFill>
              </a:rPr>
              <a:t>* Cargas tributarias</a:t>
            </a:r>
          </a:p>
          <a:p>
            <a:pPr lvl="0" rtl="0">
              <a:buNone/>
            </a:pPr>
            <a:r>
              <a:rPr lang="en" sz="2400" b="1" dirty="0" smtClean="0">
                <a:solidFill>
                  <a:schemeClr val="accent2">
                    <a:lumMod val="50000"/>
                  </a:schemeClr>
                </a:solidFill>
              </a:rPr>
              <a:t>* Diagnóstico financiero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259632" y="483518"/>
            <a:ext cx="58326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" sz="2800" b="1" kern="12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EL CONTADOR Y LAS DIFICULTADES DE LAS MIPYMES</a:t>
            </a:r>
            <a:endParaRPr lang="es-MX" sz="2800" b="1" kern="12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Arial"/>
                <a:rtl val="0"/>
              </a:rPr>
              <a:t>PERFIL PROFESIONAL</a:t>
            </a:r>
            <a:endParaRPr lang="es-MX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Arial"/>
              <a:rtl val="0"/>
            </a:endParaRPr>
          </a:p>
        </p:txBody>
      </p:sp>
      <p:pic>
        <p:nvPicPr>
          <p:cNvPr id="4098" name="Picture 2" descr="http://vicmorin.com/blog/wp-content/uploads/2011/11/Habilidades-del-Buen-Coac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496899"/>
            <a:ext cx="3553569" cy="3193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63638"/>
            <a:ext cx="8229600" cy="3362192"/>
          </a:xfrm>
        </p:spPr>
        <p:txBody>
          <a:bodyPr>
            <a:normAutofit/>
          </a:bodyPr>
          <a:lstStyle/>
          <a:p>
            <a:r>
              <a:rPr lang="es-MX" sz="2400" dirty="0">
                <a:solidFill>
                  <a:schemeClr val="accent2">
                    <a:lumMod val="50000"/>
                  </a:schemeClr>
                </a:solidFill>
              </a:rPr>
              <a:t>Habilidades intelectuales</a:t>
            </a:r>
            <a:endParaRPr lang="es-MX" sz="24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s-MX" sz="2400" dirty="0">
                <a:solidFill>
                  <a:schemeClr val="accent2">
                    <a:lumMod val="50000"/>
                  </a:schemeClr>
                </a:solidFill>
              </a:rPr>
              <a:t>Habilidades personales</a:t>
            </a:r>
            <a:endParaRPr lang="es-MX" sz="24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s-MX" sz="2400" b="1" dirty="0">
                <a:solidFill>
                  <a:schemeClr val="accent2">
                    <a:lumMod val="50000"/>
                  </a:schemeClr>
                </a:solidFill>
              </a:rPr>
              <a:t>Habilidades Técnicas y funcionales</a:t>
            </a:r>
            <a:endParaRPr lang="es-MX" sz="24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s-MX" sz="2400" b="1" dirty="0">
                <a:solidFill>
                  <a:schemeClr val="accent2">
                    <a:lumMod val="50000"/>
                  </a:schemeClr>
                </a:solidFill>
              </a:rPr>
              <a:t>Habilidades Gerenciales y de organización</a:t>
            </a:r>
            <a:endParaRPr lang="es-MX" sz="24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s-MX" sz="2400" b="1" dirty="0">
                <a:solidFill>
                  <a:schemeClr val="accent2">
                    <a:lumMod val="50000"/>
                  </a:schemeClr>
                </a:solidFill>
              </a:rPr>
              <a:t>Habilidades interpersonales y de </a:t>
            </a:r>
            <a:r>
              <a:rPr lang="es-MX" sz="2400" b="1" dirty="0" smtClean="0">
                <a:solidFill>
                  <a:schemeClr val="accent2">
                    <a:lumMod val="50000"/>
                  </a:schemeClr>
                </a:solidFill>
              </a:rPr>
              <a:t>comunicación</a:t>
            </a:r>
            <a:r>
              <a:rPr lang="es-MX" sz="24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s-MX" sz="2400" dirty="0">
                <a:solidFill>
                  <a:schemeClr val="accent2">
                    <a:lumMod val="50000"/>
                  </a:schemeClr>
                </a:solidFill>
              </a:rPr>
            </a:br>
            <a:endParaRPr lang="es-MX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29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4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rtl val="0"/>
              </a:rPr>
              <a:t>CONTINUIDAD</a:t>
            </a:r>
            <a:endParaRPr lang="es-MX" sz="4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rtl val="0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MX" sz="2600" dirty="0">
                <a:solidFill>
                  <a:schemeClr val="accent2">
                    <a:lumMod val="50000"/>
                  </a:schemeClr>
                </a:solidFill>
              </a:rPr>
              <a:t>D</a:t>
            </a:r>
            <a:r>
              <a:rPr lang="es-MX" sz="2600" dirty="0">
                <a:solidFill>
                  <a:schemeClr val="accent2">
                    <a:lumMod val="50000"/>
                  </a:schemeClr>
                </a:solidFill>
              </a:rPr>
              <a:t>ecreto </a:t>
            </a:r>
            <a:r>
              <a:rPr lang="es-MX" sz="2600" dirty="0">
                <a:solidFill>
                  <a:schemeClr val="accent2">
                    <a:lumMod val="50000"/>
                  </a:schemeClr>
                </a:solidFill>
              </a:rPr>
              <a:t>reglamentario 2649 de </a:t>
            </a:r>
            <a:r>
              <a:rPr lang="es-MX" sz="2600" dirty="0">
                <a:solidFill>
                  <a:schemeClr val="accent2">
                    <a:lumMod val="50000"/>
                  </a:schemeClr>
                </a:solidFill>
              </a:rPr>
              <a:t>1993:</a:t>
            </a:r>
            <a:endParaRPr lang="es-MX" sz="2600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s-MX" sz="260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s-MX" sz="2600" dirty="0">
                <a:solidFill>
                  <a:schemeClr val="accent2">
                    <a:lumMod val="50000"/>
                  </a:schemeClr>
                </a:solidFill>
              </a:rPr>
              <a:t>* Tendencias negativas (pérdidas recurrentes, deficiencias de capital de trabajo, flujos de efectivo negativos)</a:t>
            </a:r>
          </a:p>
          <a:p>
            <a:pPr marL="0" indent="0">
              <a:buNone/>
            </a:pPr>
            <a:r>
              <a:rPr lang="es-MX" sz="2600" dirty="0">
                <a:solidFill>
                  <a:schemeClr val="accent2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r>
              <a:rPr lang="es-MX" sz="2600" dirty="0">
                <a:solidFill>
                  <a:schemeClr val="accent2">
                    <a:lumMod val="50000"/>
                  </a:schemeClr>
                </a:solidFill>
              </a:rPr>
              <a:t>* Indicios de posibles dificultades financieras (incumplimiento de obligaciones, problemas de acceso al crédito, refinanciaciones, venta de activos importantes)</a:t>
            </a:r>
          </a:p>
          <a:p>
            <a:pPr marL="0" indent="0">
              <a:buNone/>
            </a:pPr>
            <a:r>
              <a:rPr lang="es-MX" sz="2600" dirty="0">
                <a:solidFill>
                  <a:schemeClr val="accent2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r>
              <a:rPr lang="es-MX" sz="2600" dirty="0">
                <a:solidFill>
                  <a:schemeClr val="accent2">
                    <a:lumMod val="50000"/>
                  </a:schemeClr>
                </a:solidFill>
              </a:rPr>
              <a:t>* Otras situaciones internas o externas (restricciones jurídicas a la posibilidad de operar, huelgas, catástrofes naturales).</a:t>
            </a:r>
          </a:p>
          <a:p>
            <a:pPr marL="0" indent="0">
              <a:buNone/>
            </a:pPr>
            <a:r>
              <a:rPr lang="es-MX" sz="2600" dirty="0">
                <a:solidFill>
                  <a:schemeClr val="accent2">
                    <a:lumMod val="50000"/>
                  </a:schemeClr>
                </a:solidFill>
              </a:rPr>
              <a:t> 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8687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4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Arial"/>
                <a:rtl val="0"/>
              </a:rPr>
              <a:t>METODOLOGÍA</a:t>
            </a:r>
            <a:endParaRPr lang="es-MX" sz="4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Arial"/>
              <a:rtl val="0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1670"/>
            <a:ext cx="4042792" cy="3074160"/>
          </a:xfrm>
        </p:spPr>
        <p:txBody>
          <a:bodyPr>
            <a:normAutofit fontScale="92500" lnSpcReduction="20000"/>
          </a:bodyPr>
          <a:lstStyle/>
          <a:p>
            <a:pPr algn="ctr">
              <a:buFont typeface="Arial" charset="0"/>
              <a:buChar char="•"/>
            </a:pPr>
            <a:r>
              <a:rPr lang="es-MX" sz="2800" b="1" dirty="0" smtClean="0">
                <a:solidFill>
                  <a:schemeClr val="accent2">
                    <a:lumMod val="50000"/>
                  </a:schemeClr>
                </a:solidFill>
              </a:rPr>
              <a:t>Tipo </a:t>
            </a:r>
            <a:r>
              <a:rPr lang="es-MX" sz="2800" b="1" dirty="0">
                <a:solidFill>
                  <a:schemeClr val="accent2">
                    <a:lumMod val="50000"/>
                  </a:schemeClr>
                </a:solidFill>
              </a:rPr>
              <a:t>descriptivo se procesó la información utilizando análisis </a:t>
            </a:r>
            <a:r>
              <a:rPr lang="es-MX" sz="2800" b="1" dirty="0" smtClean="0">
                <a:solidFill>
                  <a:schemeClr val="accent2">
                    <a:lumMod val="50000"/>
                  </a:schemeClr>
                </a:solidFill>
              </a:rPr>
              <a:t>de ésta en </a:t>
            </a:r>
            <a:r>
              <a:rPr lang="es-MX" sz="2800" b="1" dirty="0">
                <a:solidFill>
                  <a:schemeClr val="accent2">
                    <a:lumMod val="50000"/>
                  </a:schemeClr>
                </a:solidFill>
              </a:rPr>
              <a:t>forma </a:t>
            </a:r>
            <a:r>
              <a:rPr lang="es-MX" sz="2800" b="1" dirty="0" smtClean="0">
                <a:solidFill>
                  <a:schemeClr val="accent2">
                    <a:lumMod val="50000"/>
                  </a:schemeClr>
                </a:solidFill>
              </a:rPr>
              <a:t>deductiva.</a:t>
            </a:r>
          </a:p>
          <a:p>
            <a:pPr algn="ctr">
              <a:buFont typeface="Arial" charset="0"/>
              <a:buChar char="•"/>
            </a:pPr>
            <a:endParaRPr lang="es-MX" sz="28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s-MX" sz="2800" b="1" dirty="0" smtClean="0">
                <a:solidFill>
                  <a:schemeClr val="accent2">
                    <a:lumMod val="50000"/>
                  </a:schemeClr>
                </a:solidFill>
              </a:rPr>
              <a:t>* Encuesta </a:t>
            </a:r>
            <a:r>
              <a:rPr lang="es-MX" sz="2800" b="1" dirty="0">
                <a:solidFill>
                  <a:schemeClr val="accent2">
                    <a:lumMod val="50000"/>
                  </a:schemeClr>
                </a:solidFill>
              </a:rPr>
              <a:t>virtual a administradores de 80 MIPYMES</a:t>
            </a:r>
          </a:p>
        </p:txBody>
      </p:sp>
      <p:pic>
        <p:nvPicPr>
          <p:cNvPr id="3074" name="Picture 2" descr="http://2.bp.blogspot.com/-EIU0Fxj7vjY/T3cZ8TKbSLI/AAAAAAAAAAo/na42LqIn2Os/s760/Marco%2BMetodol%25C3%25B3gic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779662"/>
            <a:ext cx="2962275" cy="260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273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/>
            <a:r>
              <a:rPr lang="en" sz="4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rtl val="0"/>
              </a:rPr>
              <a:t>RESULTADOS Y </a:t>
            </a:r>
            <a:r>
              <a:rPr lang="en" sz="4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rtl val="0"/>
              </a:rPr>
              <a:t>ANÁLISIS</a:t>
            </a:r>
            <a:endParaRPr sz="4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rtl val="0"/>
            </a:endParaRPr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457200" y="1707654"/>
            <a:ext cx="8229600" cy="321817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es-MX" dirty="0">
                <a:solidFill>
                  <a:schemeClr val="accent2">
                    <a:lumMod val="50000"/>
                  </a:schemeClr>
                </a:solidFill>
              </a:rPr>
              <a:t>Las actividades </a:t>
            </a:r>
            <a:r>
              <a:rPr lang="es-MX" dirty="0" smtClean="0">
                <a:solidFill>
                  <a:schemeClr val="accent2">
                    <a:lumMod val="50000"/>
                  </a:schemeClr>
                </a:solidFill>
              </a:rPr>
              <a:t>económicas.</a:t>
            </a:r>
          </a:p>
          <a:p>
            <a:r>
              <a:rPr lang="es-MX" dirty="0">
                <a:solidFill>
                  <a:schemeClr val="accent2">
                    <a:lumMod val="50000"/>
                  </a:schemeClr>
                </a:solidFill>
              </a:rPr>
              <a:t>100% llevan contabilidad</a:t>
            </a:r>
          </a:p>
          <a:p>
            <a:r>
              <a:rPr lang="es-MX" dirty="0">
                <a:solidFill>
                  <a:schemeClr val="accent2">
                    <a:lumMod val="50000"/>
                  </a:schemeClr>
                </a:solidFill>
              </a:rPr>
              <a:t>93% con software contable</a:t>
            </a:r>
          </a:p>
          <a:p>
            <a:r>
              <a:rPr lang="es-MX" dirty="0">
                <a:solidFill>
                  <a:schemeClr val="accent2">
                    <a:lumMod val="50000"/>
                  </a:schemeClr>
                </a:solidFill>
              </a:rPr>
              <a:t>40% atrasada</a:t>
            </a:r>
            <a:endParaRPr lang="es-MX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2" name="Shape 42"/>
          <p:cNvSpPr/>
          <p:nvPr/>
        </p:nvSpPr>
        <p:spPr>
          <a:xfrm>
            <a:off x="4427984" y="1995686"/>
            <a:ext cx="4257675" cy="290731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esto">
  <a:themeElements>
    <a:clrScheme name="Compuesto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uest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uest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70</TotalTime>
  <Words>399</Words>
  <Application>Microsoft Office PowerPoint</Application>
  <PresentationFormat>Presentación en pantalla (16:9)</PresentationFormat>
  <Paragraphs>87</Paragraphs>
  <Slides>14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Compuesto</vt:lpstr>
      <vt:lpstr>INCIDENCIA DEL EJERCICIO PROFESIONAL DEL CONTADOR PÚBLICO EN LA CONTINUIDAD DE LAS MIPYMES EN COLOMBIA</vt:lpstr>
      <vt:lpstr>Presentación de PowerPoint</vt:lpstr>
      <vt:lpstr>CONTEXTO DE LAS MIPYMES</vt:lpstr>
      <vt:lpstr>
 DIFICULTADES DE LAS MIPYMES </vt:lpstr>
      <vt:lpstr>Presentación de PowerPoint</vt:lpstr>
      <vt:lpstr>PERFIL PROFESIONAL</vt:lpstr>
      <vt:lpstr>CONTINUIDAD</vt:lpstr>
      <vt:lpstr>METODOLOGÍA</vt:lpstr>
      <vt:lpstr>RESULTADOS Y ANÁLISIS</vt:lpstr>
      <vt:lpstr>RESULTADOS Y ANÁLISIS</vt:lpstr>
      <vt:lpstr>Presentación de PowerPoint</vt:lpstr>
      <vt:lpstr>Presentación de PowerPoint</vt:lpstr>
      <vt:lpstr>CONCLUSIONES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INCIDENCIA DEL EJERCICIO PROFESIONAL DEL CONTADOR PÚBLICO EN LA CONTINUIDAD DE LAS MIPYMES EN COLOMBIA</dc:title>
  <dc:creator>Elena Pulgarín</dc:creator>
  <cp:lastModifiedBy>VAIO P</cp:lastModifiedBy>
  <cp:revision>10</cp:revision>
  <dcterms:modified xsi:type="dcterms:W3CDTF">2013-12-03T14:34:38Z</dcterms:modified>
</cp:coreProperties>
</file>