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26"/>
  </p:notesMasterIdLst>
  <p:handoutMasterIdLst>
    <p:handoutMasterId r:id="rId27"/>
  </p:handoutMasterIdLst>
  <p:sldIdLst>
    <p:sldId id="257" r:id="rId3"/>
    <p:sldId id="259" r:id="rId4"/>
    <p:sldId id="260" r:id="rId5"/>
    <p:sldId id="261" r:id="rId6"/>
    <p:sldId id="263" r:id="rId7"/>
    <p:sldId id="262" r:id="rId8"/>
    <p:sldId id="273" r:id="rId9"/>
    <p:sldId id="265" r:id="rId10"/>
    <p:sldId id="266" r:id="rId11"/>
    <p:sldId id="281" r:id="rId12"/>
    <p:sldId id="274" r:id="rId13"/>
    <p:sldId id="267" r:id="rId14"/>
    <p:sldId id="268" r:id="rId15"/>
    <p:sldId id="275" r:id="rId16"/>
    <p:sldId id="269" r:id="rId17"/>
    <p:sldId id="270" r:id="rId18"/>
    <p:sldId id="271" r:id="rId19"/>
    <p:sldId id="276" r:id="rId20"/>
    <p:sldId id="277" r:id="rId21"/>
    <p:sldId id="278" r:id="rId22"/>
    <p:sldId id="279" r:id="rId23"/>
    <p:sldId id="280" r:id="rId24"/>
    <p:sldId id="272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73AC70"/>
    <a:srgbClr val="4D8D73"/>
    <a:srgbClr val="598E4C"/>
    <a:srgbClr val="75A78D"/>
    <a:srgbClr val="6DAF6F"/>
    <a:srgbClr val="82B16B"/>
    <a:srgbClr val="46945E"/>
    <a:srgbClr val="7AA27A"/>
    <a:srgbClr val="607F5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71" autoAdjust="0"/>
    <p:restoredTop sz="94660" autoAdjust="0"/>
  </p:normalViewPr>
  <p:slideViewPr>
    <p:cSldViewPr snapToGrid="0">
      <p:cViewPr>
        <p:scale>
          <a:sx n="50" d="100"/>
          <a:sy n="50" d="100"/>
        </p:scale>
        <p:origin x="-1434" y="-59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ocuments\Dropbox\T.G.%20intangibles\Instrumento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ocuments\Dropbox\T.G.%20intangibles\Instrumento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ocuments\Dropbox\T.G.%20intangibles\Instrumento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ocuments\Dropbox\T.G.%20intangibles\Instrumento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ocuments\Dropbox\T.G.%20intangibles\Instrumento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ocuments\Dropbox\T.G.%20intangibles\Instrument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CO"/>
  <c:style val="27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'Para análisis'!$O$1</c:f>
              <c:strCache>
                <c:ptCount val="1"/>
                <c:pt idx="0">
                  <c:v>Total activos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es-CO"/>
              </a:p>
            </c:txPr>
            <c:showVal val="1"/>
          </c:dLbls>
          <c:cat>
            <c:numRef>
              <c:f>'Para análisis'!$A$3:$A$17</c:f>
              <c:numCache>
                <c:formatCode>General</c:formatCod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</c:numCache>
            </c:numRef>
          </c:cat>
          <c:val>
            <c:numRef>
              <c:f>'Para análisis'!$P$3:$P$17</c:f>
              <c:numCache>
                <c:formatCode>0.00%</c:formatCode>
                <c:ptCount val="15"/>
                <c:pt idx="0">
                  <c:v>0.97019801039305564</c:v>
                </c:pt>
                <c:pt idx="1">
                  <c:v>0.8371723646384247</c:v>
                </c:pt>
                <c:pt idx="2">
                  <c:v>0.7960455733296774</c:v>
                </c:pt>
                <c:pt idx="3">
                  <c:v>0.8854456048127457</c:v>
                </c:pt>
                <c:pt idx="4">
                  <c:v>0.51705594440310065</c:v>
                </c:pt>
                <c:pt idx="5">
                  <c:v>0.85510020925873564</c:v>
                </c:pt>
                <c:pt idx="6">
                  <c:v>0.99507473783950962</c:v>
                </c:pt>
                <c:pt idx="7">
                  <c:v>0.95825721256466911</c:v>
                </c:pt>
                <c:pt idx="8">
                  <c:v>0.92155667145142151</c:v>
                </c:pt>
                <c:pt idx="9">
                  <c:v>0.96077827666523419</c:v>
                </c:pt>
                <c:pt idx="10">
                  <c:v>0.79617883506582265</c:v>
                </c:pt>
                <c:pt idx="11">
                  <c:v>0.94271887820458911</c:v>
                </c:pt>
                <c:pt idx="12">
                  <c:v>0.91361081197474592</c:v>
                </c:pt>
                <c:pt idx="13">
                  <c:v>0.84755548132122316</c:v>
                </c:pt>
                <c:pt idx="14">
                  <c:v>0.79914690718459536</c:v>
                </c:pt>
              </c:numCache>
            </c:numRef>
          </c:val>
        </c:ser>
        <c:ser>
          <c:idx val="1"/>
          <c:order val="1"/>
          <c:tx>
            <c:strRef>
              <c:f>'Para análisis'!$N$1</c:f>
              <c:strCache>
                <c:ptCount val="1"/>
                <c:pt idx="0">
                  <c:v>Total activos intangibles (neto)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es-CO"/>
              </a:p>
            </c:txPr>
            <c:showVal val="1"/>
          </c:dLbls>
          <c:cat>
            <c:numRef>
              <c:f>'Para análisis'!$A$3:$A$17</c:f>
              <c:numCache>
                <c:formatCode>General</c:formatCod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</c:numCache>
            </c:numRef>
          </c:cat>
          <c:val>
            <c:numRef>
              <c:f>'Para análisis'!$Q$3:$Q$17</c:f>
              <c:numCache>
                <c:formatCode>0.00%</c:formatCode>
                <c:ptCount val="15"/>
                <c:pt idx="0">
                  <c:v>2.9801989606951556E-2</c:v>
                </c:pt>
                <c:pt idx="1">
                  <c:v>0.16282763536157571</c:v>
                </c:pt>
                <c:pt idx="2">
                  <c:v>0.20395442667033151</c:v>
                </c:pt>
                <c:pt idx="3">
                  <c:v>0.11455439518725442</c:v>
                </c:pt>
                <c:pt idx="4">
                  <c:v>0.48294405559690007</c:v>
                </c:pt>
                <c:pt idx="5">
                  <c:v>0.14489979074126746</c:v>
                </c:pt>
                <c:pt idx="6">
                  <c:v>4.9252621604904435E-3</c:v>
                </c:pt>
                <c:pt idx="7">
                  <c:v>4.1742787435337055E-2</c:v>
                </c:pt>
                <c:pt idx="8">
                  <c:v>7.8443328548578481E-2</c:v>
                </c:pt>
                <c:pt idx="9">
                  <c:v>3.9221723334774451E-2</c:v>
                </c:pt>
                <c:pt idx="10">
                  <c:v>0.20382116493417932</c:v>
                </c:pt>
                <c:pt idx="11">
                  <c:v>5.7281121795421032E-2</c:v>
                </c:pt>
                <c:pt idx="12">
                  <c:v>8.638918802525411E-2</c:v>
                </c:pt>
                <c:pt idx="13">
                  <c:v>0.1524445186787769</c:v>
                </c:pt>
                <c:pt idx="14" formatCode="0%">
                  <c:v>0.20085309281541094</c:v>
                </c:pt>
              </c:numCache>
            </c:numRef>
          </c:val>
        </c:ser>
        <c:dLbls>
          <c:showVal val="1"/>
        </c:dLbls>
        <c:gapWidth val="95"/>
        <c:overlap val="100"/>
        <c:axId val="74807168"/>
        <c:axId val="74808704"/>
      </c:barChart>
      <c:catAx>
        <c:axId val="74807168"/>
        <c:scaling>
          <c:orientation val="minMax"/>
        </c:scaling>
        <c:axPos val="b"/>
        <c:numFmt formatCode="General" sourceLinked="1"/>
        <c:majorTickMark val="none"/>
        <c:tickLblPos val="nextTo"/>
        <c:crossAx val="74808704"/>
        <c:crosses val="autoZero"/>
        <c:auto val="1"/>
        <c:lblAlgn val="ctr"/>
        <c:lblOffset val="100"/>
      </c:catAx>
      <c:valAx>
        <c:axId val="74808704"/>
        <c:scaling>
          <c:orientation val="minMax"/>
        </c:scaling>
        <c:delete val="1"/>
        <c:axPos val="l"/>
        <c:numFmt formatCode="0.00%" sourceLinked="1"/>
        <c:tickLblPos val="none"/>
        <c:crossAx val="7480716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3517327645653255"/>
          <c:y val="4.8194666947071606E-2"/>
          <c:w val="0.56413750216049874"/>
          <c:h val="7.6133876823920268E-2"/>
        </c:manualLayout>
      </c:layout>
    </c:legend>
    <c:plotVisOnly val="1"/>
    <c:dispBlanksAs val="gap"/>
  </c:chart>
  <c:txPr>
    <a:bodyPr/>
    <a:lstStyle/>
    <a:p>
      <a:pPr>
        <a:defRPr sz="1800"/>
      </a:pPr>
      <a:endParaRPr lang="es-CO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CO"/>
  <c:style val="27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Hoja1!$C$25</c:f>
              <c:strCache>
                <c:ptCount val="1"/>
                <c:pt idx="0">
                  <c:v>SI</c:v>
                </c:pt>
              </c:strCache>
            </c:strRef>
          </c:tx>
          <c:dLbls>
            <c:numFmt formatCode="0.00%" sourceLinked="0"/>
            <c:showVal val="1"/>
          </c:dLbls>
          <c:cat>
            <c:strRef>
              <c:f>Hoja1!$D$20:$H$20</c:f>
              <c:strCache>
                <c:ptCount val="5"/>
                <c:pt idx="0">
                  <c:v>Crédito mercantil</c:v>
                </c:pt>
                <c:pt idx="1">
                  <c:v>Marcas</c:v>
                </c:pt>
                <c:pt idx="2">
                  <c:v>Licencias</c:v>
                </c:pt>
                <c:pt idx="3">
                  <c:v>Software</c:v>
                </c:pt>
                <c:pt idx="4">
                  <c:v>Derechos </c:v>
                </c:pt>
              </c:strCache>
            </c:strRef>
          </c:cat>
          <c:val>
            <c:numRef>
              <c:f>Hoja1!$D$25:$H$25</c:f>
              <c:numCache>
                <c:formatCode>0%</c:formatCode>
                <c:ptCount val="5"/>
                <c:pt idx="0" formatCode="0.00%">
                  <c:v>0.8</c:v>
                </c:pt>
                <c:pt idx="1">
                  <c:v>0.4</c:v>
                </c:pt>
                <c:pt idx="2">
                  <c:v>0.60000000000000064</c:v>
                </c:pt>
                <c:pt idx="3">
                  <c:v>0.53333333333333333</c:v>
                </c:pt>
                <c:pt idx="4">
                  <c:v>0.8666666666666667</c:v>
                </c:pt>
              </c:numCache>
            </c:numRef>
          </c:val>
        </c:ser>
        <c:ser>
          <c:idx val="1"/>
          <c:order val="1"/>
          <c:tx>
            <c:strRef>
              <c:f>Hoja1!$C$26</c:f>
              <c:strCache>
                <c:ptCount val="1"/>
                <c:pt idx="0">
                  <c:v>NO</c:v>
                </c:pt>
              </c:strCache>
            </c:strRef>
          </c:tx>
          <c:dLbls>
            <c:numFmt formatCode="0.00%" sourceLinked="0"/>
            <c:showVal val="1"/>
          </c:dLbls>
          <c:cat>
            <c:strRef>
              <c:f>Hoja1!$D$20:$H$20</c:f>
              <c:strCache>
                <c:ptCount val="5"/>
                <c:pt idx="0">
                  <c:v>Crédito mercantil</c:v>
                </c:pt>
                <c:pt idx="1">
                  <c:v>Marcas</c:v>
                </c:pt>
                <c:pt idx="2">
                  <c:v>Licencias</c:v>
                </c:pt>
                <c:pt idx="3">
                  <c:v>Software</c:v>
                </c:pt>
                <c:pt idx="4">
                  <c:v>Derechos </c:v>
                </c:pt>
              </c:strCache>
            </c:strRef>
          </c:cat>
          <c:val>
            <c:numRef>
              <c:f>Hoja1!$D$26:$H$26</c:f>
              <c:numCache>
                <c:formatCode>0%</c:formatCode>
                <c:ptCount val="5"/>
                <c:pt idx="0" formatCode="0.00%">
                  <c:v>0.2</c:v>
                </c:pt>
                <c:pt idx="1">
                  <c:v>0.60000000000000064</c:v>
                </c:pt>
                <c:pt idx="2">
                  <c:v>0.4</c:v>
                </c:pt>
                <c:pt idx="3">
                  <c:v>0.46666666666666884</c:v>
                </c:pt>
                <c:pt idx="4">
                  <c:v>0.13333333333333341</c:v>
                </c:pt>
              </c:numCache>
            </c:numRef>
          </c:val>
        </c:ser>
        <c:dLbls>
          <c:showVal val="1"/>
        </c:dLbls>
        <c:gapWidth val="95"/>
        <c:overlap val="100"/>
        <c:axId val="75977856"/>
        <c:axId val="75979392"/>
      </c:barChart>
      <c:catAx>
        <c:axId val="75977856"/>
        <c:scaling>
          <c:orientation val="minMax"/>
        </c:scaling>
        <c:axPos val="b"/>
        <c:majorTickMark val="none"/>
        <c:tickLblPos val="nextTo"/>
        <c:crossAx val="75979392"/>
        <c:crosses val="autoZero"/>
        <c:auto val="1"/>
        <c:lblAlgn val="ctr"/>
        <c:lblOffset val="100"/>
      </c:catAx>
      <c:valAx>
        <c:axId val="75979392"/>
        <c:scaling>
          <c:orientation val="minMax"/>
        </c:scaling>
        <c:delete val="1"/>
        <c:axPos val="l"/>
        <c:numFmt formatCode="0.00%" sourceLinked="1"/>
        <c:tickLblPos val="none"/>
        <c:crossAx val="75977856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1800"/>
      </a:pPr>
      <a:endParaRPr lang="es-CO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CO"/>
  <c:style val="35"/>
  <c:chart>
    <c:autoTitleDeleted val="1"/>
    <c:plotArea>
      <c:layout/>
      <c:pieChart>
        <c:varyColors val="1"/>
        <c:ser>
          <c:idx val="0"/>
          <c:order val="0"/>
          <c:dLbls>
            <c:numFmt formatCode="0.00%" sourceLinked="0"/>
            <c:showPercent val="1"/>
            <c:showLeaderLines val="1"/>
          </c:dLbls>
          <c:cat>
            <c:strRef>
              <c:f>'Para análisis'!$I$2:$M$2</c:f>
              <c:strCache>
                <c:ptCount val="5"/>
                <c:pt idx="0">
                  <c:v>Crédito Mercantil</c:v>
                </c:pt>
                <c:pt idx="1">
                  <c:v>Marcas</c:v>
                </c:pt>
                <c:pt idx="2">
                  <c:v>Licencias</c:v>
                </c:pt>
                <c:pt idx="3">
                  <c:v>Software</c:v>
                </c:pt>
                <c:pt idx="4">
                  <c:v>Derechos </c:v>
                </c:pt>
              </c:strCache>
            </c:strRef>
          </c:cat>
          <c:val>
            <c:numRef>
              <c:f>'Para análisis'!$I$18:$M$18</c:f>
              <c:numCache>
                <c:formatCode>_("$"\ * #,##0_);_("$"\ * \(#,##0\);_("$"\ * "-"??_);_(@_)</c:formatCode>
                <c:ptCount val="5"/>
                <c:pt idx="0">
                  <c:v>8064869.238132</c:v>
                </c:pt>
                <c:pt idx="1">
                  <c:v>1167308.7610000002</c:v>
                </c:pt>
                <c:pt idx="2">
                  <c:v>85677.620507</c:v>
                </c:pt>
                <c:pt idx="3">
                  <c:v>145546.45499999868</c:v>
                </c:pt>
                <c:pt idx="4">
                  <c:v>13600798.332999999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t"/>
      <c:layout/>
    </c:legend>
    <c:plotVisOnly val="1"/>
    <c:dispBlanksAs val="zero"/>
  </c:chart>
  <c:txPr>
    <a:bodyPr/>
    <a:lstStyle/>
    <a:p>
      <a:pPr>
        <a:defRPr sz="1800"/>
      </a:pPr>
      <a:endParaRPr lang="es-CO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CO"/>
  <c:style val="27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Hoja1!$C$53</c:f>
              <c:strCache>
                <c:ptCount val="1"/>
                <c:pt idx="0">
                  <c:v>E</c:v>
                </c:pt>
              </c:strCache>
            </c:strRef>
          </c:tx>
          <c:cat>
            <c:strRef>
              <c:f>Hoja1!$E$47:$I$47</c:f>
              <c:strCache>
                <c:ptCount val="5"/>
                <c:pt idx="0">
                  <c:v>crédito mercantil</c:v>
                </c:pt>
                <c:pt idx="1">
                  <c:v>Marcas</c:v>
                </c:pt>
                <c:pt idx="2">
                  <c:v>Licencias</c:v>
                </c:pt>
                <c:pt idx="3">
                  <c:v>Software</c:v>
                </c:pt>
                <c:pt idx="4">
                  <c:v>Derechos </c:v>
                </c:pt>
              </c:strCache>
            </c:strRef>
          </c:cat>
          <c:val>
            <c:numRef>
              <c:f>Hoja1!$E$53:$I$53</c:f>
              <c:numCache>
                <c:formatCode>0.00%</c:formatCode>
                <c:ptCount val="5"/>
                <c:pt idx="0">
                  <c:v>0.73333333333333361</c:v>
                </c:pt>
                <c:pt idx="1">
                  <c:v>0.13333333333333341</c:v>
                </c:pt>
                <c:pt idx="2">
                  <c:v>0.13333333333333341</c:v>
                </c:pt>
                <c:pt idx="3">
                  <c:v>0.13333333333333341</c:v>
                </c:pt>
                <c:pt idx="4">
                  <c:v>0.66666666666666663</c:v>
                </c:pt>
              </c:numCache>
            </c:numRef>
          </c:val>
        </c:ser>
        <c:ser>
          <c:idx val="1"/>
          <c:order val="1"/>
          <c:tx>
            <c:strRef>
              <c:f>Hoja1!$C$52</c:f>
              <c:strCache>
                <c:ptCount val="1"/>
                <c:pt idx="0">
                  <c:v>N.E.</c:v>
                </c:pt>
              </c:strCache>
            </c:strRef>
          </c:tx>
          <c:cat>
            <c:strRef>
              <c:f>Hoja1!$E$47:$I$47</c:f>
              <c:strCache>
                <c:ptCount val="5"/>
                <c:pt idx="0">
                  <c:v>crédito mercantil</c:v>
                </c:pt>
                <c:pt idx="1">
                  <c:v>Marcas</c:v>
                </c:pt>
                <c:pt idx="2">
                  <c:v>Licencias</c:v>
                </c:pt>
                <c:pt idx="3">
                  <c:v>Software</c:v>
                </c:pt>
                <c:pt idx="4">
                  <c:v>Derechos </c:v>
                </c:pt>
              </c:strCache>
            </c:strRef>
          </c:cat>
          <c:val>
            <c:numRef>
              <c:f>Hoja1!$E$52:$I$52</c:f>
              <c:numCache>
                <c:formatCode>0.00%</c:formatCode>
                <c:ptCount val="5"/>
                <c:pt idx="0">
                  <c:v>0.13333333333333341</c:v>
                </c:pt>
                <c:pt idx="1">
                  <c:v>0.33333333333333331</c:v>
                </c:pt>
                <c:pt idx="2">
                  <c:v>0.53333333333333333</c:v>
                </c:pt>
                <c:pt idx="3">
                  <c:v>0.4</c:v>
                </c:pt>
                <c:pt idx="4">
                  <c:v>0.26666666666666738</c:v>
                </c:pt>
              </c:numCache>
            </c:numRef>
          </c:val>
        </c:ser>
        <c:ser>
          <c:idx val="2"/>
          <c:order val="2"/>
          <c:tx>
            <c:strRef>
              <c:f>Hoja1!$C$54</c:f>
              <c:strCache>
                <c:ptCount val="1"/>
                <c:pt idx="0">
                  <c:v>O</c:v>
                </c:pt>
              </c:strCache>
            </c:strRef>
          </c:tx>
          <c:cat>
            <c:strRef>
              <c:f>Hoja1!$E$47:$I$47</c:f>
              <c:strCache>
                <c:ptCount val="5"/>
                <c:pt idx="0">
                  <c:v>crédito mercantil</c:v>
                </c:pt>
                <c:pt idx="1">
                  <c:v>Marcas</c:v>
                </c:pt>
                <c:pt idx="2">
                  <c:v>Licencias</c:v>
                </c:pt>
                <c:pt idx="3">
                  <c:v>Software</c:v>
                </c:pt>
                <c:pt idx="4">
                  <c:v>Derechos </c:v>
                </c:pt>
              </c:strCache>
            </c:strRef>
          </c:cat>
          <c:val>
            <c:numRef>
              <c:f>Hoja1!$E$54:$I$54</c:f>
              <c:numCache>
                <c:formatCode>0.00%</c:formatCode>
                <c:ptCount val="5"/>
                <c:pt idx="0">
                  <c:v>0.13333333333333341</c:v>
                </c:pt>
                <c:pt idx="1">
                  <c:v>0.53333333333333333</c:v>
                </c:pt>
                <c:pt idx="2">
                  <c:v>0.33333333333333331</c:v>
                </c:pt>
                <c:pt idx="3">
                  <c:v>0.46666666666666945</c:v>
                </c:pt>
                <c:pt idx="4">
                  <c:v>6.666666666666668E-2</c:v>
                </c:pt>
              </c:numCache>
            </c:numRef>
          </c:val>
        </c:ser>
        <c:dLbls>
          <c:showVal val="1"/>
        </c:dLbls>
        <c:gapWidth val="95"/>
        <c:overlap val="100"/>
        <c:axId val="79753600"/>
        <c:axId val="79755136"/>
      </c:barChart>
      <c:catAx>
        <c:axId val="79753600"/>
        <c:scaling>
          <c:orientation val="minMax"/>
        </c:scaling>
        <c:axPos val="b"/>
        <c:majorTickMark val="none"/>
        <c:tickLblPos val="nextTo"/>
        <c:crossAx val="79755136"/>
        <c:crosses val="autoZero"/>
        <c:auto val="1"/>
        <c:lblAlgn val="ctr"/>
        <c:lblOffset val="100"/>
      </c:catAx>
      <c:valAx>
        <c:axId val="79755136"/>
        <c:scaling>
          <c:orientation val="minMax"/>
        </c:scaling>
        <c:delete val="1"/>
        <c:axPos val="l"/>
        <c:numFmt formatCode="0.00%" sourceLinked="1"/>
        <c:tickLblPos val="none"/>
        <c:crossAx val="79753600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1800"/>
      </a:pPr>
      <a:endParaRPr lang="es-CO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CO"/>
  <c:style val="27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'Cuenta palabras'!$A$18</c:f>
              <c:strCache>
                <c:ptCount val="1"/>
                <c:pt idx="0">
                  <c:v>Total</c:v>
                </c:pt>
              </c:strCache>
            </c:strRef>
          </c:tx>
          <c:dLbls>
            <c:dLblPos val="inEnd"/>
            <c:showVal val="1"/>
          </c:dLbls>
          <c:cat>
            <c:strRef>
              <c:f>'Cuenta palabras'!$B$2:$G$2</c:f>
              <c:strCache>
                <c:ptCount val="6"/>
                <c:pt idx="0">
                  <c:v>Activo intangible</c:v>
                </c:pt>
                <c:pt idx="1">
                  <c:v>crédito mercantil</c:v>
                </c:pt>
                <c:pt idx="2">
                  <c:v>Marcas</c:v>
                </c:pt>
                <c:pt idx="3">
                  <c:v>Licencias</c:v>
                </c:pt>
                <c:pt idx="4">
                  <c:v>Software</c:v>
                </c:pt>
                <c:pt idx="5">
                  <c:v>Derechos </c:v>
                </c:pt>
              </c:strCache>
            </c:strRef>
          </c:cat>
          <c:val>
            <c:numRef>
              <c:f>'Cuenta palabras'!$B$18:$G$18</c:f>
              <c:numCache>
                <c:formatCode>General</c:formatCode>
                <c:ptCount val="6"/>
                <c:pt idx="0">
                  <c:v>172</c:v>
                </c:pt>
                <c:pt idx="1">
                  <c:v>137</c:v>
                </c:pt>
                <c:pt idx="2">
                  <c:v>32</c:v>
                </c:pt>
                <c:pt idx="3">
                  <c:v>29</c:v>
                </c:pt>
                <c:pt idx="4">
                  <c:v>30</c:v>
                </c:pt>
                <c:pt idx="5">
                  <c:v>87</c:v>
                </c:pt>
              </c:numCache>
            </c:numRef>
          </c:val>
        </c:ser>
        <c:gapWidth val="75"/>
        <c:overlap val="40"/>
        <c:axId val="78342400"/>
        <c:axId val="78348288"/>
      </c:barChart>
      <c:catAx>
        <c:axId val="78342400"/>
        <c:scaling>
          <c:orientation val="minMax"/>
        </c:scaling>
        <c:axPos val="b"/>
        <c:majorTickMark val="none"/>
        <c:tickLblPos val="nextTo"/>
        <c:crossAx val="78348288"/>
        <c:crosses val="autoZero"/>
        <c:auto val="1"/>
        <c:lblAlgn val="ctr"/>
        <c:lblOffset val="100"/>
      </c:catAx>
      <c:valAx>
        <c:axId val="78348288"/>
        <c:scaling>
          <c:orientation val="minMax"/>
          <c:max val="200"/>
        </c:scaling>
        <c:axPos val="l"/>
        <c:majorGridlines/>
        <c:numFmt formatCode="General" sourceLinked="1"/>
        <c:majorTickMark val="none"/>
        <c:tickLblPos val="nextTo"/>
        <c:crossAx val="78342400"/>
        <c:crosses val="autoZero"/>
        <c:crossBetween val="between"/>
        <c:majorUnit val="20"/>
        <c:minorUnit val="10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s-CO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CO"/>
  <c:style val="27"/>
  <c:chart>
    <c:autoTitleDeleted val="1"/>
    <c:plotArea>
      <c:layout/>
      <c:barChart>
        <c:barDir val="col"/>
        <c:grouping val="stacked"/>
        <c:ser>
          <c:idx val="1"/>
          <c:order val="0"/>
          <c:tx>
            <c:strRef>
              <c:f>Políticas!$A$28</c:f>
              <c:strCache>
                <c:ptCount val="1"/>
                <c:pt idx="0">
                  <c:v>Especifican</c:v>
                </c:pt>
              </c:strCache>
            </c:strRef>
          </c:tx>
          <c:cat>
            <c:strRef>
              <c:f>Políticas!$B$3:$F$3</c:f>
              <c:strCache>
                <c:ptCount val="5"/>
                <c:pt idx="0">
                  <c:v>Crédito mercantil</c:v>
                </c:pt>
                <c:pt idx="1">
                  <c:v>Marcas</c:v>
                </c:pt>
                <c:pt idx="2">
                  <c:v>Derechos</c:v>
                </c:pt>
                <c:pt idx="3">
                  <c:v>Software</c:v>
                </c:pt>
                <c:pt idx="4">
                  <c:v>Licencias</c:v>
                </c:pt>
              </c:strCache>
            </c:strRef>
          </c:cat>
          <c:val>
            <c:numRef>
              <c:f>Políticas!$B$28:$F$28</c:f>
              <c:numCache>
                <c:formatCode>0.00%</c:formatCode>
                <c:ptCount val="5"/>
                <c:pt idx="0">
                  <c:v>0.92307692307692257</c:v>
                </c:pt>
                <c:pt idx="1">
                  <c:v>0.60000000000000064</c:v>
                </c:pt>
                <c:pt idx="2">
                  <c:v>0.16666666666666666</c:v>
                </c:pt>
                <c:pt idx="3">
                  <c:v>0.57142857142857872</c:v>
                </c:pt>
                <c:pt idx="4">
                  <c:v>0.55555555555555569</c:v>
                </c:pt>
              </c:numCache>
            </c:numRef>
          </c:val>
        </c:ser>
        <c:ser>
          <c:idx val="0"/>
          <c:order val="1"/>
          <c:tx>
            <c:strRef>
              <c:f>Políticas!$A$27</c:f>
              <c:strCache>
                <c:ptCount val="1"/>
                <c:pt idx="0">
                  <c:v>N.E.</c:v>
                </c:pt>
              </c:strCache>
            </c:strRef>
          </c:tx>
          <c:cat>
            <c:strRef>
              <c:f>Políticas!$B$3:$F$3</c:f>
              <c:strCache>
                <c:ptCount val="5"/>
                <c:pt idx="0">
                  <c:v>Crédito mercantil</c:v>
                </c:pt>
                <c:pt idx="1">
                  <c:v>Marcas</c:v>
                </c:pt>
                <c:pt idx="2">
                  <c:v>Derechos</c:v>
                </c:pt>
                <c:pt idx="3">
                  <c:v>Software</c:v>
                </c:pt>
                <c:pt idx="4">
                  <c:v>Licencias</c:v>
                </c:pt>
              </c:strCache>
            </c:strRef>
          </c:cat>
          <c:val>
            <c:numRef>
              <c:f>Políticas!$B$27:$F$27</c:f>
              <c:numCache>
                <c:formatCode>0.00%</c:formatCode>
                <c:ptCount val="5"/>
                <c:pt idx="0">
                  <c:v>7.6923076923076927E-2</c:v>
                </c:pt>
                <c:pt idx="1">
                  <c:v>0.4</c:v>
                </c:pt>
                <c:pt idx="2">
                  <c:v>0.750000000000005</c:v>
                </c:pt>
                <c:pt idx="3">
                  <c:v>0.42857142857142855</c:v>
                </c:pt>
                <c:pt idx="4">
                  <c:v>0.44444444444444442</c:v>
                </c:pt>
              </c:numCache>
            </c:numRef>
          </c:val>
        </c:ser>
        <c:dLbls>
          <c:showVal val="1"/>
        </c:dLbls>
        <c:gapWidth val="95"/>
        <c:overlap val="100"/>
        <c:axId val="79902208"/>
        <c:axId val="79903744"/>
      </c:barChart>
      <c:catAx>
        <c:axId val="79902208"/>
        <c:scaling>
          <c:orientation val="minMax"/>
        </c:scaling>
        <c:axPos val="b"/>
        <c:majorTickMark val="none"/>
        <c:tickLblPos val="nextTo"/>
        <c:crossAx val="79903744"/>
        <c:crosses val="autoZero"/>
        <c:auto val="1"/>
        <c:lblAlgn val="ctr"/>
        <c:lblOffset val="100"/>
      </c:catAx>
      <c:valAx>
        <c:axId val="79903744"/>
        <c:scaling>
          <c:orientation val="minMax"/>
        </c:scaling>
        <c:delete val="1"/>
        <c:axPos val="l"/>
        <c:numFmt formatCode="0.00%" sourceLinked="1"/>
        <c:tickLblPos val="none"/>
        <c:crossAx val="79902208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1800"/>
      </a:pPr>
      <a:endParaRPr lang="es-CO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1760BD-66EA-4FAC-9436-EADD6F9F7ECE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29E813BC-D045-4440-A2BC-6932AF07771B}">
      <dgm:prSet phldrT="[Text]" custT="1"/>
      <dgm:spPr/>
      <dgm:t>
        <a:bodyPr/>
        <a:lstStyle/>
        <a:p>
          <a:pPr algn="l" defTabSz="914400">
            <a:buNone/>
          </a:pPr>
          <a:r>
            <a:rPr lang="es-ES" sz="2400" noProof="1" smtClean="0"/>
            <a:t>Fuentes secundarias </a:t>
          </a:r>
        </a:p>
        <a:p>
          <a:pPr algn="l" defTabSz="914400">
            <a:buNone/>
          </a:pPr>
          <a:r>
            <a:rPr lang="es-ES" sz="2400" noProof="1" smtClean="0"/>
            <a:t>Informes financieros</a:t>
          </a:r>
          <a:endParaRPr lang="es-ES" sz="2400" noProof="1"/>
        </a:p>
      </dgm:t>
    </dgm:pt>
    <dgm:pt modelId="{7AA26667-0F3B-4AB9-806B-7B30F63D144A}" type="parTrans" cxnId="{ED1CC1BD-684C-4FD0-9A78-4ACABC3A23BC}">
      <dgm:prSet/>
      <dgm:spPr/>
      <dgm:t>
        <a:bodyPr/>
        <a:lstStyle/>
        <a:p>
          <a:endParaRPr lang="en-US"/>
        </a:p>
      </dgm:t>
    </dgm:pt>
    <dgm:pt modelId="{D6395F53-20A3-48A4-AF17-3CAA189A5C45}" type="sibTrans" cxnId="{ED1CC1BD-684C-4FD0-9A78-4ACABC3A23BC}">
      <dgm:prSet/>
      <dgm:spPr/>
      <dgm:t>
        <a:bodyPr/>
        <a:lstStyle/>
        <a:p>
          <a:endParaRPr lang="en-US"/>
        </a:p>
      </dgm:t>
    </dgm:pt>
    <dgm:pt modelId="{EF962D9A-CB0F-46C5-A3F5-963B0C75EA6E}">
      <dgm:prSet phldrT="[Text]" custT="1"/>
      <dgm:spPr/>
      <dgm:t>
        <a:bodyPr/>
        <a:lstStyle/>
        <a:p>
          <a:pPr algn="l" defTabSz="914400">
            <a:buNone/>
          </a:pPr>
          <a:r>
            <a:rPr lang="es-ES" sz="2400" noProof="1" smtClean="0"/>
            <a:t>Análisis cuantitativo y cualitativo</a:t>
          </a:r>
          <a:endParaRPr lang="es-ES" sz="2400" noProof="1"/>
        </a:p>
      </dgm:t>
    </dgm:pt>
    <dgm:pt modelId="{AA394803-8542-4A7D-816A-B3657506BE86}" type="parTrans" cxnId="{CFBFD2B7-0351-4389-B87E-36C81622C4BD}">
      <dgm:prSet/>
      <dgm:spPr/>
      <dgm:t>
        <a:bodyPr/>
        <a:lstStyle/>
        <a:p>
          <a:endParaRPr lang="en-US"/>
        </a:p>
      </dgm:t>
    </dgm:pt>
    <dgm:pt modelId="{979615F0-8531-4C2C-A14A-2FCFD874AC5D}" type="sibTrans" cxnId="{CFBFD2B7-0351-4389-B87E-36C81622C4BD}">
      <dgm:prSet/>
      <dgm:spPr/>
      <dgm:t>
        <a:bodyPr/>
        <a:lstStyle/>
        <a:p>
          <a:endParaRPr lang="en-US"/>
        </a:p>
      </dgm:t>
    </dgm:pt>
    <dgm:pt modelId="{15065311-984A-49D1-B36F-1FD776385EC1}">
      <dgm:prSet phldrT="[Text]" custT="1"/>
      <dgm:spPr/>
      <dgm:t>
        <a:bodyPr/>
        <a:lstStyle/>
        <a:p>
          <a:pPr algn="l" defTabSz="914400">
            <a:buNone/>
          </a:pPr>
          <a:r>
            <a:rPr lang="es-ES" sz="2400" noProof="1" smtClean="0"/>
            <a:t/>
          </a:r>
          <a:br>
            <a:rPr lang="es-ES" sz="2400" noProof="1" smtClean="0"/>
          </a:br>
          <a:r>
            <a:rPr lang="es-ES" sz="2400" noProof="1" smtClean="0"/>
            <a:t>Sistematización de datos en Matriz</a:t>
          </a:r>
          <a:endParaRPr lang="es-ES" sz="2400" noProof="1"/>
        </a:p>
      </dgm:t>
    </dgm:pt>
    <dgm:pt modelId="{E7CFBD76-5D8E-4046-9BA0-07D9AB25F3F8}" type="parTrans" cxnId="{1EA2C17C-CAC1-4613-B428-D1C3FF9073E1}">
      <dgm:prSet/>
      <dgm:spPr/>
      <dgm:t>
        <a:bodyPr/>
        <a:lstStyle/>
        <a:p>
          <a:endParaRPr lang="en-US"/>
        </a:p>
      </dgm:t>
    </dgm:pt>
    <dgm:pt modelId="{DF0C6A32-C1C0-41AB-99C4-3B5608507544}" type="sibTrans" cxnId="{1EA2C17C-CAC1-4613-B428-D1C3FF9073E1}">
      <dgm:prSet/>
      <dgm:spPr/>
      <dgm:t>
        <a:bodyPr/>
        <a:lstStyle/>
        <a:p>
          <a:endParaRPr lang="en-US"/>
        </a:p>
      </dgm:t>
    </dgm:pt>
    <dgm:pt modelId="{1FC85E85-C12D-45CC-A3CF-123437A6B9B8}">
      <dgm:prSet phldrT="[Text]" custT="1"/>
      <dgm:spPr/>
      <dgm:t>
        <a:bodyPr/>
        <a:lstStyle/>
        <a:p>
          <a:pPr algn="l" defTabSz="914400">
            <a:buNone/>
          </a:pPr>
          <a:r>
            <a:rPr lang="es-ES" sz="2400" noProof="1" smtClean="0"/>
            <a:t>Análisis de notas a los estados financieros</a:t>
          </a:r>
          <a:endParaRPr lang="es-ES" sz="2400" noProof="1"/>
        </a:p>
      </dgm:t>
    </dgm:pt>
    <dgm:pt modelId="{5290C499-5FCB-4470-8C47-7C1946564F34}" type="parTrans" cxnId="{1ED77202-00EA-4844-B76D-9BF080E885BB}">
      <dgm:prSet/>
      <dgm:spPr/>
      <dgm:t>
        <a:bodyPr/>
        <a:lstStyle/>
        <a:p>
          <a:endParaRPr lang="en-US"/>
        </a:p>
      </dgm:t>
    </dgm:pt>
    <dgm:pt modelId="{1846AB31-B450-4464-8A8E-079069427AED}" type="sibTrans" cxnId="{1ED77202-00EA-4844-B76D-9BF080E885BB}">
      <dgm:prSet/>
      <dgm:spPr/>
      <dgm:t>
        <a:bodyPr/>
        <a:lstStyle/>
        <a:p>
          <a:endParaRPr lang="en-US"/>
        </a:p>
      </dgm:t>
    </dgm:pt>
    <dgm:pt modelId="{43457066-4E79-474F-8146-F172EB9CE38B}" type="pres">
      <dgm:prSet presAssocID="{C31760BD-66EA-4FAC-9436-EADD6F9F7ECE}" presName="Name0" presStyleCnt="0">
        <dgm:presLayoutVars>
          <dgm:dir/>
          <dgm:resizeHandles val="exact"/>
        </dgm:presLayoutVars>
      </dgm:prSet>
      <dgm:spPr/>
    </dgm:pt>
    <dgm:pt modelId="{A777E3A2-1DE9-46FE-9D37-605AAA9D96CA}" type="pres">
      <dgm:prSet presAssocID="{C31760BD-66EA-4FAC-9436-EADD6F9F7ECE}" presName="arrow" presStyleLbl="bgShp" presStyleIdx="0" presStyleCnt="1"/>
      <dgm:spPr/>
    </dgm:pt>
    <dgm:pt modelId="{00A4D3C7-960E-4470-80DB-47D3C115D634}" type="pres">
      <dgm:prSet presAssocID="{C31760BD-66EA-4FAC-9436-EADD6F9F7ECE}" presName="points" presStyleCnt="0"/>
      <dgm:spPr/>
    </dgm:pt>
    <dgm:pt modelId="{36111ED4-8A1F-4936-882D-FFB3820E3290}" type="pres">
      <dgm:prSet presAssocID="{29E813BC-D045-4440-A2BC-6932AF07771B}" presName="compositeA" presStyleCnt="0"/>
      <dgm:spPr/>
    </dgm:pt>
    <dgm:pt modelId="{751C5160-29A2-49BA-8EAC-F86B2667EDD9}" type="pres">
      <dgm:prSet presAssocID="{29E813BC-D045-4440-A2BC-6932AF07771B}" presName="textA" presStyleLbl="revTx" presStyleIdx="0" presStyleCnt="4" custScaleX="180542" custLinFactNeighborX="-302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46A5C5-3158-4B5F-A4DF-EA6B065F9E13}" type="pres">
      <dgm:prSet presAssocID="{29E813BC-D045-4440-A2BC-6932AF07771B}" presName="circleA" presStyleLbl="node1" presStyleIdx="0" presStyleCnt="4" custLinFactNeighborX="-83436"/>
      <dgm:spPr/>
    </dgm:pt>
    <dgm:pt modelId="{56EB6DE3-E731-44EB-9288-7D6554D4562B}" type="pres">
      <dgm:prSet presAssocID="{29E813BC-D045-4440-A2BC-6932AF07771B}" presName="spaceA" presStyleCnt="0"/>
      <dgm:spPr/>
    </dgm:pt>
    <dgm:pt modelId="{DD9A10AE-F188-4AC6-B0AF-C84151115FB6}" type="pres">
      <dgm:prSet presAssocID="{D6395F53-20A3-48A4-AF17-3CAA189A5C45}" presName="space" presStyleCnt="0"/>
      <dgm:spPr/>
    </dgm:pt>
    <dgm:pt modelId="{071C8120-0A1F-49EF-8E15-CDE9EACEDA7E}" type="pres">
      <dgm:prSet presAssocID="{EF962D9A-CB0F-46C5-A3F5-963B0C75EA6E}" presName="compositeB" presStyleCnt="0"/>
      <dgm:spPr/>
    </dgm:pt>
    <dgm:pt modelId="{A713D482-6A39-45C1-808A-A49BFA9A45BA}" type="pres">
      <dgm:prSet presAssocID="{EF962D9A-CB0F-46C5-A3F5-963B0C75EA6E}" presName="textB" presStyleLbl="revTx" presStyleIdx="1" presStyleCnt="4" custScaleX="193481" custLinFactNeighborX="-444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F5F69B-49D3-49D9-807C-EE5BFCFF15C1}" type="pres">
      <dgm:prSet presAssocID="{EF962D9A-CB0F-46C5-A3F5-963B0C75EA6E}" presName="circleB" presStyleLbl="node1" presStyleIdx="1" presStyleCnt="4" custLinFactX="-57054" custLinFactNeighborX="-100000" custLinFactNeighborY="-4908"/>
      <dgm:spPr/>
    </dgm:pt>
    <dgm:pt modelId="{DDBB2D62-AC0E-4B8B-A2CC-85F084B0932D}" type="pres">
      <dgm:prSet presAssocID="{EF962D9A-CB0F-46C5-A3F5-963B0C75EA6E}" presName="spaceB" presStyleCnt="0"/>
      <dgm:spPr/>
    </dgm:pt>
    <dgm:pt modelId="{AE01A466-EFC9-4F58-A061-303876573BDE}" type="pres">
      <dgm:prSet presAssocID="{979615F0-8531-4C2C-A14A-2FCFD874AC5D}" presName="space" presStyleCnt="0"/>
      <dgm:spPr/>
    </dgm:pt>
    <dgm:pt modelId="{03CEE722-DE03-4200-BC44-02EF75B957B0}" type="pres">
      <dgm:prSet presAssocID="{15065311-984A-49D1-B36F-1FD776385EC1}" presName="compositeA" presStyleCnt="0"/>
      <dgm:spPr/>
    </dgm:pt>
    <dgm:pt modelId="{12E2E344-3D26-4BD7-BDFD-225A10BE01C9}" type="pres">
      <dgm:prSet presAssocID="{15065311-984A-49D1-B36F-1FD776385EC1}" presName="textA" presStyleLbl="revTx" presStyleIdx="2" presStyleCnt="4" custScaleX="241760" custLinFactNeighborX="-19493" custLinFactNeighborY="12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397E89-C475-409E-AFA0-6A6CEA6758CD}" type="pres">
      <dgm:prSet presAssocID="{15065311-984A-49D1-B36F-1FD776385EC1}" presName="circleA" presStyleLbl="node1" presStyleIdx="2" presStyleCnt="4" custLinFactX="-61963" custLinFactNeighborX="-100000" custLinFactNeighborY="4908"/>
      <dgm:spPr/>
    </dgm:pt>
    <dgm:pt modelId="{388F3142-174C-4B21-A4A4-55DFA49002B1}" type="pres">
      <dgm:prSet presAssocID="{15065311-984A-49D1-B36F-1FD776385EC1}" presName="spaceA" presStyleCnt="0"/>
      <dgm:spPr/>
    </dgm:pt>
    <dgm:pt modelId="{8D7E62A3-4B7B-4B45-B3AB-25DC4D226A67}" type="pres">
      <dgm:prSet presAssocID="{DF0C6A32-C1C0-41AB-99C4-3B5608507544}" presName="space" presStyleCnt="0"/>
      <dgm:spPr/>
    </dgm:pt>
    <dgm:pt modelId="{5F702B5E-3539-42FC-9350-4A26D181AB1E}" type="pres">
      <dgm:prSet presAssocID="{1FC85E85-C12D-45CC-A3CF-123437A6B9B8}" presName="compositeB" presStyleCnt="0"/>
      <dgm:spPr/>
    </dgm:pt>
    <dgm:pt modelId="{67480363-CE99-453B-9E78-AC501666D1EC}" type="pres">
      <dgm:prSet presAssocID="{1FC85E85-C12D-45CC-A3CF-123437A6B9B8}" presName="textB" presStyleLbl="revTx" presStyleIdx="3" presStyleCnt="4" custScaleX="1924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75B0BA-DD29-467A-83E7-E9C8216E5865}" type="pres">
      <dgm:prSet presAssocID="{1FC85E85-C12D-45CC-A3CF-123437A6B9B8}" presName="circleB" presStyleLbl="node1" presStyleIdx="3" presStyleCnt="4"/>
      <dgm:spPr/>
    </dgm:pt>
    <dgm:pt modelId="{00A93BCA-FE0A-4341-A134-7D771D5EB82F}" type="pres">
      <dgm:prSet presAssocID="{1FC85E85-C12D-45CC-A3CF-123437A6B9B8}" presName="spaceB" presStyleCnt="0"/>
      <dgm:spPr/>
    </dgm:pt>
  </dgm:ptLst>
  <dgm:cxnLst>
    <dgm:cxn modelId="{D6BFA39F-116A-4FB2-A198-7000572AEEDA}" type="presOf" srcId="{29E813BC-D045-4440-A2BC-6932AF07771B}" destId="{751C5160-29A2-49BA-8EAC-F86B2667EDD9}" srcOrd="0" destOrd="0" presId="urn:microsoft.com/office/officeart/2005/8/layout/hProcess11"/>
    <dgm:cxn modelId="{C7B263FB-67D5-418A-8BB7-1BE02BE026E6}" type="presOf" srcId="{EF962D9A-CB0F-46C5-A3F5-963B0C75EA6E}" destId="{A713D482-6A39-45C1-808A-A49BFA9A45BA}" srcOrd="0" destOrd="0" presId="urn:microsoft.com/office/officeart/2005/8/layout/hProcess11"/>
    <dgm:cxn modelId="{B78DD35F-02FF-4F6F-964B-C5D258768ADD}" type="presOf" srcId="{C31760BD-66EA-4FAC-9436-EADD6F9F7ECE}" destId="{43457066-4E79-474F-8146-F172EB9CE38B}" srcOrd="0" destOrd="0" presId="urn:microsoft.com/office/officeart/2005/8/layout/hProcess11"/>
    <dgm:cxn modelId="{FE5DF8C4-E49F-460A-B48B-E1DCC1F52050}" type="presOf" srcId="{15065311-984A-49D1-B36F-1FD776385EC1}" destId="{12E2E344-3D26-4BD7-BDFD-225A10BE01C9}" srcOrd="0" destOrd="0" presId="urn:microsoft.com/office/officeart/2005/8/layout/hProcess11"/>
    <dgm:cxn modelId="{CFBFD2B7-0351-4389-B87E-36C81622C4BD}" srcId="{C31760BD-66EA-4FAC-9436-EADD6F9F7ECE}" destId="{EF962D9A-CB0F-46C5-A3F5-963B0C75EA6E}" srcOrd="1" destOrd="0" parTransId="{AA394803-8542-4A7D-816A-B3657506BE86}" sibTransId="{979615F0-8531-4C2C-A14A-2FCFD874AC5D}"/>
    <dgm:cxn modelId="{ED1CC1BD-684C-4FD0-9A78-4ACABC3A23BC}" srcId="{C31760BD-66EA-4FAC-9436-EADD6F9F7ECE}" destId="{29E813BC-D045-4440-A2BC-6932AF07771B}" srcOrd="0" destOrd="0" parTransId="{7AA26667-0F3B-4AB9-806B-7B30F63D144A}" sibTransId="{D6395F53-20A3-48A4-AF17-3CAA189A5C45}"/>
    <dgm:cxn modelId="{A93E5031-4230-45B7-BF2B-E658D84AD0EB}" type="presOf" srcId="{1FC85E85-C12D-45CC-A3CF-123437A6B9B8}" destId="{67480363-CE99-453B-9E78-AC501666D1EC}" srcOrd="0" destOrd="0" presId="urn:microsoft.com/office/officeart/2005/8/layout/hProcess11"/>
    <dgm:cxn modelId="{1EA2C17C-CAC1-4613-B428-D1C3FF9073E1}" srcId="{C31760BD-66EA-4FAC-9436-EADD6F9F7ECE}" destId="{15065311-984A-49D1-B36F-1FD776385EC1}" srcOrd="2" destOrd="0" parTransId="{E7CFBD76-5D8E-4046-9BA0-07D9AB25F3F8}" sibTransId="{DF0C6A32-C1C0-41AB-99C4-3B5608507544}"/>
    <dgm:cxn modelId="{1ED77202-00EA-4844-B76D-9BF080E885BB}" srcId="{C31760BD-66EA-4FAC-9436-EADD6F9F7ECE}" destId="{1FC85E85-C12D-45CC-A3CF-123437A6B9B8}" srcOrd="3" destOrd="0" parTransId="{5290C499-5FCB-4470-8C47-7C1946564F34}" sibTransId="{1846AB31-B450-4464-8A8E-079069427AED}"/>
    <dgm:cxn modelId="{0C80ED55-433E-4965-B726-0A199DA974BE}" type="presParOf" srcId="{43457066-4E79-474F-8146-F172EB9CE38B}" destId="{A777E3A2-1DE9-46FE-9D37-605AAA9D96CA}" srcOrd="0" destOrd="0" presId="urn:microsoft.com/office/officeart/2005/8/layout/hProcess11"/>
    <dgm:cxn modelId="{863F4672-9FF3-45E3-8E00-CC2640B6EEBE}" type="presParOf" srcId="{43457066-4E79-474F-8146-F172EB9CE38B}" destId="{00A4D3C7-960E-4470-80DB-47D3C115D634}" srcOrd="1" destOrd="0" presId="urn:microsoft.com/office/officeart/2005/8/layout/hProcess11"/>
    <dgm:cxn modelId="{D3BD7A69-09A3-49C3-BD29-DCBE8AB84096}" type="presParOf" srcId="{00A4D3C7-960E-4470-80DB-47D3C115D634}" destId="{36111ED4-8A1F-4936-882D-FFB3820E3290}" srcOrd="0" destOrd="0" presId="urn:microsoft.com/office/officeart/2005/8/layout/hProcess11"/>
    <dgm:cxn modelId="{A8398E25-7E21-437A-8DAD-25D071ACB636}" type="presParOf" srcId="{36111ED4-8A1F-4936-882D-FFB3820E3290}" destId="{751C5160-29A2-49BA-8EAC-F86B2667EDD9}" srcOrd="0" destOrd="0" presId="urn:microsoft.com/office/officeart/2005/8/layout/hProcess11"/>
    <dgm:cxn modelId="{CACB3D92-0AE7-4B74-8562-5B9BE1E9CB1F}" type="presParOf" srcId="{36111ED4-8A1F-4936-882D-FFB3820E3290}" destId="{C646A5C5-3158-4B5F-A4DF-EA6B065F9E13}" srcOrd="1" destOrd="0" presId="urn:microsoft.com/office/officeart/2005/8/layout/hProcess11"/>
    <dgm:cxn modelId="{F83EF295-38A0-4E02-98E6-65012A2C1C52}" type="presParOf" srcId="{36111ED4-8A1F-4936-882D-FFB3820E3290}" destId="{56EB6DE3-E731-44EB-9288-7D6554D4562B}" srcOrd="2" destOrd="0" presId="urn:microsoft.com/office/officeart/2005/8/layout/hProcess11"/>
    <dgm:cxn modelId="{174080CB-5213-49D5-90E9-8CD9CBFD0A76}" type="presParOf" srcId="{00A4D3C7-960E-4470-80DB-47D3C115D634}" destId="{DD9A10AE-F188-4AC6-B0AF-C84151115FB6}" srcOrd="1" destOrd="0" presId="urn:microsoft.com/office/officeart/2005/8/layout/hProcess11"/>
    <dgm:cxn modelId="{E1E4D84E-C457-440E-8959-CC57104CE0AC}" type="presParOf" srcId="{00A4D3C7-960E-4470-80DB-47D3C115D634}" destId="{071C8120-0A1F-49EF-8E15-CDE9EACEDA7E}" srcOrd="2" destOrd="0" presId="urn:microsoft.com/office/officeart/2005/8/layout/hProcess11"/>
    <dgm:cxn modelId="{546B20AC-3AB3-4CAA-A539-54BD716EEF35}" type="presParOf" srcId="{071C8120-0A1F-49EF-8E15-CDE9EACEDA7E}" destId="{A713D482-6A39-45C1-808A-A49BFA9A45BA}" srcOrd="0" destOrd="0" presId="urn:microsoft.com/office/officeart/2005/8/layout/hProcess11"/>
    <dgm:cxn modelId="{63056D01-C2AF-453A-BA13-2D163EAF57D4}" type="presParOf" srcId="{071C8120-0A1F-49EF-8E15-CDE9EACEDA7E}" destId="{41F5F69B-49D3-49D9-807C-EE5BFCFF15C1}" srcOrd="1" destOrd="0" presId="urn:microsoft.com/office/officeart/2005/8/layout/hProcess11"/>
    <dgm:cxn modelId="{CA0696EC-5181-4132-AA69-F069236AC2AF}" type="presParOf" srcId="{071C8120-0A1F-49EF-8E15-CDE9EACEDA7E}" destId="{DDBB2D62-AC0E-4B8B-A2CC-85F084B0932D}" srcOrd="2" destOrd="0" presId="urn:microsoft.com/office/officeart/2005/8/layout/hProcess11"/>
    <dgm:cxn modelId="{622DE25B-E905-45F3-AB3A-09DD8DE07B2A}" type="presParOf" srcId="{00A4D3C7-960E-4470-80DB-47D3C115D634}" destId="{AE01A466-EFC9-4F58-A061-303876573BDE}" srcOrd="3" destOrd="0" presId="urn:microsoft.com/office/officeart/2005/8/layout/hProcess11"/>
    <dgm:cxn modelId="{D70D5E13-A7E8-416E-81E9-10B8F5F641EB}" type="presParOf" srcId="{00A4D3C7-960E-4470-80DB-47D3C115D634}" destId="{03CEE722-DE03-4200-BC44-02EF75B957B0}" srcOrd="4" destOrd="0" presId="urn:microsoft.com/office/officeart/2005/8/layout/hProcess11"/>
    <dgm:cxn modelId="{E16C6947-F1BE-4EED-ACDC-EF585536FB1A}" type="presParOf" srcId="{03CEE722-DE03-4200-BC44-02EF75B957B0}" destId="{12E2E344-3D26-4BD7-BDFD-225A10BE01C9}" srcOrd="0" destOrd="0" presId="urn:microsoft.com/office/officeart/2005/8/layout/hProcess11"/>
    <dgm:cxn modelId="{A8E957C1-4CA3-4A7E-B73D-EDC9F895DA67}" type="presParOf" srcId="{03CEE722-DE03-4200-BC44-02EF75B957B0}" destId="{A1397E89-C475-409E-AFA0-6A6CEA6758CD}" srcOrd="1" destOrd="0" presId="urn:microsoft.com/office/officeart/2005/8/layout/hProcess11"/>
    <dgm:cxn modelId="{85AFE2CA-5D23-46D5-882B-16DAC9501478}" type="presParOf" srcId="{03CEE722-DE03-4200-BC44-02EF75B957B0}" destId="{388F3142-174C-4B21-A4A4-55DFA49002B1}" srcOrd="2" destOrd="0" presId="urn:microsoft.com/office/officeart/2005/8/layout/hProcess11"/>
    <dgm:cxn modelId="{C9A6D74C-6A23-4997-84A7-E7DB0C1F783B}" type="presParOf" srcId="{00A4D3C7-960E-4470-80DB-47D3C115D634}" destId="{8D7E62A3-4B7B-4B45-B3AB-25DC4D226A67}" srcOrd="5" destOrd="0" presId="urn:microsoft.com/office/officeart/2005/8/layout/hProcess11"/>
    <dgm:cxn modelId="{C6545EC0-23C4-438D-A67D-AC6E7E403E40}" type="presParOf" srcId="{00A4D3C7-960E-4470-80DB-47D3C115D634}" destId="{5F702B5E-3539-42FC-9350-4A26D181AB1E}" srcOrd="6" destOrd="0" presId="urn:microsoft.com/office/officeart/2005/8/layout/hProcess11"/>
    <dgm:cxn modelId="{074D5C9C-3A6F-4EBC-B3AB-EBA4DA53DA53}" type="presParOf" srcId="{5F702B5E-3539-42FC-9350-4A26D181AB1E}" destId="{67480363-CE99-453B-9E78-AC501666D1EC}" srcOrd="0" destOrd="0" presId="urn:microsoft.com/office/officeart/2005/8/layout/hProcess11"/>
    <dgm:cxn modelId="{4DB970CC-6C63-4C76-A072-4F0E9B3E6E03}" type="presParOf" srcId="{5F702B5E-3539-42FC-9350-4A26D181AB1E}" destId="{BC75B0BA-DD29-467A-83E7-E9C8216E5865}" srcOrd="1" destOrd="0" presId="urn:microsoft.com/office/officeart/2005/8/layout/hProcess11"/>
    <dgm:cxn modelId="{BACCD7B1-250C-4E18-B023-C874D40ABFE0}" type="presParOf" srcId="{5F702B5E-3539-42FC-9350-4A26D181AB1E}" destId="{00A93BCA-FE0A-4341-A134-7D771D5EB82F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777E3A2-1DE9-46FE-9D37-605AAA9D96CA}">
      <dsp:nvSpPr>
        <dsp:cNvPr id="0" name=""/>
        <dsp:cNvSpPr/>
      </dsp:nvSpPr>
      <dsp:spPr>
        <a:xfrm>
          <a:off x="0" y="1164431"/>
          <a:ext cx="10047288" cy="1552574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1C5160-29A2-49BA-8EAC-F86B2667EDD9}">
      <dsp:nvSpPr>
        <dsp:cNvPr id="0" name=""/>
        <dsp:cNvSpPr/>
      </dsp:nvSpPr>
      <dsp:spPr>
        <a:xfrm>
          <a:off x="0" y="0"/>
          <a:ext cx="1982908" cy="15525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b" anchorCtr="0">
          <a:noAutofit/>
        </a:bodyPr>
        <a:lstStyle/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noProof="1" smtClean="0"/>
            <a:t>Fuentes secundarias </a:t>
          </a:r>
        </a:p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noProof="1" smtClean="0"/>
            <a:t>Informes financieros</a:t>
          </a:r>
          <a:endParaRPr lang="es-ES" sz="2400" kern="1200" noProof="1"/>
        </a:p>
      </dsp:txBody>
      <dsp:txXfrm>
        <a:off x="0" y="0"/>
        <a:ext cx="1982908" cy="1552574"/>
      </dsp:txXfrm>
    </dsp:sp>
    <dsp:sp modelId="{C646A5C5-3158-4B5F-A4DF-EA6B065F9E13}">
      <dsp:nvSpPr>
        <dsp:cNvPr id="0" name=""/>
        <dsp:cNvSpPr/>
      </dsp:nvSpPr>
      <dsp:spPr>
        <a:xfrm>
          <a:off x="474242" y="1746646"/>
          <a:ext cx="388143" cy="3881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13D482-6A39-45C1-808A-A49BFA9A45BA}">
      <dsp:nvSpPr>
        <dsp:cNvPr id="0" name=""/>
        <dsp:cNvSpPr/>
      </dsp:nvSpPr>
      <dsp:spPr>
        <a:xfrm>
          <a:off x="1550579" y="2328862"/>
          <a:ext cx="2125019" cy="15525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noProof="1" smtClean="0"/>
            <a:t>Análisis cuantitativo y cualitativo</a:t>
          </a:r>
          <a:endParaRPr lang="es-ES" sz="2400" kern="1200" noProof="1"/>
        </a:p>
      </dsp:txBody>
      <dsp:txXfrm>
        <a:off x="1550579" y="2328862"/>
        <a:ext cx="2125019" cy="1552574"/>
      </dsp:txXfrm>
    </dsp:sp>
    <dsp:sp modelId="{41F5F69B-49D3-49D9-807C-EE5BFCFF15C1}">
      <dsp:nvSpPr>
        <dsp:cNvPr id="0" name=""/>
        <dsp:cNvSpPr/>
      </dsp:nvSpPr>
      <dsp:spPr>
        <a:xfrm>
          <a:off x="2297378" y="1727596"/>
          <a:ext cx="388143" cy="3881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E2E344-3D26-4BD7-BDFD-225A10BE01C9}">
      <dsp:nvSpPr>
        <dsp:cNvPr id="0" name=""/>
        <dsp:cNvSpPr/>
      </dsp:nvSpPr>
      <dsp:spPr>
        <a:xfrm>
          <a:off x="4004376" y="19050"/>
          <a:ext cx="2655271" cy="15525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b" anchorCtr="0">
          <a:noAutofit/>
        </a:bodyPr>
        <a:lstStyle/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noProof="1" smtClean="0"/>
            <a:t/>
          </a:r>
          <a:br>
            <a:rPr lang="es-ES" sz="2400" kern="1200" noProof="1" smtClean="0"/>
          </a:br>
          <a:r>
            <a:rPr lang="es-ES" sz="2400" kern="1200" noProof="1" smtClean="0"/>
            <a:t>Sistematización de datos en Matriz</a:t>
          </a:r>
          <a:endParaRPr lang="es-ES" sz="2400" kern="1200" noProof="1"/>
        </a:p>
      </dsp:txBody>
      <dsp:txXfrm>
        <a:off x="4004376" y="19050"/>
        <a:ext cx="2655271" cy="1552574"/>
      </dsp:txXfrm>
    </dsp:sp>
    <dsp:sp modelId="{A1397E89-C475-409E-AFA0-6A6CEA6758CD}">
      <dsp:nvSpPr>
        <dsp:cNvPr id="0" name=""/>
        <dsp:cNvSpPr/>
      </dsp:nvSpPr>
      <dsp:spPr>
        <a:xfrm>
          <a:off x="4723385" y="1765696"/>
          <a:ext cx="388143" cy="3881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480363-CE99-453B-9E78-AC501666D1EC}">
      <dsp:nvSpPr>
        <dsp:cNvPr id="0" name=""/>
        <dsp:cNvSpPr/>
      </dsp:nvSpPr>
      <dsp:spPr>
        <a:xfrm>
          <a:off x="6928657" y="2328862"/>
          <a:ext cx="2113190" cy="15525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noProof="1" smtClean="0"/>
            <a:t>Análisis de notas a los estados financieros</a:t>
          </a:r>
          <a:endParaRPr lang="es-ES" sz="2400" kern="1200" noProof="1"/>
        </a:p>
      </dsp:txBody>
      <dsp:txXfrm>
        <a:off x="6928657" y="2328862"/>
        <a:ext cx="2113190" cy="1552574"/>
      </dsp:txXfrm>
    </dsp:sp>
    <dsp:sp modelId="{BC75B0BA-DD29-467A-83E7-E9C8216E5865}">
      <dsp:nvSpPr>
        <dsp:cNvPr id="0" name=""/>
        <dsp:cNvSpPr/>
      </dsp:nvSpPr>
      <dsp:spPr>
        <a:xfrm>
          <a:off x="7791180" y="1746646"/>
          <a:ext cx="388143" cy="3881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5809A1-27CB-44CA-83D9-3C89783B64FA}" type="datetimeFigureOut">
              <a:rPr lang="es-CO" smtClean="0"/>
              <a:pPr/>
              <a:t>02/12/2013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855060-5898-4128-A6B7-4C7FD451A6DF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E934F5-EA81-45E7-9A64-6A1D7E822121}" type="datetimeFigureOut">
              <a:rPr lang="es-CO" smtClean="0"/>
              <a:pPr/>
              <a:t>02/12/2013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E83AD-C639-4EED-8093-90152ADD93F6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Freeform 9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Freeform 10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reeform 11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Freeform 13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5" name="Freeform 14"/>
          <p:cNvSpPr/>
          <p:nvPr/>
        </p:nvSpPr>
        <p:spPr>
          <a:xfrm>
            <a:off x="-8468" y="-8468"/>
            <a:ext cx="863825" cy="5698067"/>
          </a:xfrm>
          <a:custGeom>
            <a:avLst/>
            <a:gdLst>
              <a:gd name="connsiteX0" fmla="*/ 0 w 863600"/>
              <a:gd name="connsiteY0" fmla="*/ 8467 h 5698067"/>
              <a:gd name="connsiteX1" fmla="*/ 863600 w 863600"/>
              <a:gd name="connsiteY1" fmla="*/ 0 h 5698067"/>
              <a:gd name="connsiteX2" fmla="*/ 863600 w 863600"/>
              <a:gd name="connsiteY2" fmla="*/ 16934 h 5698067"/>
              <a:gd name="connsiteX3" fmla="*/ 0 w 863600"/>
              <a:gd name="connsiteY3" fmla="*/ 5698067 h 5698067"/>
              <a:gd name="connsiteX4" fmla="*/ 0 w 863600"/>
              <a:gd name="connsiteY4" fmla="*/ 8467 h 5698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600" h="5698067">
                <a:moveTo>
                  <a:pt x="0" y="8467"/>
                </a:moveTo>
                <a:lnTo>
                  <a:pt x="863600" y="0"/>
                </a:lnTo>
                <a:lnTo>
                  <a:pt x="863600" y="16934"/>
                </a:lnTo>
                <a:lnTo>
                  <a:pt x="0" y="5698067"/>
                </a:lnTo>
                <a:lnTo>
                  <a:pt x="0" y="8467"/>
                </a:ln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Freeform 15"/>
          <p:cNvSpPr/>
          <p:nvPr/>
        </p:nvSpPr>
        <p:spPr>
          <a:xfrm>
            <a:off x="10374369" y="3589868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460" y="2404534"/>
            <a:ext cx="776895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460" y="4050834"/>
            <a:ext cx="776895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A475-B1CE-4B4B-B57D-0C5AED1DD99D}" type="datetime1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Diagnóstico del reconocimiento y revelación de los activos intangibles en Colombia frente a la NIC 38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57727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512" y="609600"/>
            <a:ext cx="8598907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512" y="4470400"/>
            <a:ext cx="8598907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CAE33-39F5-4FC8-908B-9B43CEDF2D48}" type="datetime1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Diagnóstico del reconocimiento y revelación de los activos intangibles en Colombia frente a la NIC 38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65848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577" y="609600"/>
            <a:ext cx="809624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512" y="4470400"/>
            <a:ext cx="8598907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03F58-0E0F-4B90-B78B-A54545856737}" type="datetime1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Diagnóstico del reconocimiento y revelación de los activos intangibles en Colombia frente a la NIC 38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495" y="3632200"/>
            <a:ext cx="722640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2011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l" defTabSz="914400">
              <a:buNone/>
            </a:pPr>
            <a:r>
              <a:rPr lang="en-US" sz="8000" b="0" i="0" baseline="0">
                <a:solidFill>
                  <a:srgbClr val="90C226">
                    <a:lumMod val="60000"/>
                    <a:lumOff val="40000"/>
                  </a:srgbClr>
                </a:solidFill>
                <a:effectLst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5327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lvl="0">
              <a:spcBef>
                <a:spcPct val="0"/>
              </a:spcBef>
              <a:buNone/>
              <a:defRPr sz="8000" b="0" cap="all" baseline="0">
                <a:ln w="3175" cmpd="sng">
                  <a:noFill/>
                </a:ln>
                <a:effectLst/>
                <a:latin typeface="Arial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l" defTabSz="914400">
              <a:buNone/>
            </a:pPr>
            <a:r>
              <a:rPr lang="en-US" sz="8000" b="0" i="0">
                <a:solidFill>
                  <a:srgbClr val="90C226">
                    <a:lumMod val="60000"/>
                    <a:lumOff val="40000"/>
                  </a:srgbClr>
                </a:solidFill>
                <a:latin typeface="Trebuchet MS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599817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512" y="1931988"/>
            <a:ext cx="8598907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512" y="4527448"/>
            <a:ext cx="8598907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5F609-8684-458D-9756-694A1B98F3A0}" type="datetime1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Diagnóstico del reconocimiento y revelación de los activos intangibles en Colombia frente a la NIC 38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96703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577" y="609600"/>
            <a:ext cx="809624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512" y="4527448"/>
            <a:ext cx="8598907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8B42-76AD-4C1B-B190-5F9A7DB6682F}" type="datetime1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Diagnóstico del reconocimiento y revelación de los activos intangibles en Colombia frente a la NIC 38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509" y="4013200"/>
            <a:ext cx="8598908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2011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l" defTabSz="914400">
              <a:buNone/>
            </a:pPr>
            <a:r>
              <a:rPr lang="en-US" sz="8000" b="0" i="0" baseline="0">
                <a:solidFill>
                  <a:srgbClr val="90C226">
                    <a:lumMod val="60000"/>
                    <a:lumOff val="40000"/>
                  </a:srgbClr>
                </a:solidFill>
                <a:effectLst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5327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lvl="0">
              <a:spcBef>
                <a:spcPct val="0"/>
              </a:spcBef>
              <a:buNone/>
              <a:defRPr sz="8000" b="0" cap="all" baseline="0">
                <a:ln w="3175" cmpd="sng">
                  <a:noFill/>
                </a:ln>
                <a:effectLst/>
                <a:latin typeface="Arial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l" defTabSz="914400">
              <a:buNone/>
            </a:pPr>
            <a:r>
              <a:rPr lang="en-US" sz="8000" b="0" i="0">
                <a:solidFill>
                  <a:srgbClr val="90C226">
                    <a:lumMod val="60000"/>
                    <a:lumOff val="40000"/>
                  </a:srgbClr>
                </a:solidFill>
                <a:latin typeface="Trebuchet MS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697398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978" y="609600"/>
            <a:ext cx="8590440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512" y="4527448"/>
            <a:ext cx="8598907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E01E9-A68D-4989-ADBC-AD30BAFA48F7}" type="datetime1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Diagnóstico del reconocimiento y revelación de los activos intangibles en Colombia frente a la NIC 38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509" y="4013200"/>
            <a:ext cx="8598908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="" xmlns:p14="http://schemas.microsoft.com/office/powerpoint/2010/main" val="1704312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DCA64-7603-4E71-85B9-06F1204983F9}" type="datetime1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Diagnóstico del reconocimiento y revelación de los activos intangibles en Colombia frente a la NIC 38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508095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9749" y="609600"/>
            <a:ext cx="130508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511" y="609600"/>
            <a:ext cx="7061989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3D626-DEEE-4A70-993E-EC534EC2C6B9}" type="datetime1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Diagnóstico del reconocimiento y revelación de los activos intangibles en Colombia frente a la NIC 38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29164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FD606-3017-4E97-9DDB-8B555ACACBA2}" type="datetime1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Diagnóstico del reconocimiento y revelación de los activos intangibles en Colombia frente a la NIC 38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56283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512" y="2700868"/>
            <a:ext cx="8598907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512" y="4527448"/>
            <a:ext cx="8598907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F55B7-FE97-444E-A4A8-6964073FA10D}" type="datetime1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Diagnóstico del reconocimiento y revelación de los activos intangibles en Colombia frente a la NIC 38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7949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511" y="2160589"/>
            <a:ext cx="418512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1296" y="2160590"/>
            <a:ext cx="418512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3C62A-F4DC-407A-A1A9-8FEC70A3E7E2}" type="datetime1">
              <a:rPr lang="en-US" smtClean="0"/>
              <a:pPr/>
              <a:t>12/2/2013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Diagnóstico del reconocimiento y revelación de los activos intangibles en Colombia frente a la NIC 38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87616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922" y="2160983"/>
            <a:ext cx="41867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922" y="2737246"/>
            <a:ext cx="418671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9709" y="2160983"/>
            <a:ext cx="418670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9710" y="2737246"/>
            <a:ext cx="418670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C518-6792-4C4E-B7CD-C5BCA3B2C9BA}" type="datetime1">
              <a:rPr lang="en-US" smtClean="0"/>
              <a:pPr/>
              <a:t>12/2/2013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Diagnóstico del reconocimiento y revelación de los activos intangibles en Colombia frente a la NIC 38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50331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511" y="609600"/>
            <a:ext cx="8598907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C17EE-899B-4EA7-A125-B5C16E8FE6F6}" type="datetime1">
              <a:rPr lang="en-US" smtClean="0"/>
              <a:pPr/>
              <a:t>12/2/2013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Diagnóstico del reconocimiento y revelación de los activos intangibles en Colombia frente a la NIC 38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95165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01E91-B5FE-4197-8B28-491A7F189600}" type="datetime1">
              <a:rPr lang="en-US" smtClean="0"/>
              <a:pPr/>
              <a:t>12/2/2013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Diagnóstico del reconocimiento y revelación de los activos intangibles en Colombia frente a la NIC 38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97867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510" y="1498604"/>
            <a:ext cx="385553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1701" y="514925"/>
            <a:ext cx="4514717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510" y="2777069"/>
            <a:ext cx="385553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7DE0-2D5D-4DC3-A9A6-6D48A355905A}" type="datetime1">
              <a:rPr lang="en-US" smtClean="0"/>
              <a:pPr/>
              <a:t>12/2/2013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Diagnóstico del reconocimiento y revelación de los activos intangibles en Colombia frente a la NIC 38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2162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511" y="4800600"/>
            <a:ext cx="8598906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511" y="609600"/>
            <a:ext cx="8598907" cy="384571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511" y="5367338"/>
            <a:ext cx="8598906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F5BE-B115-43C3-B37C-A3C7B8A303FC}" type="datetime1">
              <a:rPr lang="en-US" smtClean="0"/>
              <a:pPr/>
              <a:t>12/2/2013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Diagnóstico del reconocimiento y revelación de los activos intangibles en Colombia frente a la NIC 38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90783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Freeform 9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Freeform 10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reeform 11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Freeform 13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5" name="Freeform 14"/>
          <p:cNvSpPr/>
          <p:nvPr/>
        </p:nvSpPr>
        <p:spPr>
          <a:xfrm>
            <a:off x="10374369" y="3589868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Freeform 15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511" y="609600"/>
            <a:ext cx="8598907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511" y="2160590"/>
            <a:ext cx="8598907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7010" y="6041363"/>
            <a:ext cx="912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D1BD0-476B-4A82-BF52-D1883AEA9AE4}" type="datetime1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511" y="6041363"/>
            <a:ext cx="62992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CO" smtClean="0"/>
              <a:t>Diagnóstico del reconocimiento y revelación de los activos intangibles en Colombia frente a la NIC 38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2901" y="6041363"/>
            <a:ext cx="683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EC7A5AD-5AEC-42D0-A3BE-F46B4057636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419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daniela.barrios07@gmail.com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6" name="Rectángulo 8"/>
          <p:cNvSpPr>
            <a:spLocks noGrp="1" noChangeArrowheads="1"/>
          </p:cNvSpPr>
          <p:nvPr>
            <p:ph type="ctrTitle"/>
          </p:nvPr>
        </p:nvSpPr>
        <p:spPr>
          <a:xfrm>
            <a:off x="868680" y="594360"/>
            <a:ext cx="8275320" cy="2976417"/>
          </a:xfrm>
        </p:spPr>
        <p:txBody>
          <a:bodyPr/>
          <a:lstStyle/>
          <a:p>
            <a:pPr algn="l">
              <a:spcBef>
                <a:spcPts val="0"/>
              </a:spcBef>
            </a:pPr>
            <a:r>
              <a:rPr lang="es-MX" sz="4000" b="1" dirty="0" smtClean="0">
                <a:solidFill>
                  <a:schemeClr val="tx1"/>
                </a:solidFill>
              </a:rPr>
              <a:t>Diagnóstico del reconocimiento y revelación de los activos intangibles en Colombia frente a la NIC 38</a:t>
            </a:r>
            <a:endParaRPr lang="es-ES" sz="4000" dirty="0">
              <a:solidFill>
                <a:schemeClr val="tx1"/>
              </a:solidFill>
            </a:endParaRPr>
          </a:p>
        </p:txBody>
      </p:sp>
      <p:sp>
        <p:nvSpPr>
          <p:cNvPr id="89097" name="Rectángulo 9"/>
          <p:cNvSpPr>
            <a:spLocks noGrp="1" noChangeArrowheads="1"/>
          </p:cNvSpPr>
          <p:nvPr>
            <p:ph type="subTitle" idx="1"/>
          </p:nvPr>
        </p:nvSpPr>
        <p:spPr>
          <a:xfrm>
            <a:off x="3063240" y="4541520"/>
            <a:ext cx="6309360" cy="1604433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s-ES" sz="2800" b="1" dirty="0" smtClean="0">
                <a:solidFill>
                  <a:schemeClr val="tx1"/>
                </a:solidFill>
              </a:rPr>
              <a:t>Daniela María Barrios González</a:t>
            </a:r>
          </a:p>
          <a:p>
            <a:pPr marL="0" indent="0" algn="l">
              <a:buNone/>
            </a:pPr>
            <a:r>
              <a:rPr lang="es-ES" sz="2800" b="1" dirty="0" smtClean="0">
                <a:solidFill>
                  <a:schemeClr val="tx1"/>
                </a:solidFill>
              </a:rPr>
              <a:t>Asesor:  Jaime Andrés Correa García</a:t>
            </a:r>
          </a:p>
          <a:p>
            <a:pPr marL="0" indent="0" algn="l">
              <a:buNone/>
            </a:pPr>
            <a:endParaRPr lang="es-ES" sz="2800" b="1" dirty="0" smtClean="0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65354" y="4222977"/>
            <a:ext cx="1371463" cy="1535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3879509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1142999" y="1371600"/>
          <a:ext cx="9505950" cy="3745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650"/>
                <a:gridCol w="3168650"/>
                <a:gridCol w="3168650"/>
              </a:tblGrid>
              <a:tr h="1042509">
                <a:tc>
                  <a:txBody>
                    <a:bodyPr/>
                    <a:lstStyle/>
                    <a:p>
                      <a:r>
                        <a:rPr lang="es-CO" dirty="0" smtClean="0"/>
                        <a:t>Cantidad de empresas analizadas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Fuente 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Participación </a:t>
                      </a:r>
                      <a:r>
                        <a:rPr lang="es-CO" baseline="0" dirty="0" smtClean="0"/>
                        <a:t>(%) del valor de mercado</a:t>
                      </a:r>
                      <a:endParaRPr lang="es-CO" dirty="0"/>
                    </a:p>
                  </a:txBody>
                  <a:tcPr/>
                </a:tc>
              </a:tr>
              <a:tr h="1756769">
                <a:tc>
                  <a:txBody>
                    <a:bodyPr/>
                    <a:lstStyle/>
                    <a:p>
                      <a:endParaRPr lang="es-CO" dirty="0" smtClean="0"/>
                    </a:p>
                    <a:p>
                      <a:endParaRPr lang="es-CO" dirty="0" smtClean="0"/>
                    </a:p>
                    <a:p>
                      <a:pPr algn="ctr"/>
                      <a:r>
                        <a:rPr lang="es-CO" dirty="0" smtClean="0"/>
                        <a:t>21/36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Índice General</a:t>
                      </a:r>
                      <a:r>
                        <a:rPr lang="es-CO" baseline="0" dirty="0" smtClean="0"/>
                        <a:t> de la Bolsa de Valores de Colombia (</a:t>
                      </a:r>
                      <a:r>
                        <a:rPr lang="es-CO" dirty="0" smtClean="0"/>
                        <a:t>IGBC)</a:t>
                      </a:r>
                      <a:r>
                        <a:rPr lang="es-CO" baseline="0" dirty="0" smtClean="0"/>
                        <a:t> al </a:t>
                      </a:r>
                      <a:r>
                        <a:rPr lang="es-CO" b="1" baseline="0" dirty="0" smtClean="0"/>
                        <a:t>31 de diciembre de 2012</a:t>
                      </a:r>
                      <a:endParaRPr lang="es-C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 smtClean="0"/>
                    </a:p>
                    <a:p>
                      <a:pPr algn="ctr"/>
                      <a:endParaRPr lang="es-CO" dirty="0" smtClean="0"/>
                    </a:p>
                    <a:p>
                      <a:pPr algn="ctr"/>
                      <a:r>
                        <a:rPr lang="es-CO" dirty="0" smtClean="0"/>
                        <a:t>60,89%</a:t>
                      </a:r>
                    </a:p>
                  </a:txBody>
                  <a:tcPr/>
                </a:tc>
              </a:tr>
              <a:tr h="945952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15/21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Sector</a:t>
                      </a:r>
                      <a:r>
                        <a:rPr lang="es-CO" baseline="0" dirty="0" smtClean="0"/>
                        <a:t> real de la economía inscrito en el IGBC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94,14%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7510" y="6117563"/>
            <a:ext cx="9495190" cy="435637"/>
          </a:xfrm>
        </p:spPr>
        <p:txBody>
          <a:bodyPr/>
          <a:lstStyle/>
          <a:p>
            <a:r>
              <a:rPr lang="es-CO" sz="1600" dirty="0" smtClean="0"/>
              <a:t>Diagnóstico del reconocimiento y revelación de los activos intangibles en Colombia frente a la NIC 38</a:t>
            </a:r>
            <a:endParaRPr lang="en-US" sz="16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67791" y="5716705"/>
            <a:ext cx="7334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7510" y="6174713"/>
            <a:ext cx="9457090" cy="340387"/>
          </a:xfrm>
        </p:spPr>
        <p:txBody>
          <a:bodyPr/>
          <a:lstStyle/>
          <a:p>
            <a:r>
              <a:rPr lang="es-CO" sz="1600" dirty="0" smtClean="0"/>
              <a:t>Diagnóstico del reconocimiento y revelación de los activos intangibles en Colombia frente a la NIC 38</a:t>
            </a:r>
            <a:endParaRPr lang="en-US" sz="1600" dirty="0"/>
          </a:p>
        </p:txBody>
      </p:sp>
      <p:sp>
        <p:nvSpPr>
          <p:cNvPr id="7" name="Rectángulo 3"/>
          <p:cNvSpPr txBox="1">
            <a:spLocks noChangeArrowheads="1"/>
          </p:cNvSpPr>
          <p:nvPr/>
        </p:nvSpPr>
        <p:spPr>
          <a:xfrm>
            <a:off x="982311" y="808041"/>
            <a:ext cx="8598907" cy="111601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7472" marR="0" lvl="0" indent="-347472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6945E"/>
              </a:buClr>
              <a:buSzPct val="80000"/>
              <a:buFont typeface="Wingdings 3"/>
              <a:buChar char=""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Elección de las</a:t>
            </a:r>
            <a:r>
              <a:rPr kumimoji="0" lang="es-E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categorías de intangibles a evaluar</a:t>
            </a:r>
          </a:p>
        </p:txBody>
      </p:sp>
      <p:sp>
        <p:nvSpPr>
          <p:cNvPr id="8" name="7 Elipse"/>
          <p:cNvSpPr/>
          <p:nvPr/>
        </p:nvSpPr>
        <p:spPr>
          <a:xfrm>
            <a:off x="1447800" y="2266950"/>
            <a:ext cx="2019300" cy="1524000"/>
          </a:xfrm>
          <a:prstGeom prst="ellipse">
            <a:avLst/>
          </a:prstGeom>
          <a:solidFill>
            <a:srgbClr val="46945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1"/>
                </a:solidFill>
              </a:rPr>
              <a:t>Crédito mercantil</a:t>
            </a:r>
            <a:endParaRPr lang="es-CO" b="1" dirty="0">
              <a:solidFill>
                <a:schemeClr val="tx1"/>
              </a:solidFill>
            </a:endParaRPr>
          </a:p>
        </p:txBody>
      </p:sp>
      <p:sp>
        <p:nvSpPr>
          <p:cNvPr id="9" name="8 Elipse"/>
          <p:cNvSpPr/>
          <p:nvPr/>
        </p:nvSpPr>
        <p:spPr>
          <a:xfrm>
            <a:off x="4286250" y="2457450"/>
            <a:ext cx="2019300" cy="1524000"/>
          </a:xfrm>
          <a:prstGeom prst="ellipse">
            <a:avLst/>
          </a:prstGeom>
          <a:solidFill>
            <a:srgbClr val="4D8D7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1"/>
                </a:solidFill>
              </a:rPr>
              <a:t>Marcas</a:t>
            </a:r>
            <a:endParaRPr lang="es-CO" b="1" dirty="0">
              <a:solidFill>
                <a:schemeClr val="tx1"/>
              </a:solidFill>
            </a:endParaRPr>
          </a:p>
        </p:txBody>
      </p:sp>
      <p:sp>
        <p:nvSpPr>
          <p:cNvPr id="10" name="9 Elipse"/>
          <p:cNvSpPr/>
          <p:nvPr/>
        </p:nvSpPr>
        <p:spPr>
          <a:xfrm>
            <a:off x="6896100" y="3638550"/>
            <a:ext cx="2019300" cy="1524000"/>
          </a:xfrm>
          <a:prstGeom prst="ellipse">
            <a:avLst/>
          </a:prstGeom>
          <a:solidFill>
            <a:srgbClr val="75A7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1"/>
                </a:solidFill>
              </a:rPr>
              <a:t>Derechos</a:t>
            </a:r>
            <a:endParaRPr lang="es-CO" b="1" dirty="0">
              <a:solidFill>
                <a:schemeClr val="tx1"/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2228850" y="4286250"/>
            <a:ext cx="2019300" cy="1524000"/>
          </a:xfrm>
          <a:prstGeom prst="ellipse">
            <a:avLst/>
          </a:prstGeom>
          <a:solidFill>
            <a:srgbClr val="598E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1"/>
                </a:solidFill>
              </a:rPr>
              <a:t>Software</a:t>
            </a:r>
            <a:endParaRPr lang="es-CO" b="1" dirty="0">
              <a:solidFill>
                <a:schemeClr val="tx1"/>
              </a:solidFill>
            </a:endParaRPr>
          </a:p>
        </p:txBody>
      </p:sp>
      <p:sp>
        <p:nvSpPr>
          <p:cNvPr id="12" name="11 Elipse"/>
          <p:cNvSpPr/>
          <p:nvPr/>
        </p:nvSpPr>
        <p:spPr>
          <a:xfrm>
            <a:off x="6534150" y="1466850"/>
            <a:ext cx="2019300" cy="1524000"/>
          </a:xfrm>
          <a:prstGeom prst="ellipse">
            <a:avLst/>
          </a:prstGeom>
          <a:solidFill>
            <a:srgbClr val="82B1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1"/>
                </a:solidFill>
              </a:rPr>
              <a:t>Licencias</a:t>
            </a:r>
            <a:endParaRPr lang="es-CO" b="1" dirty="0">
              <a:solidFill>
                <a:schemeClr val="tx1"/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67791" y="5716705"/>
            <a:ext cx="7334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8961" y="647700"/>
            <a:ext cx="8598907" cy="1320800"/>
          </a:xfrm>
        </p:spPr>
        <p:txBody>
          <a:bodyPr/>
          <a:lstStyle/>
          <a:p>
            <a:pPr algn="l" defTabSz="457200">
              <a:spcBef>
                <a:spcPts val="0"/>
              </a:spcBef>
              <a:buNone/>
            </a:pPr>
            <a:r>
              <a:rPr lang="es-ES" sz="3600" b="1" i="0" dirty="0" smtClean="0">
                <a:solidFill>
                  <a:srgbClr val="598E4C"/>
                </a:solidFill>
                <a:latin typeface="Trebuchet MS"/>
                <a:ea typeface="+mj-ea"/>
                <a:cs typeface="+mj-cs"/>
              </a:rPr>
              <a:t>Aplicación de instrumento</a:t>
            </a:r>
            <a:endParaRPr lang="es-ES" sz="3600" b="1" i="0" dirty="0">
              <a:solidFill>
                <a:srgbClr val="598E4C"/>
              </a:solidFill>
              <a:latin typeface="Trebuchet MS"/>
              <a:ea typeface="+mj-ea"/>
              <a:cs typeface="+mj-cs"/>
            </a:endParaRPr>
          </a:p>
        </p:txBody>
      </p:sp>
      <p:graphicFrame>
        <p:nvGraphicFramePr>
          <p:cNvPr id="4" name="Marcador de posición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584695433"/>
              </p:ext>
            </p:extLst>
          </p:nvPr>
        </p:nvGraphicFramePr>
        <p:xfrm>
          <a:off x="754062" y="1779588"/>
          <a:ext cx="10047288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7510" y="6098513"/>
            <a:ext cx="9514240" cy="378487"/>
          </a:xfrm>
        </p:spPr>
        <p:txBody>
          <a:bodyPr/>
          <a:lstStyle/>
          <a:p>
            <a:r>
              <a:rPr lang="es-CO" sz="1600" dirty="0" smtClean="0"/>
              <a:t>Diagnóstico del reconocimiento y revelación de los activos intangibles en Colombia frente a la NIC 38</a:t>
            </a:r>
            <a:endParaRPr lang="en-US" sz="16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167791" y="5716705"/>
            <a:ext cx="7334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9278628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ángulo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defTabSz="457200">
              <a:spcBef>
                <a:spcPts val="0"/>
              </a:spcBef>
              <a:buNone/>
            </a:pPr>
            <a:r>
              <a:rPr lang="es-ES" dirty="0" smtClean="0"/>
              <a:t>Necesidades de ventas y marketing</a:t>
            </a:r>
            <a:endParaRPr lang="es-ES" dirty="0"/>
          </a:p>
        </p:txBody>
      </p:sp>
      <p:sp>
        <p:nvSpPr>
          <p:cNvPr id="103427" name="Rectángulo 3"/>
          <p:cNvSpPr>
            <a:spLocks noGrp="1" noChangeArrowheads="1"/>
          </p:cNvSpPr>
          <p:nvPr>
            <p:ph idx="1"/>
          </p:nvPr>
        </p:nvSpPr>
        <p:spPr>
          <a:xfrm>
            <a:off x="5401911" y="2008191"/>
            <a:ext cx="5285139" cy="3840160"/>
          </a:xfrm>
        </p:spPr>
        <p:txBody>
          <a:bodyPr>
            <a:normAutofit/>
          </a:bodyPr>
          <a:lstStyle/>
          <a:p>
            <a:r>
              <a:rPr lang="es-CO" i="1" dirty="0" smtClean="0">
                <a:solidFill>
                  <a:schemeClr val="tx1"/>
                </a:solidFill>
              </a:rPr>
              <a:t>H1. La revelación y reconocimiento de los activos intangibles en los informes financieros anuales de las organizaciones tiene falencias frente a lo que establece la </a:t>
            </a:r>
            <a:r>
              <a:rPr lang="es-CO" i="1" dirty="0" smtClean="0">
                <a:solidFill>
                  <a:schemeClr val="tx1"/>
                </a:solidFill>
              </a:rPr>
              <a:t>normatividad Internacional.</a:t>
            </a:r>
            <a:endParaRPr lang="es-CO" dirty="0" smtClean="0">
              <a:solidFill>
                <a:schemeClr val="tx1"/>
              </a:solidFill>
            </a:endParaRPr>
          </a:p>
          <a:p>
            <a:r>
              <a:rPr lang="es-CO" i="1" dirty="0" smtClean="0">
                <a:solidFill>
                  <a:schemeClr val="tx1"/>
                </a:solidFill>
              </a:rPr>
              <a:t>H2. La revelación de activos intangibles no determina el valor que realmente tienen estos en el mercado</a:t>
            </a:r>
            <a:endParaRPr lang="es-CO" dirty="0" smtClean="0">
              <a:solidFill>
                <a:schemeClr val="tx1"/>
              </a:solidFill>
            </a:endParaRPr>
          </a:p>
          <a:p>
            <a:r>
              <a:rPr lang="es-CO" i="1" dirty="0" smtClean="0">
                <a:solidFill>
                  <a:schemeClr val="tx1"/>
                </a:solidFill>
              </a:rPr>
              <a:t>H3. La adopción de normas internacionales tendrá un impacto medio en la dinámica de revelación de los activos intangibles para las empresas colombianas.</a:t>
            </a:r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7510" y="6231863"/>
            <a:ext cx="9552339" cy="283237"/>
          </a:xfrm>
        </p:spPr>
        <p:txBody>
          <a:bodyPr/>
          <a:lstStyle/>
          <a:p>
            <a:r>
              <a:rPr lang="es-CO" sz="1600" dirty="0" smtClean="0"/>
              <a:t>Diagnóstico del reconocimiento y revelación de los activos intangibles en Colombia frente a la NIC 38</a:t>
            </a:r>
            <a:endParaRPr lang="en-US" sz="1600" dirty="0"/>
          </a:p>
        </p:txBody>
      </p:sp>
      <p:sp>
        <p:nvSpPr>
          <p:cNvPr id="5" name="4 Rectángulo"/>
          <p:cNvSpPr/>
          <p:nvPr/>
        </p:nvSpPr>
        <p:spPr>
          <a:xfrm>
            <a:off x="685800" y="609600"/>
            <a:ext cx="9696450" cy="1009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5 CuadroTexto"/>
          <p:cNvSpPr txBox="1"/>
          <p:nvPr/>
        </p:nvSpPr>
        <p:spPr>
          <a:xfrm>
            <a:off x="971550" y="85725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/>
              <a:t>VARIABLES E HIPÓTESIS</a:t>
            </a:r>
            <a:endParaRPr lang="es-CO" sz="36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67791" y="5716705"/>
            <a:ext cx="7334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ángulo 3"/>
          <p:cNvSpPr txBox="1">
            <a:spLocks noChangeArrowheads="1"/>
          </p:cNvSpPr>
          <p:nvPr/>
        </p:nvSpPr>
        <p:spPr>
          <a:xfrm>
            <a:off x="704850" y="2179641"/>
            <a:ext cx="4972050" cy="38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s-MX" dirty="0" smtClean="0"/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s-MX" dirty="0" smtClean="0"/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s-MX" dirty="0" smtClean="0"/>
              <a:t>Importancia de los activos intangibles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s-MX" dirty="0" smtClean="0"/>
              <a:t>Reconocimiento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s-MX" dirty="0" smtClean="0"/>
              <a:t>Revelación 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s-MX" dirty="0" smtClean="0"/>
              <a:t>Diferencia normativa</a:t>
            </a:r>
          </a:p>
        </p:txBody>
      </p:sp>
    </p:spTree>
    <p:extLst>
      <p:ext uri="{BB962C8B-B14F-4D97-AF65-F5344CB8AC3E}">
        <p14:creationId xmlns="" xmlns:p14="http://schemas.microsoft.com/office/powerpoint/2010/main" val="20041000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1134711" y="1905000"/>
            <a:ext cx="9037989" cy="2895600"/>
          </a:xfrm>
        </p:spPr>
        <p:txBody>
          <a:bodyPr>
            <a:normAutofit/>
          </a:bodyPr>
          <a:lstStyle/>
          <a:p>
            <a:pPr algn="r"/>
            <a:r>
              <a:rPr lang="en-US" sz="3200" dirty="0" smtClean="0"/>
              <a:t>Our primary assets, which are our software and our software development skills, do not show up on the Balance Sheet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Bill Gates</a:t>
            </a:r>
            <a:endParaRPr lang="es-CO" sz="320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7510" y="6136613"/>
            <a:ext cx="9476140" cy="473737"/>
          </a:xfrm>
        </p:spPr>
        <p:txBody>
          <a:bodyPr/>
          <a:lstStyle/>
          <a:p>
            <a:r>
              <a:rPr lang="es-CO" sz="1600" dirty="0" smtClean="0"/>
              <a:t>Diagnóstico del reconocimiento y revelación de los activos intangibles en Colombia frente a la NIC 38</a:t>
            </a:r>
            <a:endParaRPr lang="en-US" sz="16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67791" y="5716705"/>
            <a:ext cx="7334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ángulo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defTabSz="457200">
              <a:spcBef>
                <a:spcPts val="0"/>
              </a:spcBef>
              <a:buNone/>
            </a:pPr>
            <a:r>
              <a:rPr lang="es-ES" dirty="0" smtClean="0"/>
              <a:t>Cierre ventas más rápido</a:t>
            </a:r>
            <a:endParaRPr lang="es-ES" dirty="0"/>
          </a:p>
        </p:txBody>
      </p:sp>
      <p:sp>
        <p:nvSpPr>
          <p:cNvPr id="104451" name="Rectángulo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7472" indent="-347472" algn="l" defTabSz="457200">
              <a:spcBef>
                <a:spcPts val="1000"/>
              </a:spcBef>
              <a:spcAft>
                <a:spcPts val="0"/>
              </a:spcAft>
              <a:buClr>
                <a:srgbClr val="46945E"/>
              </a:buClr>
              <a:buSzPct val="80000"/>
              <a:buFont typeface="Wingdings 3"/>
              <a:buChar char=""/>
            </a:pPr>
            <a:r>
              <a:rPr lang="es-ES" sz="2800" b="1" dirty="0" smtClean="0">
                <a:solidFill>
                  <a:schemeClr val="tx1"/>
                </a:solidFill>
              </a:rPr>
              <a:t>Observaciones Generales</a:t>
            </a:r>
          </a:p>
          <a:p>
            <a:pPr marL="747522" lvl="1" indent="-347472">
              <a:buClr>
                <a:srgbClr val="90C226"/>
              </a:buClr>
              <a:buFont typeface="Wingdings 3"/>
              <a:buChar char=""/>
            </a:pPr>
            <a:r>
              <a:rPr lang="es-ES" sz="2800" dirty="0" smtClean="0">
                <a:solidFill>
                  <a:schemeClr val="tx1"/>
                </a:solidFill>
              </a:rPr>
              <a:t>Heterogeneidad de la información</a:t>
            </a:r>
          </a:p>
          <a:p>
            <a:pPr marL="747522" lvl="1" indent="-347472">
              <a:buClr>
                <a:srgbClr val="90C226"/>
              </a:buClr>
              <a:buFont typeface="Wingdings 3"/>
              <a:buChar char=""/>
            </a:pPr>
            <a:r>
              <a:rPr lang="es-ES" sz="2800" dirty="0" smtClean="0">
                <a:solidFill>
                  <a:schemeClr val="tx1"/>
                </a:solidFill>
              </a:rPr>
              <a:t>Accesibilidad</a:t>
            </a:r>
          </a:p>
          <a:p>
            <a:pPr marL="747522" lvl="1" indent="-347472">
              <a:buClr>
                <a:srgbClr val="90C226"/>
              </a:buClr>
              <a:buFont typeface="Wingdings 3"/>
              <a:buChar char=""/>
            </a:pPr>
            <a:r>
              <a:rPr lang="es-ES" sz="2800" dirty="0" smtClean="0">
                <a:solidFill>
                  <a:schemeClr val="tx1"/>
                </a:solidFill>
              </a:rPr>
              <a:t>Formatos</a:t>
            </a:r>
          </a:p>
          <a:p>
            <a:pPr marL="747522" lvl="1" indent="-347472">
              <a:buClr>
                <a:srgbClr val="90C226"/>
              </a:buClr>
              <a:buFont typeface="Wingdings 3"/>
              <a:buChar char=""/>
            </a:pPr>
            <a:r>
              <a:rPr lang="es-ES" sz="2800" dirty="0" smtClean="0">
                <a:solidFill>
                  <a:schemeClr val="tx1"/>
                </a:solidFill>
              </a:rPr>
              <a:t>Orden del discurso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7510" y="6041363"/>
            <a:ext cx="9514240" cy="473737"/>
          </a:xfrm>
        </p:spPr>
        <p:txBody>
          <a:bodyPr/>
          <a:lstStyle/>
          <a:p>
            <a:r>
              <a:rPr lang="es-CO" sz="1600" dirty="0" smtClean="0"/>
              <a:t>Diagnóstico del reconocimiento y revelación de los activos intangibles en Colombia frente a la NIC 38</a:t>
            </a:r>
            <a:endParaRPr lang="en-US" sz="1600" dirty="0"/>
          </a:p>
        </p:txBody>
      </p:sp>
      <p:sp>
        <p:nvSpPr>
          <p:cNvPr id="5" name="4 Rectángulo"/>
          <p:cNvSpPr/>
          <p:nvPr/>
        </p:nvSpPr>
        <p:spPr>
          <a:xfrm>
            <a:off x="762000" y="571500"/>
            <a:ext cx="8953500" cy="8953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67791" y="5716705"/>
            <a:ext cx="7334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838200" y="742950"/>
            <a:ext cx="8286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 smtClean="0"/>
              <a:t>RESULTADOS</a:t>
            </a:r>
            <a:endParaRPr lang="es-CO" sz="3600" b="1" dirty="0"/>
          </a:p>
        </p:txBody>
      </p:sp>
    </p:spTree>
    <p:extLst>
      <p:ext uri="{BB962C8B-B14F-4D97-AF65-F5344CB8AC3E}">
        <p14:creationId xmlns="" xmlns:p14="http://schemas.microsoft.com/office/powerpoint/2010/main" val="209462623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ángulo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defTabSz="457200">
              <a:spcBef>
                <a:spcPts val="0"/>
              </a:spcBef>
              <a:buNone/>
            </a:pPr>
            <a:r>
              <a:rPr lang="es-ES" dirty="0" smtClean="0"/>
              <a:t>Participación de los activos intangibles en la totalidad de activos</a:t>
            </a: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715611" y="6136613"/>
            <a:ext cx="9457090" cy="378487"/>
          </a:xfrm>
        </p:spPr>
        <p:txBody>
          <a:bodyPr/>
          <a:lstStyle/>
          <a:p>
            <a:r>
              <a:rPr lang="es-CO" sz="1600" dirty="0" smtClean="0"/>
              <a:t>Diagnóstico del reconocimiento y revelación de los activos intangibles en Colombia frente a la NIC 38</a:t>
            </a:r>
            <a:endParaRPr lang="en-US" sz="1600" dirty="0"/>
          </a:p>
        </p:txBody>
      </p:sp>
      <p:graphicFrame>
        <p:nvGraphicFramePr>
          <p:cNvPr id="9" name="8 Marcador de contenido"/>
          <p:cNvGraphicFramePr>
            <a:graphicFrameLocks noGrp="1"/>
          </p:cNvGraphicFramePr>
          <p:nvPr>
            <p:ph idx="1"/>
          </p:nvPr>
        </p:nvGraphicFramePr>
        <p:xfrm>
          <a:off x="639762" y="1714500"/>
          <a:ext cx="10313987" cy="4041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167791" y="5716705"/>
            <a:ext cx="7334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1288928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ángulo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defTabSz="457200">
              <a:spcBef>
                <a:spcPts val="0"/>
              </a:spcBef>
              <a:buNone/>
            </a:pPr>
            <a:r>
              <a:rPr lang="es-ES" dirty="0" smtClean="0"/>
              <a:t>Empresas que presentan información monetaria para cada categoría</a:t>
            </a:r>
            <a:endParaRPr lang="es-ES" sz="3600" b="0" i="0" dirty="0">
              <a:solidFill>
                <a:srgbClr val="90C226"/>
              </a:solidFill>
              <a:latin typeface="Trebuchet MS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7511" y="6041363"/>
            <a:ext cx="9457090" cy="416587"/>
          </a:xfrm>
        </p:spPr>
        <p:txBody>
          <a:bodyPr/>
          <a:lstStyle/>
          <a:p>
            <a:r>
              <a:rPr lang="es-CO" sz="1600" dirty="0" smtClean="0"/>
              <a:t>Diagnóstico del reconocimiento y revelación de los activos intangibles en Colombia frente a la NIC 38</a:t>
            </a:r>
            <a:endParaRPr lang="en-US" sz="1600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</p:nvPr>
        </p:nvGraphicFramePr>
        <p:xfrm>
          <a:off x="1649413" y="1951038"/>
          <a:ext cx="8597900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167791" y="5716705"/>
            <a:ext cx="7334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6079058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Participación en términos financieros de cada categoría</a:t>
            </a:r>
            <a:endParaRPr lang="es-CO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7511" y="6191250"/>
            <a:ext cx="9495189" cy="381000"/>
          </a:xfrm>
        </p:spPr>
        <p:txBody>
          <a:bodyPr/>
          <a:lstStyle/>
          <a:p>
            <a:r>
              <a:rPr lang="es-CO" sz="1600" dirty="0" smtClean="0"/>
              <a:t>Diagnóstico del reconocimiento y revelación de los activos intangibles en Colombia frente a la NIC 38</a:t>
            </a:r>
            <a:endParaRPr lang="en-US" sz="16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715962" y="1855788"/>
          <a:ext cx="9380538" cy="4011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167791" y="5716705"/>
            <a:ext cx="7334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25161" y="723900"/>
            <a:ext cx="8598907" cy="1320800"/>
          </a:xfrm>
        </p:spPr>
        <p:txBody>
          <a:bodyPr/>
          <a:lstStyle/>
          <a:p>
            <a:r>
              <a:rPr lang="es-CO" dirty="0" smtClean="0"/>
              <a:t>Identificación y reconocimiento</a:t>
            </a:r>
            <a:endParaRPr lang="es-CO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7510" y="6136613"/>
            <a:ext cx="9514240" cy="359437"/>
          </a:xfrm>
        </p:spPr>
        <p:txBody>
          <a:bodyPr/>
          <a:lstStyle/>
          <a:p>
            <a:r>
              <a:rPr lang="es-CO" sz="1600" dirty="0" smtClean="0"/>
              <a:t>Diagnóstico del reconocimiento y revelación de los activos intangibles en Colombia frente a la NIC 38</a:t>
            </a:r>
            <a:endParaRPr lang="en-US" sz="16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1611313" y="1855788"/>
          <a:ext cx="8597900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167791" y="5716705"/>
            <a:ext cx="7334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ángulo 3"/>
          <p:cNvSpPr>
            <a:spLocks noGrp="1" noChangeArrowheads="1"/>
          </p:cNvSpPr>
          <p:nvPr>
            <p:ph idx="1"/>
          </p:nvPr>
        </p:nvSpPr>
        <p:spPr>
          <a:xfrm>
            <a:off x="703636" y="1834019"/>
            <a:ext cx="8598907" cy="3880773"/>
          </a:xfrm>
        </p:spPr>
        <p:txBody>
          <a:bodyPr>
            <a:normAutofit/>
          </a:bodyPr>
          <a:lstStyle/>
          <a:p>
            <a:pPr marL="347472" indent="-347472" algn="l" defTabSz="457200"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/>
              <a:buChar char=""/>
            </a:pPr>
            <a:r>
              <a:rPr lang="es-ES" sz="2800" dirty="0" smtClean="0">
                <a:solidFill>
                  <a:schemeClr val="tx1"/>
                </a:solidFill>
              </a:rPr>
              <a:t>Contexto, objetivos y justificación del proyecto</a:t>
            </a:r>
          </a:p>
          <a:p>
            <a:pPr marL="347472" indent="-347472" algn="l" defTabSz="457200"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/>
              <a:buChar char=""/>
            </a:pPr>
            <a:r>
              <a:rPr lang="es-ES" sz="2800" dirty="0" smtClean="0">
                <a:solidFill>
                  <a:schemeClr val="tx1"/>
                </a:solidFill>
              </a:rPr>
              <a:t>Comentarios sobre el marco teórico y conceptual</a:t>
            </a:r>
          </a:p>
          <a:p>
            <a:pPr marL="347472" indent="-347472" algn="l" defTabSz="457200"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/>
              <a:buChar char=""/>
            </a:pPr>
            <a:r>
              <a:rPr lang="es-ES" sz="2800" dirty="0" smtClean="0">
                <a:solidFill>
                  <a:schemeClr val="tx1"/>
                </a:solidFill>
              </a:rPr>
              <a:t>Observaciones sobre Normatividad colombiana y NIC 38</a:t>
            </a:r>
          </a:p>
          <a:p>
            <a:pPr marL="347472" indent="-347472" algn="l" defTabSz="457200"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/>
              <a:buChar char=""/>
            </a:pPr>
            <a:r>
              <a:rPr lang="es-ES" sz="2800" dirty="0" smtClean="0">
                <a:solidFill>
                  <a:schemeClr val="tx1"/>
                </a:solidFill>
              </a:rPr>
              <a:t>Estrategia metodológica</a:t>
            </a:r>
          </a:p>
          <a:p>
            <a:pPr marL="347472" indent="-347472" algn="l" defTabSz="457200"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/>
              <a:buChar char=""/>
            </a:pPr>
            <a:r>
              <a:rPr lang="es-ES" sz="2800" dirty="0" smtClean="0">
                <a:solidFill>
                  <a:schemeClr val="tx1"/>
                </a:solidFill>
              </a:rPr>
              <a:t>Resultados </a:t>
            </a:r>
          </a:p>
          <a:p>
            <a:pPr marL="347472" indent="-347472" algn="l" defTabSz="457200"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/>
              <a:buChar char=""/>
            </a:pPr>
            <a:r>
              <a:rPr lang="es-ES" sz="2800" dirty="0" smtClean="0">
                <a:solidFill>
                  <a:schemeClr val="tx1"/>
                </a:solidFill>
              </a:rPr>
              <a:t>Conclusiones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726458" y="6115004"/>
            <a:ext cx="9457900" cy="365125"/>
          </a:xfrm>
        </p:spPr>
        <p:txBody>
          <a:bodyPr/>
          <a:lstStyle/>
          <a:p>
            <a:r>
              <a:rPr lang="es-CO" sz="1600" dirty="0" smtClean="0"/>
              <a:t>Diagnóstico del reconocimiento y revelación de los activos intangibles en Colombia frente a la NIC 38</a:t>
            </a:r>
            <a:endParaRPr lang="en-US" sz="1600" dirty="0"/>
          </a:p>
        </p:txBody>
      </p:sp>
      <p:sp>
        <p:nvSpPr>
          <p:cNvPr id="7" name="6 Rectángulo"/>
          <p:cNvSpPr/>
          <p:nvPr/>
        </p:nvSpPr>
        <p:spPr>
          <a:xfrm>
            <a:off x="713560" y="398961"/>
            <a:ext cx="9862456" cy="10189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10 CuadroTexto"/>
          <p:cNvSpPr txBox="1"/>
          <p:nvPr/>
        </p:nvSpPr>
        <p:spPr>
          <a:xfrm>
            <a:off x="927463" y="574766"/>
            <a:ext cx="787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/>
              <a:t>ASPECTOS A TRATAR/AGENDA</a:t>
            </a:r>
            <a:endParaRPr lang="es-CO" sz="36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167791" y="5716705"/>
            <a:ext cx="7334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8076928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Número de palabras para cada categoría</a:t>
            </a:r>
            <a:endParaRPr lang="es-CO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7511" y="6041363"/>
            <a:ext cx="9476140" cy="416587"/>
          </a:xfrm>
        </p:spPr>
        <p:txBody>
          <a:bodyPr/>
          <a:lstStyle/>
          <a:p>
            <a:r>
              <a:rPr lang="es-CO" sz="1600" dirty="0" smtClean="0"/>
              <a:t>Diagnóstico del reconocimiento y revelación de los activos intangibles en Colombia frente a la NIC 38</a:t>
            </a:r>
            <a:endParaRPr lang="en-US" sz="16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1535113" y="1741488"/>
          <a:ext cx="8597900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167791" y="5716705"/>
            <a:ext cx="7334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261" y="666750"/>
            <a:ext cx="8598907" cy="990600"/>
          </a:xfrm>
        </p:spPr>
        <p:txBody>
          <a:bodyPr/>
          <a:lstStyle/>
          <a:p>
            <a:r>
              <a:rPr lang="es-CO" dirty="0" smtClean="0"/>
              <a:t>Revelación de métodos de amortización</a:t>
            </a:r>
            <a:endParaRPr lang="es-CO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7510" y="6136613"/>
            <a:ext cx="9666640" cy="454687"/>
          </a:xfrm>
        </p:spPr>
        <p:txBody>
          <a:bodyPr/>
          <a:lstStyle/>
          <a:p>
            <a:r>
              <a:rPr lang="es-CO" sz="1600" dirty="0" smtClean="0"/>
              <a:t>Diagnóstico del reconocimiento y revelación de los activos intangibles en Colombia frente a la NIC 38</a:t>
            </a:r>
            <a:endParaRPr lang="en-US" sz="16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1497013" y="2000250"/>
          <a:ext cx="8597900" cy="4003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167791" y="5716705"/>
            <a:ext cx="7334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7511" y="1855790"/>
            <a:ext cx="9571389" cy="3880773"/>
          </a:xfrm>
        </p:spPr>
        <p:txBody>
          <a:bodyPr/>
          <a:lstStyle/>
          <a:p>
            <a:r>
              <a:rPr lang="es-CO" sz="2400" dirty="0" smtClean="0">
                <a:solidFill>
                  <a:schemeClr val="tx1"/>
                </a:solidFill>
              </a:rPr>
              <a:t>La Q </a:t>
            </a:r>
            <a:r>
              <a:rPr lang="es-CO" sz="2400" dirty="0" err="1" smtClean="0">
                <a:solidFill>
                  <a:schemeClr val="tx1"/>
                </a:solidFill>
              </a:rPr>
              <a:t>Tobin</a:t>
            </a:r>
            <a:r>
              <a:rPr lang="es-CO" sz="2400" dirty="0" smtClean="0">
                <a:solidFill>
                  <a:schemeClr val="tx1"/>
                </a:solidFill>
              </a:rPr>
              <a:t> como explicativo del valor de los intangibles</a:t>
            </a:r>
          </a:p>
          <a:p>
            <a:r>
              <a:rPr lang="es-CO" sz="2400" dirty="0" smtClean="0">
                <a:solidFill>
                  <a:schemeClr val="tx1"/>
                </a:solidFill>
              </a:rPr>
              <a:t>Deficiencias en la información sobre activos intangibles presentada por las empresas</a:t>
            </a:r>
          </a:p>
          <a:p>
            <a:r>
              <a:rPr lang="es-CO" sz="2400" dirty="0" smtClean="0">
                <a:solidFill>
                  <a:schemeClr val="tx1"/>
                </a:solidFill>
              </a:rPr>
              <a:t>El crédito mercantil lidera como categoría de activo intangible.</a:t>
            </a:r>
          </a:p>
          <a:p>
            <a:r>
              <a:rPr lang="es-CO" sz="2400" dirty="0" smtClean="0">
                <a:solidFill>
                  <a:schemeClr val="tx1"/>
                </a:solidFill>
              </a:rPr>
              <a:t>Particularidad de los derechos en la información financiera.</a:t>
            </a:r>
          </a:p>
          <a:p>
            <a:pPr>
              <a:spcBef>
                <a:spcPct val="0"/>
              </a:spcBef>
              <a:buNone/>
            </a:pPr>
            <a:endParaRPr lang="es-CO" sz="2800" dirty="0" smtClean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  <a:buNone/>
            </a:pPr>
            <a:r>
              <a:rPr lang="es-CO" sz="28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Para no concluir…</a:t>
            </a:r>
          </a:p>
          <a:p>
            <a:r>
              <a:rPr lang="es-CO" sz="2400" dirty="0" smtClean="0">
                <a:solidFill>
                  <a:schemeClr val="tx1"/>
                </a:solidFill>
              </a:rPr>
              <a:t>La valoración como una problemática para estudios futuros.</a:t>
            </a:r>
          </a:p>
          <a:p>
            <a:endParaRPr lang="es-CO" b="1" dirty="0">
              <a:solidFill>
                <a:schemeClr val="tx1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7511" y="6155663"/>
            <a:ext cx="9476139" cy="435637"/>
          </a:xfrm>
        </p:spPr>
        <p:txBody>
          <a:bodyPr/>
          <a:lstStyle/>
          <a:p>
            <a:r>
              <a:rPr lang="es-CO" sz="1600" dirty="0" smtClean="0"/>
              <a:t>Diagnóstico del reconocimiento y revelación de los activos intangibles en Colombia frente a la NIC 38</a:t>
            </a:r>
            <a:endParaRPr lang="en-US" sz="16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48741" y="5715000"/>
            <a:ext cx="7334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Rectángulo"/>
          <p:cNvSpPr/>
          <p:nvPr/>
        </p:nvSpPr>
        <p:spPr>
          <a:xfrm>
            <a:off x="819150" y="514350"/>
            <a:ext cx="9086850" cy="8953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7 CuadroTexto"/>
          <p:cNvSpPr txBox="1"/>
          <p:nvPr/>
        </p:nvSpPr>
        <p:spPr>
          <a:xfrm>
            <a:off x="952500" y="609600"/>
            <a:ext cx="7867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/>
              <a:t>CONSIDERACIONES FINALES</a:t>
            </a:r>
            <a:endParaRPr lang="es-CO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ángulo 2"/>
          <p:cNvSpPr>
            <a:spLocks noGrp="1" noChangeArrowheads="1"/>
          </p:cNvSpPr>
          <p:nvPr>
            <p:ph type="title"/>
          </p:nvPr>
        </p:nvSpPr>
        <p:spPr>
          <a:xfrm>
            <a:off x="715612" y="1714500"/>
            <a:ext cx="8885588" cy="2019300"/>
          </a:xfrm>
        </p:spPr>
        <p:txBody>
          <a:bodyPr>
            <a:normAutofit fontScale="90000"/>
          </a:bodyPr>
          <a:lstStyle/>
          <a:p>
            <a:pPr algn="ctr" defTabSz="457200">
              <a:spcBef>
                <a:spcPts val="0"/>
              </a:spcBef>
              <a:buNone/>
            </a:pPr>
            <a:r>
              <a:rPr lang="es-ES" sz="7200" b="1" dirty="0" smtClean="0">
                <a:solidFill>
                  <a:schemeClr val="tx1"/>
                </a:solidFill>
              </a:rPr>
              <a:t>¡¡GRACIAS!!</a:t>
            </a:r>
            <a:r>
              <a:rPr lang="es-ES" sz="6000" b="1" dirty="0" smtClean="0">
                <a:solidFill>
                  <a:schemeClr val="tx1"/>
                </a:solidFill>
              </a:rPr>
              <a:t/>
            </a:r>
            <a:br>
              <a:rPr lang="es-ES" sz="6000" b="1" dirty="0" smtClean="0">
                <a:solidFill>
                  <a:schemeClr val="tx1"/>
                </a:solidFill>
              </a:rPr>
            </a:br>
            <a:endParaRPr lang="es-ES" sz="6000" b="1" dirty="0">
              <a:solidFill>
                <a:schemeClr val="tx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543050" y="3657600"/>
            <a:ext cx="8191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 smtClean="0"/>
              <a:t>Daniela María Barrios González</a:t>
            </a:r>
          </a:p>
          <a:p>
            <a:r>
              <a:rPr lang="es-ES" sz="2800" dirty="0" smtClean="0">
                <a:solidFill>
                  <a:srgbClr val="0000FF"/>
                </a:solidFill>
                <a:hlinkClick r:id="rId2"/>
              </a:rPr>
              <a:t>daniela.barrios07@gmail.com</a:t>
            </a:r>
            <a:r>
              <a:rPr lang="es-ES" sz="2800" dirty="0" smtClean="0">
                <a:solidFill>
                  <a:srgbClr val="0000FF"/>
                </a:solidFill>
              </a:rPr>
              <a:t> </a:t>
            </a:r>
            <a:endParaRPr lang="es-CO" sz="2800" dirty="0">
              <a:solidFill>
                <a:srgbClr val="0000FF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104" y="660627"/>
            <a:ext cx="1371463" cy="1535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2237742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1405719" y="1446663"/>
            <a:ext cx="8802806" cy="4121623"/>
          </a:xfrm>
        </p:spPr>
        <p:txBody>
          <a:bodyPr>
            <a:normAutofit/>
          </a:bodyPr>
          <a:lstStyle/>
          <a:p>
            <a:pPr algn="r"/>
            <a:r>
              <a:rPr lang="es-CO" sz="3200" dirty="0" smtClean="0"/>
              <a:t>Hacemos una vasija de un trozo de arcilla; es el espacio vacío de su interior el que le da su utilidad.</a:t>
            </a:r>
            <a:br>
              <a:rPr lang="es-CO" sz="3200" dirty="0" smtClean="0"/>
            </a:br>
            <a:r>
              <a:rPr lang="es-CO" sz="3200" dirty="0" smtClean="0"/>
              <a:t>Así, mientras que lo tangible tiene ventajas, es de lo intangible de dónde proviene lo útil.</a:t>
            </a:r>
            <a:br>
              <a:rPr lang="es-CO" sz="3200" dirty="0" smtClean="0"/>
            </a:br>
            <a:r>
              <a:rPr lang="es-CO" sz="3200" dirty="0" smtClean="0"/>
              <a:t/>
            </a:r>
            <a:br>
              <a:rPr lang="es-CO" sz="3200" dirty="0" smtClean="0"/>
            </a:br>
            <a:r>
              <a:rPr lang="es-CO" sz="3200" dirty="0" smtClean="0"/>
              <a:t>Lao </a:t>
            </a:r>
            <a:r>
              <a:rPr lang="es-CO" sz="3200" dirty="0" err="1" smtClean="0"/>
              <a:t>Tse</a:t>
            </a:r>
            <a:r>
              <a:rPr lang="es-CO" sz="3200" dirty="0" smtClean="0"/>
              <a:t/>
            </a:r>
            <a:br>
              <a:rPr lang="es-CO" sz="3200" dirty="0" smtClean="0"/>
            </a:br>
            <a:endParaRPr lang="es-CO" sz="32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7512" y="6123250"/>
            <a:ext cx="9462776" cy="365125"/>
          </a:xfrm>
        </p:spPr>
        <p:txBody>
          <a:bodyPr/>
          <a:lstStyle/>
          <a:p>
            <a:r>
              <a:rPr lang="es-CO" sz="1600" dirty="0" smtClean="0"/>
              <a:t>Diagnóstico del reconocimiento y revelación de los activos intangibles en Colombia frente a la NIC 38</a:t>
            </a:r>
            <a:endParaRPr lang="en-US" sz="16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59546" y="5744285"/>
            <a:ext cx="7334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67791" y="5716705"/>
            <a:ext cx="7334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2171012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7511" y="6041363"/>
            <a:ext cx="9517368" cy="365125"/>
          </a:xfrm>
        </p:spPr>
        <p:txBody>
          <a:bodyPr/>
          <a:lstStyle/>
          <a:p>
            <a:r>
              <a:rPr lang="es-CO" sz="1600" dirty="0" smtClean="0"/>
              <a:t>Diagnóstico del reconocimiento y revelación de los activos intangibles en Colombia frente a la NIC 38</a:t>
            </a:r>
            <a:endParaRPr lang="en-US" sz="1600" dirty="0"/>
          </a:p>
        </p:txBody>
      </p:sp>
      <p:sp>
        <p:nvSpPr>
          <p:cNvPr id="7" name="6 Rectángulo"/>
          <p:cNvSpPr/>
          <p:nvPr/>
        </p:nvSpPr>
        <p:spPr>
          <a:xfrm>
            <a:off x="614149" y="504967"/>
            <a:ext cx="9376012" cy="982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10 CuadroTexto"/>
          <p:cNvSpPr txBox="1"/>
          <p:nvPr/>
        </p:nvSpPr>
        <p:spPr>
          <a:xfrm>
            <a:off x="818866" y="655093"/>
            <a:ext cx="7383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/>
              <a:t>JUSTIFICACIÓN Y OBJETIVOS</a:t>
            </a:r>
            <a:endParaRPr lang="es-CO" sz="3600" dirty="0"/>
          </a:p>
        </p:txBody>
      </p:sp>
      <p:sp>
        <p:nvSpPr>
          <p:cNvPr id="12" name="11 Rectángulo"/>
          <p:cNvSpPr/>
          <p:nvPr/>
        </p:nvSpPr>
        <p:spPr>
          <a:xfrm>
            <a:off x="546633" y="2169995"/>
            <a:ext cx="9375290" cy="3580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7472" indent="-347472" defTabSz="457200">
              <a:lnSpc>
                <a:spcPct val="150000"/>
              </a:lnSpc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</a:pPr>
            <a:r>
              <a:rPr lang="es-ES" sz="2800" dirty="0" smtClean="0"/>
              <a:t>La idea de investigación a partir del estado del arte de la línea “Contabilidad y finanzas”</a:t>
            </a:r>
          </a:p>
          <a:p>
            <a:pPr marL="347472" indent="-347472" defTabSz="457200">
              <a:lnSpc>
                <a:spcPct val="150000"/>
              </a:lnSpc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</a:pPr>
            <a:r>
              <a:rPr lang="es-ES" sz="2800" dirty="0" smtClean="0"/>
              <a:t>Condición de la normatividad contable en Colombia</a:t>
            </a:r>
          </a:p>
          <a:p>
            <a:pPr marL="347472" indent="-347472" defTabSz="457200">
              <a:lnSpc>
                <a:spcPct val="150000"/>
              </a:lnSpc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</a:pPr>
            <a:r>
              <a:rPr lang="es-ES" sz="2800" dirty="0" smtClean="0"/>
              <a:t>La importancia de los activos intangibles en las dinámicas de mercado actuales.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67791" y="5716705"/>
            <a:ext cx="7334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7793650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ángulo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defTabSz="457200">
              <a:spcBef>
                <a:spcPts val="0"/>
              </a:spcBef>
              <a:buNone/>
            </a:pPr>
            <a:r>
              <a:rPr lang="es-ES" dirty="0" smtClean="0"/>
              <a:t>Propuesta de nuevos productos</a:t>
            </a:r>
            <a:endParaRPr lang="es-ES" dirty="0"/>
          </a:p>
        </p:txBody>
      </p:sp>
      <p:sp>
        <p:nvSpPr>
          <p:cNvPr id="97283" name="Rectángulo 3"/>
          <p:cNvSpPr>
            <a:spLocks noGrp="1" noChangeArrowheads="1"/>
          </p:cNvSpPr>
          <p:nvPr>
            <p:ph idx="1"/>
          </p:nvPr>
        </p:nvSpPr>
        <p:spPr>
          <a:xfrm>
            <a:off x="552451" y="2800350"/>
            <a:ext cx="8704918" cy="2879063"/>
          </a:xfrm>
        </p:spPr>
        <p:txBody>
          <a:bodyPr>
            <a:normAutofit/>
          </a:bodyPr>
          <a:lstStyle/>
          <a:p>
            <a:pPr marL="347472" indent="-347472" algn="l" defTabSz="4572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/>
              <a:buChar char=""/>
            </a:pPr>
            <a:r>
              <a:rPr lang="es-ES" sz="2800" dirty="0" smtClean="0">
                <a:solidFill>
                  <a:schemeClr val="tx1"/>
                </a:solidFill>
              </a:rPr>
              <a:t>Qué se entiende por activo intangible</a:t>
            </a:r>
          </a:p>
          <a:p>
            <a:pPr marL="347472" indent="-347472" algn="l" defTabSz="4572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/>
              <a:buChar char=""/>
            </a:pPr>
            <a:r>
              <a:rPr lang="es-ES" sz="2800" dirty="0" smtClean="0">
                <a:solidFill>
                  <a:schemeClr val="tx1"/>
                </a:solidFill>
              </a:rPr>
              <a:t>Diferencia con el concepto de capital intelectual</a:t>
            </a:r>
          </a:p>
          <a:p>
            <a:pPr marL="347472" indent="-347472" algn="l" defTabSz="4572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/>
              <a:buChar char=""/>
            </a:pPr>
            <a:r>
              <a:rPr lang="es-ES" sz="2800" dirty="0" smtClean="0">
                <a:solidFill>
                  <a:schemeClr val="tx1"/>
                </a:solidFill>
              </a:rPr>
              <a:t>Naturaleza y particularidades de los intangibles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7511" y="6057900"/>
            <a:ext cx="9457090" cy="552450"/>
          </a:xfrm>
        </p:spPr>
        <p:txBody>
          <a:bodyPr/>
          <a:lstStyle/>
          <a:p>
            <a:r>
              <a:rPr lang="es-CO" sz="1600" dirty="0" smtClean="0"/>
              <a:t>Diagnóstico del reconocimiento y revelación de los activos intangibles en Colombia frente a la NIC 38</a:t>
            </a:r>
            <a:endParaRPr lang="en-US" sz="1600" dirty="0"/>
          </a:p>
        </p:txBody>
      </p:sp>
      <p:sp>
        <p:nvSpPr>
          <p:cNvPr id="5" name="4 Rectángulo"/>
          <p:cNvSpPr/>
          <p:nvPr/>
        </p:nvSpPr>
        <p:spPr>
          <a:xfrm>
            <a:off x="704850" y="590550"/>
            <a:ext cx="9753600" cy="1104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6 CuadroTexto"/>
          <p:cNvSpPr txBox="1"/>
          <p:nvPr/>
        </p:nvSpPr>
        <p:spPr>
          <a:xfrm>
            <a:off x="990600" y="914400"/>
            <a:ext cx="7791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/>
              <a:t>MARCO TEÓRICO Y CONCEPTUAL</a:t>
            </a:r>
            <a:endParaRPr lang="es-CO" sz="36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63041" y="5716705"/>
            <a:ext cx="7334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24544767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ángulo 2"/>
          <p:cNvSpPr>
            <a:spLocks noGrp="1" noChangeArrowheads="1"/>
          </p:cNvSpPr>
          <p:nvPr>
            <p:ph type="title"/>
          </p:nvPr>
        </p:nvSpPr>
        <p:spPr>
          <a:xfrm>
            <a:off x="1866900" y="1257299"/>
            <a:ext cx="8313760" cy="3790951"/>
          </a:xfrm>
        </p:spPr>
        <p:txBody>
          <a:bodyPr>
            <a:normAutofit/>
          </a:bodyPr>
          <a:lstStyle/>
          <a:p>
            <a:pPr algn="r"/>
            <a:r>
              <a:rPr lang="es-MX" sz="3200" dirty="0" smtClean="0"/>
              <a:t>Muchas de las cosas que se pueden contar, no cuentan. </a:t>
            </a:r>
            <a:r>
              <a:rPr lang="es-CO" sz="3200" dirty="0" smtClean="0"/>
              <a:t/>
            </a:r>
            <a:br>
              <a:rPr lang="es-CO" sz="3200" dirty="0" smtClean="0"/>
            </a:br>
            <a:r>
              <a:rPr lang="es-MX" sz="3200" dirty="0" smtClean="0"/>
              <a:t>Sin embargo, muchas de las cosas que no se pueden contar, realmente cuentan.</a:t>
            </a:r>
            <a:br>
              <a:rPr lang="es-MX" sz="3200" dirty="0" smtClean="0"/>
            </a:br>
            <a:r>
              <a:rPr lang="es-MX" sz="3200" dirty="0" smtClean="0"/>
              <a:t/>
            </a:r>
            <a:br>
              <a:rPr lang="es-MX" sz="3200" dirty="0" smtClean="0"/>
            </a:br>
            <a:r>
              <a:rPr lang="es-MX" sz="3200" dirty="0" smtClean="0"/>
              <a:t>Albert Einstein</a:t>
            </a:r>
            <a:endParaRPr lang="es-ES" sz="320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7510" y="6136613"/>
            <a:ext cx="9571390" cy="340387"/>
          </a:xfrm>
        </p:spPr>
        <p:txBody>
          <a:bodyPr/>
          <a:lstStyle/>
          <a:p>
            <a:r>
              <a:rPr lang="es-CO" sz="1600" dirty="0" smtClean="0"/>
              <a:t>Diagnóstico del reconocimiento y revelación de los activos intangibles en Colombia frente a la NIC 38</a:t>
            </a:r>
            <a:endParaRPr lang="en-US" sz="16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29691" y="5716705"/>
            <a:ext cx="7334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67791" y="5716705"/>
            <a:ext cx="7334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3517308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7510" y="6041363"/>
            <a:ext cx="9476140" cy="549937"/>
          </a:xfrm>
        </p:spPr>
        <p:txBody>
          <a:bodyPr/>
          <a:lstStyle/>
          <a:p>
            <a:r>
              <a:rPr lang="es-CO" sz="1600" dirty="0" smtClean="0"/>
              <a:t>Diagnóstico del reconocimiento y revelación de los activos intangibles en Colombia frente a la NIC 38</a:t>
            </a:r>
            <a:endParaRPr lang="en-US" sz="16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6841" y="5716705"/>
            <a:ext cx="7334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Elipse"/>
          <p:cNvSpPr/>
          <p:nvPr/>
        </p:nvSpPr>
        <p:spPr>
          <a:xfrm>
            <a:off x="4438650" y="2247900"/>
            <a:ext cx="2266950" cy="2133600"/>
          </a:xfrm>
          <a:prstGeom prst="ellipse">
            <a:avLst/>
          </a:prstGeom>
          <a:solidFill>
            <a:srgbClr val="7AA2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12" name="11 CuadroTexto"/>
          <p:cNvSpPr txBox="1"/>
          <p:nvPr/>
        </p:nvSpPr>
        <p:spPr>
          <a:xfrm>
            <a:off x="4552950" y="2438400"/>
            <a:ext cx="20955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/>
              <a:t>Normatividad</a:t>
            </a:r>
          </a:p>
          <a:p>
            <a:pPr algn="ctr"/>
            <a:r>
              <a:rPr lang="es-CO" sz="2000" b="1" dirty="0" smtClean="0"/>
              <a:t>Colombiana </a:t>
            </a:r>
          </a:p>
          <a:p>
            <a:pPr algn="ctr"/>
            <a:endParaRPr lang="es-CO" sz="2000" b="1" dirty="0" smtClean="0"/>
          </a:p>
          <a:p>
            <a:pPr algn="ctr"/>
            <a:r>
              <a:rPr lang="es-CO" sz="2000" b="1" dirty="0" smtClean="0"/>
              <a:t>Vs</a:t>
            </a:r>
          </a:p>
          <a:p>
            <a:pPr algn="ctr"/>
            <a:endParaRPr lang="es-CO" sz="2000" b="1" dirty="0" smtClean="0"/>
          </a:p>
          <a:p>
            <a:pPr algn="ctr"/>
            <a:r>
              <a:rPr lang="es-CO" sz="2000" b="1" dirty="0" smtClean="0"/>
              <a:t>NIC 38 </a:t>
            </a:r>
            <a:endParaRPr lang="es-CO" sz="2000" b="1" dirty="0"/>
          </a:p>
        </p:txBody>
      </p:sp>
      <p:cxnSp>
        <p:nvCxnSpPr>
          <p:cNvPr id="14" name="13 Conector recto"/>
          <p:cNvCxnSpPr/>
          <p:nvPr/>
        </p:nvCxnSpPr>
        <p:spPr>
          <a:xfrm>
            <a:off x="6686550" y="3331696"/>
            <a:ext cx="1238250" cy="2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Elipse"/>
          <p:cNvSpPr/>
          <p:nvPr/>
        </p:nvSpPr>
        <p:spPr>
          <a:xfrm>
            <a:off x="7181850" y="2800350"/>
            <a:ext cx="2076450" cy="1104900"/>
          </a:xfrm>
          <a:prstGeom prst="ellipse">
            <a:avLst/>
          </a:prstGeom>
          <a:solidFill>
            <a:srgbClr val="6DAF6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b="1" dirty="0" smtClean="0">
                <a:solidFill>
                  <a:schemeClr val="tx1"/>
                </a:solidFill>
              </a:rPr>
              <a:t>Definición</a:t>
            </a:r>
            <a:endParaRPr lang="es-CO" sz="2000" b="1" dirty="0">
              <a:solidFill>
                <a:schemeClr val="tx1"/>
              </a:solidFill>
            </a:endParaRPr>
          </a:p>
        </p:txBody>
      </p:sp>
      <p:cxnSp>
        <p:nvCxnSpPr>
          <p:cNvPr id="23" name="22 Conector recto"/>
          <p:cNvCxnSpPr>
            <a:stCxn id="11" idx="0"/>
          </p:cNvCxnSpPr>
          <p:nvPr/>
        </p:nvCxnSpPr>
        <p:spPr>
          <a:xfrm flipV="1">
            <a:off x="5572125" y="1733550"/>
            <a:ext cx="9525" cy="514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Elipse"/>
          <p:cNvSpPr/>
          <p:nvPr/>
        </p:nvSpPr>
        <p:spPr>
          <a:xfrm>
            <a:off x="4267200" y="704850"/>
            <a:ext cx="2743200" cy="1028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1"/>
                </a:solidFill>
              </a:rPr>
              <a:t>Reconocimiento</a:t>
            </a:r>
            <a:endParaRPr lang="es-CO" b="1" dirty="0">
              <a:solidFill>
                <a:schemeClr val="tx1"/>
              </a:solidFill>
            </a:endParaRPr>
          </a:p>
        </p:txBody>
      </p:sp>
      <p:cxnSp>
        <p:nvCxnSpPr>
          <p:cNvPr id="30" name="29 Conector recto"/>
          <p:cNvCxnSpPr>
            <a:stCxn id="11" idx="2"/>
          </p:cNvCxnSpPr>
          <p:nvPr/>
        </p:nvCxnSpPr>
        <p:spPr>
          <a:xfrm flipH="1">
            <a:off x="3810000" y="3314700"/>
            <a:ext cx="6286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>
            <a:stCxn id="12" idx="2"/>
          </p:cNvCxnSpPr>
          <p:nvPr/>
        </p:nvCxnSpPr>
        <p:spPr>
          <a:xfrm>
            <a:off x="5600700" y="4377392"/>
            <a:ext cx="0" cy="5184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Elipse"/>
          <p:cNvSpPr/>
          <p:nvPr/>
        </p:nvSpPr>
        <p:spPr>
          <a:xfrm>
            <a:off x="4533900" y="4819650"/>
            <a:ext cx="2095500" cy="1314450"/>
          </a:xfrm>
          <a:prstGeom prst="ellipse">
            <a:avLst/>
          </a:prstGeom>
          <a:solidFill>
            <a:srgbClr val="82B1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6" name="35 CuadroTexto"/>
          <p:cNvSpPr txBox="1"/>
          <p:nvPr/>
        </p:nvSpPr>
        <p:spPr>
          <a:xfrm>
            <a:off x="4972050" y="527685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dirty="0" smtClean="0"/>
              <a:t>Medición</a:t>
            </a:r>
            <a:endParaRPr lang="es-CO" sz="2000" b="1" dirty="0"/>
          </a:p>
        </p:txBody>
      </p:sp>
      <p:sp>
        <p:nvSpPr>
          <p:cNvPr id="37" name="36 Elipse"/>
          <p:cNvSpPr/>
          <p:nvPr/>
        </p:nvSpPr>
        <p:spPr>
          <a:xfrm>
            <a:off x="1981200" y="2724150"/>
            <a:ext cx="1828800" cy="1200150"/>
          </a:xfrm>
          <a:prstGeom prst="ellipse">
            <a:avLst/>
          </a:prstGeom>
          <a:solidFill>
            <a:srgbClr val="46945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b="1" dirty="0" smtClean="0">
                <a:solidFill>
                  <a:schemeClr val="tx1"/>
                </a:solidFill>
              </a:rPr>
              <a:t>Vida útil</a:t>
            </a:r>
            <a:endParaRPr lang="es-CO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2543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1306161" y="1676400"/>
            <a:ext cx="8866539" cy="2590800"/>
          </a:xfrm>
        </p:spPr>
        <p:txBody>
          <a:bodyPr>
            <a:normAutofit/>
          </a:bodyPr>
          <a:lstStyle/>
          <a:p>
            <a:pPr algn="r"/>
            <a:r>
              <a:rPr lang="es-CO" sz="3200" dirty="0" smtClean="0"/>
              <a:t>Es de importancia para quien desee alcanzar una certeza en su investigación, el saber dudar a tiempo.</a:t>
            </a:r>
            <a:br>
              <a:rPr lang="es-CO" sz="3200" dirty="0" smtClean="0"/>
            </a:br>
            <a:r>
              <a:rPr lang="es-CO" sz="3200" dirty="0" smtClean="0"/>
              <a:t/>
            </a:r>
            <a:br>
              <a:rPr lang="es-CO" sz="3200" dirty="0" smtClean="0"/>
            </a:br>
            <a:r>
              <a:rPr lang="es-CO" sz="3200" dirty="0" smtClean="0"/>
              <a:t>Aristóteles</a:t>
            </a:r>
            <a:endParaRPr lang="es-CO" sz="320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7511" y="6117563"/>
            <a:ext cx="9495189" cy="416587"/>
          </a:xfrm>
        </p:spPr>
        <p:txBody>
          <a:bodyPr/>
          <a:lstStyle/>
          <a:p>
            <a:r>
              <a:rPr lang="es-CO" sz="1600" dirty="0" smtClean="0"/>
              <a:t>Diagnóstico del reconocimiento y revelación de los activos intangibles en Colombia frente a la NIC 38</a:t>
            </a:r>
            <a:endParaRPr lang="en-US" sz="16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29691" y="5716705"/>
            <a:ext cx="7334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5635828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ángulo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defTabSz="457200">
              <a:spcBef>
                <a:spcPts val="0"/>
              </a:spcBef>
              <a:buNone/>
            </a:pPr>
            <a:r>
              <a:rPr lang="es-ES" dirty="0" smtClean="0"/>
              <a:t>Estrategia Meto</a:t>
            </a:r>
            <a:endParaRPr lang="es-ES" dirty="0"/>
          </a:p>
        </p:txBody>
      </p:sp>
      <p:sp>
        <p:nvSpPr>
          <p:cNvPr id="101379" name="Rectángulo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7472" indent="-347472" algn="l" defTabSz="457200">
              <a:spcBef>
                <a:spcPts val="1000"/>
              </a:spcBef>
              <a:spcAft>
                <a:spcPts val="0"/>
              </a:spcAft>
              <a:buClr>
                <a:srgbClr val="46945E"/>
              </a:buClr>
              <a:buSzPct val="80000"/>
              <a:buFont typeface="Wingdings 3"/>
              <a:buChar char=""/>
            </a:pPr>
            <a:r>
              <a:rPr lang="es-ES" sz="3200" b="1" dirty="0" smtClean="0">
                <a:solidFill>
                  <a:schemeClr val="tx1"/>
                </a:solidFill>
              </a:rPr>
              <a:t>Elección de la muestra</a:t>
            </a:r>
          </a:p>
          <a:p>
            <a:pPr marL="740664" lvl="1" indent="-283464" algn="l" defTabSz="457200"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/>
              <a:buChar char=""/>
            </a:pPr>
            <a:r>
              <a:rPr lang="es-ES" sz="3200" dirty="0" smtClean="0">
                <a:solidFill>
                  <a:schemeClr val="tx1"/>
                </a:solidFill>
              </a:rPr>
              <a:t>Índice General de la Bolsa de Valores (IGBV)</a:t>
            </a:r>
          </a:p>
          <a:p>
            <a:pPr marL="740664" lvl="1" indent="-283464">
              <a:buClr>
                <a:srgbClr val="90C226"/>
              </a:buClr>
              <a:buFont typeface="Wingdings 3"/>
              <a:buChar char=""/>
            </a:pPr>
            <a:r>
              <a:rPr lang="es-ES" sz="3200" dirty="0" smtClean="0">
                <a:solidFill>
                  <a:schemeClr val="tx1"/>
                </a:solidFill>
              </a:rPr>
              <a:t>Sector real de la economía</a:t>
            </a:r>
          </a:p>
          <a:p>
            <a:pPr marL="740664" lvl="1" indent="-283464">
              <a:buClr>
                <a:srgbClr val="90C226"/>
              </a:buClr>
              <a:buFont typeface="Wingdings 3"/>
              <a:buChar char=""/>
            </a:pPr>
            <a:r>
              <a:rPr lang="es-ES" sz="3200" dirty="0" smtClean="0">
                <a:solidFill>
                  <a:schemeClr val="tx1"/>
                </a:solidFill>
              </a:rPr>
              <a:t>Elementos que permitieran el análisis</a:t>
            </a:r>
          </a:p>
          <a:p>
            <a:pPr marL="740664" lvl="1" indent="-283464">
              <a:buClr>
                <a:srgbClr val="90C226"/>
              </a:buClr>
              <a:buFont typeface="Wingdings 3"/>
              <a:buChar char=""/>
            </a:pPr>
            <a:r>
              <a:rPr lang="es-ES" sz="3200" dirty="0" smtClean="0">
                <a:solidFill>
                  <a:schemeClr val="tx1"/>
                </a:solidFill>
              </a:rPr>
              <a:t>15 empresas</a:t>
            </a:r>
          </a:p>
          <a:p>
            <a:pPr marL="740664" lvl="1" indent="-283464" algn="l" defTabSz="457200"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/>
              <a:buChar char=""/>
            </a:pPr>
            <a:endParaRPr lang="es-ES" sz="3200" dirty="0" smtClean="0">
              <a:solidFill>
                <a:schemeClr val="tx1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77510" y="6041363"/>
            <a:ext cx="9476140" cy="378487"/>
          </a:xfrm>
        </p:spPr>
        <p:txBody>
          <a:bodyPr/>
          <a:lstStyle/>
          <a:p>
            <a:r>
              <a:rPr lang="es-CO" sz="1600" dirty="0" smtClean="0"/>
              <a:t>Diagnóstico del reconocimiento y revelación de los activos intangibles en Colombia frente a la NIC 38</a:t>
            </a:r>
            <a:endParaRPr lang="en-US" sz="1600" dirty="0"/>
          </a:p>
        </p:txBody>
      </p:sp>
      <p:sp>
        <p:nvSpPr>
          <p:cNvPr id="5" name="4 Rectángulo"/>
          <p:cNvSpPr/>
          <p:nvPr/>
        </p:nvSpPr>
        <p:spPr>
          <a:xfrm>
            <a:off x="685800" y="571500"/>
            <a:ext cx="9429750" cy="1162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5 CuadroTexto"/>
          <p:cNvSpPr txBox="1"/>
          <p:nvPr/>
        </p:nvSpPr>
        <p:spPr>
          <a:xfrm>
            <a:off x="857250" y="914400"/>
            <a:ext cx="7277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/>
              <a:t>ESTRATEGIA METODOLÓGICA</a:t>
            </a:r>
            <a:endParaRPr lang="es-CO" sz="36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67791" y="5716705"/>
            <a:ext cx="7334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4817149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Personalizado 7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2C903F"/>
      </a:accent1>
      <a:accent2>
        <a:srgbClr val="7F7F7F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lesStrategy_FacetGreenTheme_16x9_TP103418064.potx" id="{4C44C7CB-EF5A-48F9-A699-694473BCA7E5}" vid="{81367ABB-92E2-407A-8DE5-69A99C4AA72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ersonalizado 7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2C903F"/>
    </a:accent1>
    <a:accent2>
      <a:srgbClr val="7F7F7F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6836B0F-2395-43B9-BBEF-90A78CA70F2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2151</TotalTime>
  <Words>857</Words>
  <Application>Microsoft Office PowerPoint</Application>
  <PresentationFormat>Personalizado</PresentationFormat>
  <Paragraphs>121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4" baseType="lpstr">
      <vt:lpstr>Faceta</vt:lpstr>
      <vt:lpstr>Diagnóstico del reconocimiento y revelación de los activos intangibles en Colombia frente a la NIC 38</vt:lpstr>
      <vt:lpstr>Diapositiva 2</vt:lpstr>
      <vt:lpstr>Hacemos una vasija de un trozo de arcilla; es el espacio vacío de su interior el que le da su utilidad. Así, mientras que lo tangible tiene ventajas, es de lo intangible de dónde proviene lo útil.  Lao Tse </vt:lpstr>
      <vt:lpstr>Diapositiva 4</vt:lpstr>
      <vt:lpstr>Propuesta de nuevos productos</vt:lpstr>
      <vt:lpstr>Muchas de las cosas que se pueden contar, no cuentan.  Sin embargo, muchas de las cosas que no se pueden contar, realmente cuentan.  Albert Einstein</vt:lpstr>
      <vt:lpstr>Diapositiva 7</vt:lpstr>
      <vt:lpstr>Es de importancia para quien desee alcanzar una certeza en su investigación, el saber dudar a tiempo.  Aristóteles</vt:lpstr>
      <vt:lpstr>Estrategia Meto</vt:lpstr>
      <vt:lpstr>Diapositiva 10</vt:lpstr>
      <vt:lpstr>Diapositiva 11</vt:lpstr>
      <vt:lpstr>Aplicación de instrumento</vt:lpstr>
      <vt:lpstr>Necesidades de ventas y marketing</vt:lpstr>
      <vt:lpstr>Our primary assets, which are our software and our software development skills, do not show up on the Balance Sheet  Bill Gates</vt:lpstr>
      <vt:lpstr>Cierre ventas más rápido</vt:lpstr>
      <vt:lpstr>Participación de los activos intangibles en la totalidad de activos</vt:lpstr>
      <vt:lpstr>Empresas que presentan información monetaria para cada categoría</vt:lpstr>
      <vt:lpstr>Participación en términos financieros de cada categoría</vt:lpstr>
      <vt:lpstr>Identificación y reconocimiento</vt:lpstr>
      <vt:lpstr>Número de palabras para cada categoría</vt:lpstr>
      <vt:lpstr>Revelación de métodos de amortización</vt:lpstr>
      <vt:lpstr>Diapositiva 22</vt:lpstr>
      <vt:lpstr>¡¡GRACIAS!!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Propuesta de ventas de &lt;año&gt;  de Adventure Works</dc:title>
  <dc:creator>usuario</dc:creator>
  <cp:lastModifiedBy>usuario</cp:lastModifiedBy>
  <cp:revision>108</cp:revision>
  <dcterms:modified xsi:type="dcterms:W3CDTF">2013-12-03T03:53:45Z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TC034180659991</vt:lpwstr>
  </property>
</Properties>
</file>