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96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Rar$DI00.698\tabulac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Conocimiento del Ciclo de Costos e inventarios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9137093761673516"/>
          <c:y val="0.30795395081109367"/>
          <c:w val="0.48077734212995504"/>
          <c:h val="0.67349081364829388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Preguntas!$C$80:$C$81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Preguntas!$D$80:$D$81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300" baseline="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 baseline="0"/>
            </a:pPr>
            <a:r>
              <a:rPr lang="es-CO" sz="1400" baseline="0"/>
              <a:t>El programa de auditoría cubre detalladamente los rubros de costos e inventarios</a:t>
            </a:r>
          </a:p>
        </c:rich>
      </c:tx>
      <c:layout>
        <c:manualLayout>
          <c:xMode val="edge"/>
          <c:yMode val="edge"/>
          <c:x val="0.110270778652668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89566929133858"/>
          <c:y val="0.34667665008131654"/>
          <c:w val="0.3865419947506562"/>
          <c:h val="0.5691415873629294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2920822397200356E-2"/>
                  <c:y val="7.2334135316418788E-2"/>
                </c:manualLayout>
              </c:layout>
              <c:spPr/>
              <c:txPr>
                <a:bodyPr/>
                <a:lstStyle/>
                <a:p>
                  <a:pPr>
                    <a:defRPr sz="1200" b="1" baseline="0"/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4650043744532"/>
                  <c:y val="-7.680555555555555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rgbClr val="FF0000"/>
                        </a:solidFill>
                      </a:rPr>
                      <a:t>No
45%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533869203849519"/>
                  <c:y val="0.12635680956547099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rgbClr val="FF0000"/>
                        </a:solidFill>
                      </a:rPr>
                      <a:t>Sólo inventarios
22%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465179352580928"/>
                  <c:y val="2.4366433362496356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Preguntas!$C$86:$C$89</c:f>
              <c:strCache>
                <c:ptCount val="4"/>
                <c:pt idx="0">
                  <c:v>Si</c:v>
                </c:pt>
                <c:pt idx="1">
                  <c:v>No</c:v>
                </c:pt>
                <c:pt idx="2">
                  <c:v>Sólo inventarios</c:v>
                </c:pt>
                <c:pt idx="3">
                  <c:v>Sólo costos</c:v>
                </c:pt>
              </c:strCache>
            </c:strRef>
          </c:cat>
          <c:val>
            <c:numRef>
              <c:f>Preguntas!$D$86:$D$89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CO" sz="1400"/>
              <a:t>El programa de auditoría para el ciclo de costos e inventarios cumple con las expectativas del cliente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08693753266038"/>
          <c:y val="0.35238872992334846"/>
          <c:w val="0.37504096659450414"/>
          <c:h val="0.61329643476263085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Preguntas!$E$86:$E$87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Preguntas!$F$86:$F$87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La firma ha tenido la motivación de realizar auditorías especializadas para el ciclo de costos e inventarios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164778118300534"/>
          <c:y val="0.29510279965004377"/>
          <c:w val="0.43257529685584978"/>
          <c:h val="0.64749507500532832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Preguntas!$G$80:$G$81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Preguntas!$H$80:$H$81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La firma ha tenido la motivación de realizar auditorías especializadas para el ciclo de costos e inventarios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164778118300534"/>
          <c:y val="0.29510279965004377"/>
          <c:w val="0.43257529685584978"/>
          <c:h val="0.64749507500532832"/>
        </c:manualLayout>
      </c:layout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Preguntas!$G$80:$G$81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Preguntas!$H$80:$H$81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CO" sz="1400"/>
              <a:t>Las herramientas utilizadas por el cliente en materia de costos e inventarios cumplen con las expectativas de la empresa y legales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No
22%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Si
78%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Preguntas!$G$80:$G$81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Preguntas!$H$80:$H$81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C78E759-EFE9-4C86-9504-D6C90FE579BB}" type="datetimeFigureOut">
              <a:rPr lang="es-CO" smtClean="0"/>
              <a:t>21/01/2014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001CF4-FACE-4A11-BA50-FF5CC654AA9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929760"/>
          </a:xfrm>
        </p:spPr>
        <p:txBody>
          <a:bodyPr>
            <a:normAutofit fontScale="90000"/>
          </a:bodyPr>
          <a:lstStyle/>
          <a:p>
            <a:r>
              <a:rPr lang="es-CO" b="1" i="1" dirty="0"/>
              <a:t>Programa de auditoría para el ciclo de costos e inventarios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554088"/>
          </a:xfrm>
        </p:spPr>
        <p:txBody>
          <a:bodyPr>
            <a:normAutofit lnSpcReduction="10000"/>
          </a:bodyPr>
          <a:lstStyle/>
          <a:p>
            <a:pPr algn="r"/>
            <a:r>
              <a:rPr lang="es-CO" b="1" dirty="0"/>
              <a:t>Diana Maritza Vanegas Velásquez</a:t>
            </a:r>
            <a:endParaRPr lang="es-CO" dirty="0"/>
          </a:p>
          <a:p>
            <a:pPr algn="r"/>
            <a:r>
              <a:rPr lang="es-CO" b="1" dirty="0" err="1" smtClean="0"/>
              <a:t>Yazmín</a:t>
            </a:r>
            <a:r>
              <a:rPr lang="es-CO" b="1" dirty="0" smtClean="0"/>
              <a:t> </a:t>
            </a:r>
            <a:r>
              <a:rPr lang="es-CO" b="1" dirty="0"/>
              <a:t>Andrea Botero Montoya</a:t>
            </a:r>
            <a:endParaRPr lang="es-CO" dirty="0"/>
          </a:p>
          <a:p>
            <a:pPr algn="r"/>
            <a:r>
              <a:rPr lang="es-CO" b="1" dirty="0" err="1"/>
              <a:t>Yesenia</a:t>
            </a:r>
            <a:r>
              <a:rPr lang="es-CO" b="1" dirty="0"/>
              <a:t> </a:t>
            </a:r>
            <a:r>
              <a:rPr lang="es-CO" b="1" dirty="0" err="1"/>
              <a:t>Torreglosa</a:t>
            </a:r>
            <a:r>
              <a:rPr lang="es-CO" b="1" dirty="0"/>
              <a:t> Vega</a:t>
            </a:r>
            <a:endParaRPr lang="es-CO" dirty="0"/>
          </a:p>
          <a:p>
            <a:pPr algn="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7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Análisis de los resultados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636913"/>
            <a:ext cx="6400800" cy="2520280"/>
          </a:xfrm>
        </p:spPr>
        <p:txBody>
          <a:bodyPr/>
          <a:lstStyle/>
          <a:p>
            <a:pPr indent="0">
              <a:buNone/>
            </a:pPr>
            <a:r>
              <a:rPr lang="es-CO" sz="2000" dirty="0"/>
              <a:t>P</a:t>
            </a:r>
            <a:r>
              <a:rPr lang="es-CO" sz="2000" dirty="0" smtClean="0"/>
              <a:t>ara nosotras como </a:t>
            </a:r>
            <a:r>
              <a:rPr lang="es-CO" sz="2000" dirty="0"/>
              <a:t>grupo de investigación era muy importante </a:t>
            </a:r>
            <a:r>
              <a:rPr lang="es-CO" sz="2000" dirty="0" smtClean="0"/>
              <a:t>determinar </a:t>
            </a:r>
            <a:r>
              <a:rPr lang="es-CO" sz="2000" dirty="0"/>
              <a:t>si los auditores </a:t>
            </a:r>
            <a:r>
              <a:rPr lang="es-CO" sz="2000" dirty="0" smtClean="0"/>
              <a:t>tenían </a:t>
            </a:r>
            <a:r>
              <a:rPr lang="es-CO" sz="2000" dirty="0"/>
              <a:t>un conocimiento suficiente sobre </a:t>
            </a:r>
            <a:r>
              <a:rPr lang="es-CO" sz="2000" dirty="0" smtClean="0"/>
              <a:t>temas concernientes a la investigación propuesta, por lo tanto se formularon una serie de preguntas, las cuales arrojaron los siguientes resultados:</a:t>
            </a:r>
          </a:p>
          <a:p>
            <a:pPr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25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93440"/>
          </a:xfrm>
        </p:spPr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849572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26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85837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866357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81294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84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55792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1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023972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0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Análisis de los resultados</a:t>
            </a:r>
            <a:endParaRPr lang="es-CO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564905"/>
            <a:ext cx="6400800" cy="2664296"/>
          </a:xfrm>
        </p:spPr>
        <p:txBody>
          <a:bodyPr>
            <a:normAutofit/>
          </a:bodyPr>
          <a:lstStyle/>
          <a:p>
            <a:r>
              <a:rPr lang="es-CO" sz="2000" b="1" dirty="0"/>
              <a:t>Capacitarse para desarrollar una auditoría de costos e </a:t>
            </a:r>
            <a:r>
              <a:rPr lang="es-CO" sz="2000" b="1" dirty="0" smtClean="0"/>
              <a:t>inventarios.</a:t>
            </a:r>
          </a:p>
          <a:p>
            <a:r>
              <a:rPr lang="es-CO" sz="2000" b="1" dirty="0"/>
              <a:t>Rubros principales que se deben incluir en una auditoría de costos e inventarios: </a:t>
            </a:r>
            <a:r>
              <a:rPr lang="es-CO" sz="2000" dirty="0"/>
              <a:t>la mano de obra, </a:t>
            </a:r>
            <a:r>
              <a:rPr lang="es-CO" sz="2000" dirty="0" smtClean="0"/>
              <a:t>CIF </a:t>
            </a:r>
            <a:r>
              <a:rPr lang="es-CO" sz="2000" dirty="0"/>
              <a:t>y </a:t>
            </a:r>
            <a:r>
              <a:rPr lang="es-CO" sz="2000" dirty="0" smtClean="0"/>
              <a:t> compras.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946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propuesta </a:t>
            </a:r>
            <a:r>
              <a:rPr lang="es-CO" sz="2000" b="1" i="1" dirty="0"/>
              <a:t>Programa de auditoría para el ciclo de costos e inventarios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sz="1600" dirty="0"/>
              <a:t>Después de realizar el trabajo de campo se pudo corroborar la hipótesis planteada desde el inicio por el grupo de investigación: las firmas de auditoría no cuentan con programas de auditoría especializados para realizar la evaluación de los rubros relacionados con costos e inventarios y para emitir una opinión sobre ellos</a:t>
            </a:r>
            <a:r>
              <a:rPr lang="es-CO" sz="1600" dirty="0" smtClean="0"/>
              <a:t>.</a:t>
            </a:r>
          </a:p>
          <a:p>
            <a:pPr indent="0">
              <a:buNone/>
            </a:pPr>
            <a:r>
              <a:rPr lang="es-CO" sz="1600" dirty="0"/>
              <a:t>Por lo tanto es necesario desarrollar programas de auditoría especializados para este ciclo y capacitar a los auditores para desarrollarlo. Un programa de auditoria como el que se plantea debería cubrir los siguientes aspectos según Duque (2013): </a:t>
            </a:r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8329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41512"/>
          </a:xfrm>
        </p:spPr>
        <p:txBody>
          <a:bodyPr>
            <a:normAutofit/>
          </a:bodyPr>
          <a:lstStyle/>
          <a:p>
            <a:r>
              <a:rPr lang="es-CO" dirty="0" smtClean="0"/>
              <a:t>Conclusiones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En el proceso de aplicación del instrumento se pudo notar la inseguridad con que los auditores entrevistados diligenciaban la encuesta, también se detectó al analizar las respuestas a las explicaciones solicitadas para ciertas preguntas, lo incoherente de ciertos argumentos y el desconocimiento que tienen sobre algunos de los </a:t>
            </a:r>
            <a:r>
              <a:rPr lang="es-CO" dirty="0" smtClean="0"/>
              <a:t>componentes </a:t>
            </a:r>
            <a:r>
              <a:rPr lang="es-CO" dirty="0"/>
              <a:t>del ciclo de costos e inventarios, principalmente en el tema de sistemas de costos y el ciclo de la contabilidad de costos.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64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564903"/>
            <a:ext cx="6400800" cy="2304257"/>
          </a:xfrm>
        </p:spPr>
        <p:txBody>
          <a:bodyPr/>
          <a:lstStyle/>
          <a:p>
            <a:pPr indent="0" algn="just">
              <a:buNone/>
            </a:pPr>
            <a:r>
              <a:rPr lang="es-CO" sz="2400" dirty="0"/>
              <a:t>¿Cuales son los elementos y procedimientos indispensables para la estructuración de un programa de auditoría de costos e inventarios?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70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Gracias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5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Justificación del problema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000" dirty="0"/>
              <a:t>El programa de auditoría sirve como un conjunto de instrucciones a los auxiliares involucrados en la auditoría, como un medio para el control y registro de la ejecución apropiada del </a:t>
            </a:r>
            <a:r>
              <a:rPr lang="es-CO" sz="2000" dirty="0" smtClean="0"/>
              <a:t>trabajo.</a:t>
            </a:r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9449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000" dirty="0" smtClean="0"/>
              <a:t>Determinar si las firmas de auditoría cuentan con programas de auditoría especializados para el ciclo de costos e inventarios y proponer los elementos que debe contener dicho programa para que suministre certeza sobre la información preparada por la empresa.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3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20888"/>
            <a:ext cx="6400800" cy="3048001"/>
          </a:xfrm>
        </p:spPr>
        <p:txBody>
          <a:bodyPr>
            <a:normAutofit lnSpcReduction="10000"/>
          </a:bodyPr>
          <a:lstStyle/>
          <a:p>
            <a:pPr lvl="0"/>
            <a:r>
              <a:rPr lang="es-CO" dirty="0"/>
              <a:t>Determinar la existencia de programas de auditoría detallados para el ciclo de costos e inventarios.</a:t>
            </a:r>
          </a:p>
          <a:p>
            <a:pPr lvl="0"/>
            <a:r>
              <a:rPr lang="es-CO" dirty="0"/>
              <a:t>Determinar los conceptos que hacen parte de este programa. </a:t>
            </a:r>
          </a:p>
          <a:p>
            <a:pPr lvl="0"/>
            <a:r>
              <a:rPr lang="es-CO" dirty="0"/>
              <a:t>Establecer los pasos a seguir en la elaboración de un programa de auditoria para el ciclo de costos e inventarios</a:t>
            </a:r>
          </a:p>
          <a:p>
            <a:pPr lvl="0"/>
            <a:r>
              <a:rPr lang="es-CO"/>
              <a:t>Fijar los controles necesarios para mitigar los riesgos concernientes al ciclo de costos e inventarios.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5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000" dirty="0" smtClean="0"/>
              <a:t>Auditoria del ciclo de costos e inventarios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s-CO" dirty="0" smtClean="0"/>
              <a:t>Corroborar que las cifras que se muestran como inventarios estén representadas en mercancía físicamente.</a:t>
            </a:r>
          </a:p>
          <a:p>
            <a:pPr marL="285750" indent="-285750"/>
            <a:r>
              <a:rPr lang="es-CO" dirty="0" smtClean="0"/>
              <a:t>Comprobar que los inventarios fueron valuados de acuerdo a los principios de contabilidad generalmente aceptados.</a:t>
            </a:r>
          </a:p>
          <a:p>
            <a:pPr marL="285750" indent="-285750"/>
            <a:r>
              <a:rPr lang="es-CO" dirty="0" smtClean="0"/>
              <a:t>Revisar que el inventario solo contiene mercancía en buen estado.</a:t>
            </a:r>
          </a:p>
          <a:p>
            <a:pPr marL="285750" indent="-285750"/>
            <a:r>
              <a:rPr lang="es-CO" dirty="0" smtClean="0"/>
              <a:t>Comprobar que la presentación de los estados financieros sea la correcta.</a:t>
            </a:r>
          </a:p>
          <a:p>
            <a:pPr marL="285750" indent="-28575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152128"/>
          </a:xfrm>
        </p:spPr>
        <p:txBody>
          <a:bodyPr>
            <a:noAutofit/>
          </a:bodyPr>
          <a:lstStyle/>
          <a:p>
            <a:r>
              <a:rPr lang="es-CO" sz="2000" dirty="0" smtClean="0"/>
              <a:t>el programa como instrumento principal de la auditoria.</a:t>
            </a:r>
            <a:br>
              <a:rPr lang="es-CO" sz="2000" dirty="0" smtClean="0"/>
            </a:b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dirty="0" smtClean="0"/>
              <a:t>El programa de auditoria representa la secuencia lógica de procedimientos a seguir para llevar a cabo el trabajo de auditoria de modo que se obtenga la evidencia suficiente para soportar la opinión del auditor sobre el proceso sujeto a control</a:t>
            </a:r>
            <a:r>
              <a:rPr lang="es-CO" dirty="0" smtClean="0"/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690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104456"/>
          </a:xfrm>
        </p:spPr>
        <p:txBody>
          <a:bodyPr>
            <a:normAutofit/>
          </a:bodyPr>
          <a:lstStyle/>
          <a:p>
            <a:pPr algn="l"/>
            <a:r>
              <a:rPr lang="es-CO" b="1" i="0" dirty="0"/>
              <a:t>Desarrollar un programa de auditoria enfocado específicamente a auditar la información de costos e inventarios es una herramienta muy útil para el auditor y su grupo de trabajo ya que le permite tener la certeza suficiente al momento de emitir un informe, sobre la racionabilidad de las cifras que se relacionan con este proceso: inventarios, costos de ventas, utilidad</a:t>
            </a:r>
            <a:r>
              <a:rPr lang="es-CO" b="1" i="0" dirty="0" smtClean="0"/>
              <a:t>.</a:t>
            </a:r>
          </a:p>
          <a:p>
            <a:pPr algn="l"/>
            <a:endParaRPr lang="es-CO" b="1" i="0" dirty="0"/>
          </a:p>
          <a:p>
            <a:pPr algn="l"/>
            <a:endParaRPr lang="es-CO" b="1" i="0" dirty="0"/>
          </a:p>
        </p:txBody>
      </p:sp>
    </p:spTree>
    <p:extLst>
      <p:ext uri="{BB962C8B-B14F-4D97-AF65-F5344CB8AC3E}">
        <p14:creationId xmlns:p14="http://schemas.microsoft.com/office/powerpoint/2010/main" val="4272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Instrumento utilizado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>Dentro de los diferentes instrumentos que se </a:t>
            </a:r>
            <a:r>
              <a:rPr lang="es-CO" dirty="0" smtClean="0"/>
              <a:t>plantearon </a:t>
            </a:r>
            <a:r>
              <a:rPr lang="es-CO" dirty="0"/>
              <a:t>para la recolección de la información que </a:t>
            </a:r>
            <a:r>
              <a:rPr lang="es-CO" dirty="0" smtClean="0"/>
              <a:t>utilizada </a:t>
            </a:r>
            <a:r>
              <a:rPr lang="es-CO" dirty="0"/>
              <a:t>para la construcción de esta investigación, consideramos que la encuesta a auditores de diferentes rangos que </a:t>
            </a:r>
            <a:r>
              <a:rPr lang="es-CO" dirty="0" smtClean="0"/>
              <a:t>laboran </a:t>
            </a:r>
            <a:r>
              <a:rPr lang="es-CO" dirty="0"/>
              <a:t>en las firmas de auditoría de la ciudad, </a:t>
            </a:r>
            <a:r>
              <a:rPr lang="es-CO" dirty="0" smtClean="0"/>
              <a:t>aportaron </a:t>
            </a:r>
            <a:r>
              <a:rPr lang="es-CO" dirty="0"/>
              <a:t>la información necesaria para determinar si existen y que incluyen los programas de auditoría para el ciclo de costos e inventarios, y de esta manera </a:t>
            </a:r>
            <a:r>
              <a:rPr lang="es-CO" dirty="0" smtClean="0"/>
              <a:t>nos ayudaron </a:t>
            </a:r>
            <a:r>
              <a:rPr lang="es-CO" dirty="0"/>
              <a:t>a establecer algunos de los parámetros más importantes a incluir en una propuesta de programa para estos rubros. </a:t>
            </a:r>
          </a:p>
        </p:txBody>
      </p:sp>
    </p:spTree>
    <p:extLst>
      <p:ext uri="{BB962C8B-B14F-4D97-AF65-F5344CB8AC3E}">
        <p14:creationId xmlns:p14="http://schemas.microsoft.com/office/powerpoint/2010/main" val="22818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285</TotalTime>
  <Words>840</Words>
  <Application>Microsoft Office PowerPoint</Application>
  <PresentationFormat>Presentación en pantalla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Alta costura</vt:lpstr>
      <vt:lpstr>Programa de auditoría para el ciclo de costos e inventarios </vt:lpstr>
      <vt:lpstr>problema</vt:lpstr>
      <vt:lpstr>Justificación del problema</vt:lpstr>
      <vt:lpstr>Objetivo general</vt:lpstr>
      <vt:lpstr>Objetivos específicos</vt:lpstr>
      <vt:lpstr>Auditoria del ciclo de costos e inventarios</vt:lpstr>
      <vt:lpstr>el programa como instrumento principal de la auditoria. </vt:lpstr>
      <vt:lpstr>Presentación de PowerPoint</vt:lpstr>
      <vt:lpstr>Instrumento utilizado</vt:lpstr>
      <vt:lpstr>Análisis de los resultados</vt:lpstr>
      <vt:lpstr>Análisis de los resultados</vt:lpstr>
      <vt:lpstr>Análisis de los resultados</vt:lpstr>
      <vt:lpstr>Análisis de los resultados</vt:lpstr>
      <vt:lpstr>Análisis de los resultados</vt:lpstr>
      <vt:lpstr>Análisis de los resultados</vt:lpstr>
      <vt:lpstr>Análisis de los resultados</vt:lpstr>
      <vt:lpstr>Análisis de los resultados</vt:lpstr>
      <vt:lpstr>propuesta Programa de auditoría para el ciclo de costos e inventarios</vt:lpstr>
      <vt:lpstr>Conclusiones 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disco</dc:creator>
  <cp:lastModifiedBy>hp</cp:lastModifiedBy>
  <cp:revision>20</cp:revision>
  <dcterms:created xsi:type="dcterms:W3CDTF">2013-12-03T03:10:39Z</dcterms:created>
  <dcterms:modified xsi:type="dcterms:W3CDTF">2014-01-21T07:17:55Z</dcterms:modified>
</cp:coreProperties>
</file>