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slideshow.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3" r:id="rId1"/>
  </p:sldMasterIdLst>
  <p:sldIdLst>
    <p:sldId id="256" r:id="rId2"/>
    <p:sldId id="257" r:id="rId3"/>
    <p:sldId id="271" r:id="rId4"/>
    <p:sldId id="258" r:id="rId5"/>
    <p:sldId id="259" r:id="rId6"/>
    <p:sldId id="260" r:id="rId7"/>
    <p:sldId id="261" r:id="rId8"/>
    <p:sldId id="262" r:id="rId9"/>
    <p:sldId id="263" r:id="rId10"/>
    <p:sldId id="264" r:id="rId11"/>
    <p:sldId id="266" r:id="rId12"/>
    <p:sldId id="268" r:id="rId13"/>
    <p:sldId id="270" r:id="rId14"/>
  </p:sldIdLst>
  <p:sldSz cx="9144000" cy="6858000" type="screen4x3"/>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F9E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894"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Freeform 28"/>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lumMod val="75000"/>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9168AA78-4E79-4F39-82B8-0C678BF31971}" type="datetimeFigureOut">
              <a:rPr lang="es-CO" smtClean="0"/>
              <a:t>20/01/2014</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910AB2C6-0728-447C-B9D8-4589240AA69C}" type="slidenum">
              <a:rPr lang="es-CO" smtClean="0"/>
              <a:t>‹Nº›</a:t>
            </a:fld>
            <a:endParaRPr lang="es-CO"/>
          </a:p>
        </p:txBody>
      </p:sp>
    </p:spTree>
    <p:extLst>
      <p:ext uri="{BB962C8B-B14F-4D97-AF65-F5344CB8AC3E}">
        <p14:creationId xmlns:p14="http://schemas.microsoft.com/office/powerpoint/2010/main" val="19365117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9168AA78-4E79-4F39-82B8-0C678BF31971}" type="datetimeFigureOut">
              <a:rPr lang="es-CO" smtClean="0"/>
              <a:t>20/01/2014</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910AB2C6-0728-447C-B9D8-4589240AA69C}" type="slidenum">
              <a:rPr lang="es-CO" smtClean="0"/>
              <a:t>‹Nº›</a:t>
            </a:fld>
            <a:endParaRPr lang="es-CO"/>
          </a:p>
        </p:txBody>
      </p:sp>
    </p:spTree>
    <p:extLst>
      <p:ext uri="{BB962C8B-B14F-4D97-AF65-F5344CB8AC3E}">
        <p14:creationId xmlns:p14="http://schemas.microsoft.com/office/powerpoint/2010/main" val="30856687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9168AA78-4E79-4F39-82B8-0C678BF31971}" type="datetimeFigureOut">
              <a:rPr lang="es-CO" smtClean="0"/>
              <a:t>20/01/2014</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910AB2C6-0728-447C-B9D8-4589240AA69C}" type="slidenum">
              <a:rPr lang="es-CO" smtClean="0"/>
              <a:t>‹Nº›</a:t>
            </a:fld>
            <a:endParaRPr lang="es-CO"/>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6596626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9168AA78-4E79-4F39-82B8-0C678BF31971}" type="datetimeFigureOut">
              <a:rPr lang="es-CO" smtClean="0"/>
              <a:t>20/01/2014</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910AB2C6-0728-447C-B9D8-4589240AA69C}" type="slidenum">
              <a:rPr lang="es-CO" smtClean="0"/>
              <a:t>‹Nº›</a:t>
            </a:fld>
            <a:endParaRPr lang="es-CO"/>
          </a:p>
        </p:txBody>
      </p:sp>
    </p:spTree>
    <p:extLst>
      <p:ext uri="{BB962C8B-B14F-4D97-AF65-F5344CB8AC3E}">
        <p14:creationId xmlns:p14="http://schemas.microsoft.com/office/powerpoint/2010/main" val="371910059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9168AA78-4E79-4F39-82B8-0C678BF31971}" type="datetimeFigureOut">
              <a:rPr lang="es-CO" smtClean="0"/>
              <a:t>20/01/2014</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910AB2C6-0728-447C-B9D8-4589240AA69C}" type="slidenum">
              <a:rPr lang="es-CO" smtClean="0"/>
              <a:t>‹Nº›</a:t>
            </a:fld>
            <a:endParaRPr lang="es-CO"/>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62376646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9168AA78-4E79-4F39-82B8-0C678BF31971}" type="datetimeFigureOut">
              <a:rPr lang="es-CO" smtClean="0"/>
              <a:t>20/01/2014</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910AB2C6-0728-447C-B9D8-4589240AA69C}" type="slidenum">
              <a:rPr lang="es-CO" smtClean="0"/>
              <a:t>‹Nº›</a:t>
            </a:fld>
            <a:endParaRPr lang="es-CO"/>
          </a:p>
        </p:txBody>
      </p:sp>
    </p:spTree>
    <p:extLst>
      <p:ext uri="{BB962C8B-B14F-4D97-AF65-F5344CB8AC3E}">
        <p14:creationId xmlns:p14="http://schemas.microsoft.com/office/powerpoint/2010/main" val="30758002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9168AA78-4E79-4F39-82B8-0C678BF31971}" type="datetimeFigureOut">
              <a:rPr lang="es-CO" smtClean="0"/>
              <a:t>20/01/2014</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910AB2C6-0728-447C-B9D8-4589240AA69C}" type="slidenum">
              <a:rPr lang="es-CO" smtClean="0"/>
              <a:t>‹Nº›</a:t>
            </a:fld>
            <a:endParaRPr lang="es-CO"/>
          </a:p>
        </p:txBody>
      </p:sp>
    </p:spTree>
    <p:extLst>
      <p:ext uri="{BB962C8B-B14F-4D97-AF65-F5344CB8AC3E}">
        <p14:creationId xmlns:p14="http://schemas.microsoft.com/office/powerpoint/2010/main" val="151054060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9168AA78-4E79-4F39-82B8-0C678BF31971}" type="datetimeFigureOut">
              <a:rPr lang="es-CO" smtClean="0"/>
              <a:t>20/01/2014</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910AB2C6-0728-447C-B9D8-4589240AA69C}" type="slidenum">
              <a:rPr lang="es-CO" smtClean="0"/>
              <a:t>‹Nº›</a:t>
            </a:fld>
            <a:endParaRPr lang="es-CO"/>
          </a:p>
        </p:txBody>
      </p:sp>
    </p:spTree>
    <p:extLst>
      <p:ext uri="{BB962C8B-B14F-4D97-AF65-F5344CB8AC3E}">
        <p14:creationId xmlns:p14="http://schemas.microsoft.com/office/powerpoint/2010/main" val="5263570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9168AA78-4E79-4F39-82B8-0C678BF31971}" type="datetimeFigureOut">
              <a:rPr lang="es-CO" smtClean="0"/>
              <a:t>20/01/2014</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910AB2C6-0728-447C-B9D8-4589240AA69C}" type="slidenum">
              <a:rPr lang="es-CO" smtClean="0"/>
              <a:t>‹Nº›</a:t>
            </a:fld>
            <a:endParaRPr lang="es-CO"/>
          </a:p>
        </p:txBody>
      </p:sp>
    </p:spTree>
    <p:extLst>
      <p:ext uri="{BB962C8B-B14F-4D97-AF65-F5344CB8AC3E}">
        <p14:creationId xmlns:p14="http://schemas.microsoft.com/office/powerpoint/2010/main" val="41155730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9168AA78-4E79-4F39-82B8-0C678BF31971}" type="datetimeFigureOut">
              <a:rPr lang="es-CO" smtClean="0"/>
              <a:t>20/01/2014</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910AB2C6-0728-447C-B9D8-4589240AA69C}" type="slidenum">
              <a:rPr lang="es-CO" smtClean="0"/>
              <a:t>‹Nº›</a:t>
            </a:fld>
            <a:endParaRPr lang="es-CO"/>
          </a:p>
        </p:txBody>
      </p:sp>
    </p:spTree>
    <p:extLst>
      <p:ext uri="{BB962C8B-B14F-4D97-AF65-F5344CB8AC3E}">
        <p14:creationId xmlns:p14="http://schemas.microsoft.com/office/powerpoint/2010/main" val="30552494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9168AA78-4E79-4F39-82B8-0C678BF31971}" type="datetimeFigureOut">
              <a:rPr lang="es-CO" smtClean="0"/>
              <a:t>20/01/2014</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910AB2C6-0728-447C-B9D8-4589240AA69C}" type="slidenum">
              <a:rPr lang="es-CO" smtClean="0"/>
              <a:t>‹Nº›</a:t>
            </a:fld>
            <a:endParaRPr lang="es-CO"/>
          </a:p>
        </p:txBody>
      </p:sp>
    </p:spTree>
    <p:extLst>
      <p:ext uri="{BB962C8B-B14F-4D97-AF65-F5344CB8AC3E}">
        <p14:creationId xmlns:p14="http://schemas.microsoft.com/office/powerpoint/2010/main" val="8530154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9168AA78-4E79-4F39-82B8-0C678BF31971}" type="datetimeFigureOut">
              <a:rPr lang="es-CO" smtClean="0"/>
              <a:t>20/01/2014</a:t>
            </a:fld>
            <a:endParaRPr lang="es-CO"/>
          </a:p>
        </p:txBody>
      </p:sp>
      <p:sp>
        <p:nvSpPr>
          <p:cNvPr id="8" name="Footer Placeholder 7"/>
          <p:cNvSpPr>
            <a:spLocks noGrp="1"/>
          </p:cNvSpPr>
          <p:nvPr>
            <p:ph type="ftr" sz="quarter" idx="11"/>
          </p:nvPr>
        </p:nvSpPr>
        <p:spPr/>
        <p:txBody>
          <a:bodyPr/>
          <a:lstStyle/>
          <a:p>
            <a:endParaRPr lang="es-CO"/>
          </a:p>
        </p:txBody>
      </p:sp>
      <p:sp>
        <p:nvSpPr>
          <p:cNvPr id="9" name="Slide Number Placeholder 8"/>
          <p:cNvSpPr>
            <a:spLocks noGrp="1"/>
          </p:cNvSpPr>
          <p:nvPr>
            <p:ph type="sldNum" sz="quarter" idx="12"/>
          </p:nvPr>
        </p:nvSpPr>
        <p:spPr/>
        <p:txBody>
          <a:bodyPr/>
          <a:lstStyle/>
          <a:p>
            <a:fld id="{910AB2C6-0728-447C-B9D8-4589240AA69C}" type="slidenum">
              <a:rPr lang="es-CO" smtClean="0"/>
              <a:t>‹Nº›</a:t>
            </a:fld>
            <a:endParaRPr lang="es-CO"/>
          </a:p>
        </p:txBody>
      </p:sp>
    </p:spTree>
    <p:extLst>
      <p:ext uri="{BB962C8B-B14F-4D97-AF65-F5344CB8AC3E}">
        <p14:creationId xmlns:p14="http://schemas.microsoft.com/office/powerpoint/2010/main" val="4384704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9168AA78-4E79-4F39-82B8-0C678BF31971}" type="datetimeFigureOut">
              <a:rPr lang="es-CO" smtClean="0"/>
              <a:t>20/01/2014</a:t>
            </a:fld>
            <a:endParaRPr lang="es-CO"/>
          </a:p>
        </p:txBody>
      </p:sp>
      <p:sp>
        <p:nvSpPr>
          <p:cNvPr id="4" name="Footer Placeholder 3"/>
          <p:cNvSpPr>
            <a:spLocks noGrp="1"/>
          </p:cNvSpPr>
          <p:nvPr>
            <p:ph type="ftr" sz="quarter" idx="11"/>
          </p:nvPr>
        </p:nvSpPr>
        <p:spPr/>
        <p:txBody>
          <a:bodyPr/>
          <a:lstStyle/>
          <a:p>
            <a:endParaRPr lang="es-CO"/>
          </a:p>
        </p:txBody>
      </p:sp>
      <p:sp>
        <p:nvSpPr>
          <p:cNvPr id="5" name="Slide Number Placeholder 4"/>
          <p:cNvSpPr>
            <a:spLocks noGrp="1"/>
          </p:cNvSpPr>
          <p:nvPr>
            <p:ph type="sldNum" sz="quarter" idx="12"/>
          </p:nvPr>
        </p:nvSpPr>
        <p:spPr/>
        <p:txBody>
          <a:bodyPr/>
          <a:lstStyle/>
          <a:p>
            <a:fld id="{910AB2C6-0728-447C-B9D8-4589240AA69C}" type="slidenum">
              <a:rPr lang="es-CO" smtClean="0"/>
              <a:t>‹Nº›</a:t>
            </a:fld>
            <a:endParaRPr lang="es-CO"/>
          </a:p>
        </p:txBody>
      </p:sp>
    </p:spTree>
    <p:extLst>
      <p:ext uri="{BB962C8B-B14F-4D97-AF65-F5344CB8AC3E}">
        <p14:creationId xmlns:p14="http://schemas.microsoft.com/office/powerpoint/2010/main" val="39162218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168AA78-4E79-4F39-82B8-0C678BF31971}" type="datetimeFigureOut">
              <a:rPr lang="es-CO" smtClean="0"/>
              <a:t>20/01/2014</a:t>
            </a:fld>
            <a:endParaRPr lang="es-CO"/>
          </a:p>
        </p:txBody>
      </p:sp>
      <p:sp>
        <p:nvSpPr>
          <p:cNvPr id="3" name="Footer Placeholder 2"/>
          <p:cNvSpPr>
            <a:spLocks noGrp="1"/>
          </p:cNvSpPr>
          <p:nvPr>
            <p:ph type="ftr" sz="quarter" idx="11"/>
          </p:nvPr>
        </p:nvSpPr>
        <p:spPr/>
        <p:txBody>
          <a:bodyPr/>
          <a:lstStyle/>
          <a:p>
            <a:endParaRPr lang="es-CO"/>
          </a:p>
        </p:txBody>
      </p:sp>
      <p:sp>
        <p:nvSpPr>
          <p:cNvPr id="4" name="Slide Number Placeholder 3"/>
          <p:cNvSpPr>
            <a:spLocks noGrp="1"/>
          </p:cNvSpPr>
          <p:nvPr>
            <p:ph type="sldNum" sz="quarter" idx="12"/>
          </p:nvPr>
        </p:nvSpPr>
        <p:spPr/>
        <p:txBody>
          <a:bodyPr/>
          <a:lstStyle/>
          <a:p>
            <a:fld id="{910AB2C6-0728-447C-B9D8-4589240AA69C}" type="slidenum">
              <a:rPr lang="es-CO" smtClean="0"/>
              <a:t>‹Nº›</a:t>
            </a:fld>
            <a:endParaRPr lang="es-CO"/>
          </a:p>
        </p:txBody>
      </p:sp>
    </p:spTree>
    <p:extLst>
      <p:ext uri="{BB962C8B-B14F-4D97-AF65-F5344CB8AC3E}">
        <p14:creationId xmlns:p14="http://schemas.microsoft.com/office/powerpoint/2010/main" val="35093648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9168AA78-4E79-4F39-82B8-0C678BF31971}" type="datetimeFigureOut">
              <a:rPr lang="es-CO" smtClean="0"/>
              <a:t>20/01/2014</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910AB2C6-0728-447C-B9D8-4589240AA69C}" type="slidenum">
              <a:rPr lang="es-CO" smtClean="0"/>
              <a:t>‹Nº›</a:t>
            </a:fld>
            <a:endParaRPr lang="es-CO"/>
          </a:p>
        </p:txBody>
      </p:sp>
    </p:spTree>
    <p:extLst>
      <p:ext uri="{BB962C8B-B14F-4D97-AF65-F5344CB8AC3E}">
        <p14:creationId xmlns:p14="http://schemas.microsoft.com/office/powerpoint/2010/main" val="13683547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9168AA78-4E79-4F39-82B8-0C678BF31971}" type="datetimeFigureOut">
              <a:rPr lang="es-CO" smtClean="0"/>
              <a:t>20/01/2014</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910AB2C6-0728-447C-B9D8-4589240AA69C}" type="slidenum">
              <a:rPr lang="es-CO" smtClean="0"/>
              <a:t>‹Nº›</a:t>
            </a:fld>
            <a:endParaRPr lang="es-CO"/>
          </a:p>
        </p:txBody>
      </p:sp>
    </p:spTree>
    <p:extLst>
      <p:ext uri="{BB962C8B-B14F-4D97-AF65-F5344CB8AC3E}">
        <p14:creationId xmlns:p14="http://schemas.microsoft.com/office/powerpoint/2010/main" val="3566588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cxnSp>
          <p:nvCxnSpPr>
            <p:cNvPr id="7" name="Straight Connector 6"/>
            <p:cNvCxnSpPr/>
            <p:nvPr/>
          </p:nvCxnSpPr>
          <p:spPr>
            <a:xfrm flipV="1">
              <a:off x="5130830" y="4175605"/>
              <a:ext cx="4022475" cy="2682396"/>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a:off x="7042707"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9" name="Freeform 8"/>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9168AA78-4E79-4F39-82B8-0C678BF31971}" type="datetimeFigureOut">
              <a:rPr lang="es-CO" smtClean="0"/>
              <a:t>20/01/2014</a:t>
            </a:fld>
            <a:endParaRPr lang="es-CO"/>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s-CO"/>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910AB2C6-0728-447C-B9D8-4589240AA69C}" type="slidenum">
              <a:rPr lang="es-CO" smtClean="0"/>
              <a:t>‹Nº›</a:t>
            </a:fld>
            <a:endParaRPr lang="es-CO"/>
          </a:p>
        </p:txBody>
      </p:sp>
    </p:spTree>
    <p:extLst>
      <p:ext uri="{BB962C8B-B14F-4D97-AF65-F5344CB8AC3E}">
        <p14:creationId xmlns:p14="http://schemas.microsoft.com/office/powerpoint/2010/main" val="1117630989"/>
      </p:ext>
    </p:extLst>
  </p:cSld>
  <p:clrMap bg1="dk1" tx1="lt1" bg2="dk2" tx2="lt2" accent1="accent1" accent2="accent2" accent3="accent3" accent4="accent4" accent5="accent5" accent6="accent6" hlink="hlink" folHlink="folHlink"/>
  <p:sldLayoutIdLst>
    <p:sldLayoutId id="2147483814" r:id="rId1"/>
    <p:sldLayoutId id="2147483815" r:id="rId2"/>
    <p:sldLayoutId id="2147483816" r:id="rId3"/>
    <p:sldLayoutId id="2147483817" r:id="rId4"/>
    <p:sldLayoutId id="2147483818" r:id="rId5"/>
    <p:sldLayoutId id="2147483819" r:id="rId6"/>
    <p:sldLayoutId id="2147483820" r:id="rId7"/>
    <p:sldLayoutId id="2147483821" r:id="rId8"/>
    <p:sldLayoutId id="2147483822" r:id="rId9"/>
    <p:sldLayoutId id="2147483823" r:id="rId10"/>
    <p:sldLayoutId id="2147483824" r:id="rId11"/>
    <p:sldLayoutId id="2147483825" r:id="rId12"/>
    <p:sldLayoutId id="2147483826" r:id="rId13"/>
    <p:sldLayoutId id="2147483827" r:id="rId14"/>
    <p:sldLayoutId id="2147483828" r:id="rId15"/>
    <p:sldLayoutId id="214748382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4025176" y="2996952"/>
            <a:ext cx="2880320" cy="2714644"/>
          </a:xfrm>
        </p:spPr>
        <p:txBody>
          <a:bodyPr>
            <a:normAutofit/>
          </a:bodyPr>
          <a:lstStyle/>
          <a:p>
            <a:pPr algn="l">
              <a:lnSpc>
                <a:spcPts val="1200"/>
              </a:lnSpc>
            </a:pPr>
            <a:r>
              <a:rPr lang="es-CO" sz="1400" dirty="0" smtClean="0">
                <a:solidFill>
                  <a:schemeClr val="bg1"/>
                </a:solidFill>
              </a:rPr>
              <a:t>Por:</a:t>
            </a:r>
          </a:p>
          <a:p>
            <a:pPr algn="l">
              <a:lnSpc>
                <a:spcPts val="1200"/>
              </a:lnSpc>
            </a:pPr>
            <a:r>
              <a:rPr lang="es-CO" sz="1400" dirty="0" smtClean="0">
                <a:solidFill>
                  <a:schemeClr val="bg1"/>
                </a:solidFill>
              </a:rPr>
              <a:t>Zoraida Restrepo Acevedo</a:t>
            </a:r>
          </a:p>
          <a:p>
            <a:pPr algn="l">
              <a:lnSpc>
                <a:spcPts val="1200"/>
              </a:lnSpc>
            </a:pPr>
            <a:r>
              <a:rPr lang="es-CO" sz="1400" dirty="0" smtClean="0">
                <a:solidFill>
                  <a:schemeClr val="bg1"/>
                </a:solidFill>
              </a:rPr>
              <a:t>Ricardo Giraldo Suaza</a:t>
            </a:r>
          </a:p>
          <a:p>
            <a:pPr algn="l">
              <a:lnSpc>
                <a:spcPts val="1200"/>
              </a:lnSpc>
            </a:pPr>
            <a:r>
              <a:rPr lang="es-CO" sz="1400" dirty="0" smtClean="0">
                <a:solidFill>
                  <a:schemeClr val="bg1"/>
                </a:solidFill>
              </a:rPr>
              <a:t>Lorena Henao López</a:t>
            </a:r>
          </a:p>
          <a:p>
            <a:pPr algn="l">
              <a:lnSpc>
                <a:spcPts val="1200"/>
              </a:lnSpc>
            </a:pPr>
            <a:endParaRPr lang="es-CO" sz="1400" dirty="0" smtClean="0">
              <a:solidFill>
                <a:schemeClr val="bg1"/>
              </a:solidFill>
            </a:endParaRPr>
          </a:p>
          <a:p>
            <a:pPr algn="l">
              <a:lnSpc>
                <a:spcPts val="1200"/>
              </a:lnSpc>
            </a:pPr>
            <a:r>
              <a:rPr lang="es-CO" sz="1400" dirty="0" smtClean="0">
                <a:solidFill>
                  <a:schemeClr val="bg1"/>
                </a:solidFill>
              </a:rPr>
              <a:t>Asesora:</a:t>
            </a:r>
            <a:endParaRPr lang="es-CO" sz="1400" dirty="0" smtClean="0">
              <a:solidFill>
                <a:schemeClr val="bg1"/>
              </a:solidFill>
            </a:endParaRPr>
          </a:p>
          <a:p>
            <a:pPr algn="l">
              <a:lnSpc>
                <a:spcPts val="1200"/>
              </a:lnSpc>
            </a:pPr>
            <a:r>
              <a:rPr lang="es-CO" sz="1400" dirty="0" smtClean="0">
                <a:solidFill>
                  <a:schemeClr val="bg1"/>
                </a:solidFill>
              </a:rPr>
              <a:t>Maria Isabel Duque Roldán.</a:t>
            </a:r>
          </a:p>
        </p:txBody>
      </p:sp>
      <p:sp>
        <p:nvSpPr>
          <p:cNvPr id="6" name="Rectángulo 5"/>
          <p:cNvSpPr/>
          <p:nvPr/>
        </p:nvSpPr>
        <p:spPr>
          <a:xfrm>
            <a:off x="535796" y="1324815"/>
            <a:ext cx="6920280" cy="1200329"/>
          </a:xfrm>
          <a:prstGeom prst="rect">
            <a:avLst/>
          </a:prstGeom>
          <a:noFill/>
        </p:spPr>
        <p:txBody>
          <a:bodyPr wrap="square" lIns="91440" tIns="45720" rIns="91440" bIns="45720">
            <a:spAutoFit/>
          </a:bodyPr>
          <a:lstStyle/>
          <a:p>
            <a:r>
              <a:rPr lang="es-CO" sz="2400" b="1" dirty="0">
                <a:solidFill>
                  <a:schemeClr val="bg1"/>
                </a:solidFill>
              </a:rPr>
              <a:t>Estudio comparado de los beneficios que trae </a:t>
            </a:r>
            <a:endParaRPr lang="es-CO" sz="2400" b="1" dirty="0" smtClean="0">
              <a:solidFill>
                <a:schemeClr val="bg1"/>
              </a:solidFill>
            </a:endParaRPr>
          </a:p>
          <a:p>
            <a:r>
              <a:rPr lang="es-CO" sz="2400" b="1" dirty="0" smtClean="0">
                <a:solidFill>
                  <a:schemeClr val="bg1"/>
                </a:solidFill>
              </a:rPr>
              <a:t>la </a:t>
            </a:r>
            <a:r>
              <a:rPr lang="es-CO" sz="2400" b="1" dirty="0">
                <a:solidFill>
                  <a:schemeClr val="bg1"/>
                </a:solidFill>
              </a:rPr>
              <a:t>implementación </a:t>
            </a:r>
            <a:r>
              <a:rPr lang="es-CO" sz="2400" b="1" dirty="0" smtClean="0">
                <a:solidFill>
                  <a:schemeClr val="bg1"/>
                </a:solidFill>
              </a:rPr>
              <a:t>de </a:t>
            </a:r>
            <a:r>
              <a:rPr lang="es-CO" sz="2400" b="1" dirty="0">
                <a:solidFill>
                  <a:schemeClr val="bg1"/>
                </a:solidFill>
              </a:rPr>
              <a:t>un modelo de costos ABC </a:t>
            </a:r>
            <a:endParaRPr lang="es-CO" sz="2400" b="1" dirty="0" smtClean="0">
              <a:solidFill>
                <a:schemeClr val="bg1"/>
              </a:solidFill>
            </a:endParaRPr>
          </a:p>
          <a:p>
            <a:r>
              <a:rPr lang="es-CO" sz="2400" b="1" dirty="0" smtClean="0">
                <a:solidFill>
                  <a:schemeClr val="bg1"/>
                </a:solidFill>
              </a:rPr>
              <a:t>en </a:t>
            </a:r>
            <a:r>
              <a:rPr lang="es-CO" sz="2400" b="1" dirty="0">
                <a:solidFill>
                  <a:schemeClr val="bg1"/>
                </a:solidFill>
              </a:rPr>
              <a:t>las universidades de Antioquia y EAFIT</a:t>
            </a:r>
            <a:endParaRPr lang="es-ES" sz="2400" b="1" cap="none" spc="50" dirty="0">
              <a:ln w="0"/>
              <a:solidFill>
                <a:schemeClr val="bg2"/>
              </a:solidFill>
              <a:effectLst>
                <a:innerShdw blurRad="63500" dist="50800" dir="13500000">
                  <a:srgbClr val="000000">
                    <a:alpha val="50000"/>
                  </a:srgbClr>
                </a:innerShdw>
              </a:effectLst>
            </a:endParaRPr>
          </a:p>
        </p:txBody>
      </p:sp>
      <p:sp>
        <p:nvSpPr>
          <p:cNvPr id="8" name="CuadroTexto 7"/>
          <p:cNvSpPr txBox="1"/>
          <p:nvPr/>
        </p:nvSpPr>
        <p:spPr>
          <a:xfrm>
            <a:off x="2339752" y="5999628"/>
            <a:ext cx="3672408" cy="738664"/>
          </a:xfrm>
          <a:prstGeom prst="rect">
            <a:avLst/>
          </a:prstGeom>
          <a:noFill/>
        </p:spPr>
        <p:txBody>
          <a:bodyPr wrap="square" rtlCol="0">
            <a:spAutoFit/>
          </a:bodyPr>
          <a:lstStyle/>
          <a:p>
            <a:pPr algn="ctr"/>
            <a:r>
              <a:rPr lang="es-CO" sz="1400" dirty="0" smtClean="0">
                <a:solidFill>
                  <a:schemeClr val="bg1"/>
                </a:solidFill>
              </a:rPr>
              <a:t>UNIVERSIDAD DE ANTIOQUIA</a:t>
            </a:r>
          </a:p>
          <a:p>
            <a:pPr algn="ctr"/>
            <a:r>
              <a:rPr lang="es-CO" sz="1400" dirty="0" smtClean="0">
                <a:solidFill>
                  <a:schemeClr val="bg1"/>
                </a:solidFill>
              </a:rPr>
              <a:t>MEDELLÍN</a:t>
            </a:r>
          </a:p>
          <a:p>
            <a:pPr algn="ctr"/>
            <a:r>
              <a:rPr lang="es-CO" sz="1400" dirty="0" smtClean="0">
                <a:solidFill>
                  <a:schemeClr val="bg1"/>
                </a:solidFill>
              </a:rPr>
              <a:t>2014</a:t>
            </a:r>
            <a:endParaRPr lang="es-CO" sz="1400" dirty="0">
              <a:solidFill>
                <a:schemeClr val="bg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2F9E3"/>
        </a:soli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323528" y="1628800"/>
            <a:ext cx="8229600" cy="576064"/>
          </a:xfrm>
        </p:spPr>
        <p:txBody>
          <a:bodyPr>
            <a:normAutofit/>
          </a:bodyPr>
          <a:lstStyle/>
          <a:p>
            <a:pPr algn="just"/>
            <a:r>
              <a:rPr lang="es-CO" sz="2800" b="1" dirty="0"/>
              <a:t>Usuarios de la información de costos: </a:t>
            </a:r>
          </a:p>
        </p:txBody>
      </p:sp>
      <p:graphicFrame>
        <p:nvGraphicFramePr>
          <p:cNvPr id="5" name="4 Tabla"/>
          <p:cNvGraphicFramePr>
            <a:graphicFrameLocks noGrp="1"/>
          </p:cNvGraphicFramePr>
          <p:nvPr>
            <p:extLst>
              <p:ext uri="{D42A27DB-BD31-4B8C-83A1-F6EECF244321}">
                <p14:modId xmlns:p14="http://schemas.microsoft.com/office/powerpoint/2010/main" val="2736556671"/>
              </p:ext>
            </p:extLst>
          </p:nvPr>
        </p:nvGraphicFramePr>
        <p:xfrm>
          <a:off x="357159" y="3008376"/>
          <a:ext cx="7167169" cy="1920823"/>
        </p:xfrm>
        <a:graphic>
          <a:graphicData uri="http://schemas.openxmlformats.org/drawingml/2006/table">
            <a:tbl>
              <a:tblPr/>
              <a:tblGrid>
                <a:gridCol w="3642848"/>
                <a:gridCol w="3524321"/>
              </a:tblGrid>
              <a:tr h="480206">
                <a:tc>
                  <a:txBody>
                    <a:bodyPr/>
                    <a:lstStyle/>
                    <a:p>
                      <a:pPr marL="0" algn="ctr" defTabSz="457200" rtl="0" eaLnBrk="1" latinLnBrk="0" hangingPunct="1">
                        <a:lnSpc>
                          <a:spcPct val="115000"/>
                        </a:lnSpc>
                        <a:spcAft>
                          <a:spcPts val="0"/>
                        </a:spcAft>
                      </a:pPr>
                      <a:r>
                        <a:rPr lang="es-CO" sz="1800" kern="1200" dirty="0">
                          <a:solidFill>
                            <a:schemeClr val="tx1"/>
                          </a:solidFill>
                          <a:latin typeface="+mn-lt"/>
                          <a:ea typeface="Times New Roman"/>
                          <a:cs typeface="Times New Roman"/>
                        </a:rPr>
                        <a:t>Universidad de Antioquia</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solidFill>
                  </a:tcPr>
                </a:tc>
                <a:tc>
                  <a:txBody>
                    <a:bodyPr/>
                    <a:lstStyle/>
                    <a:p>
                      <a:pPr marL="0" algn="ctr" defTabSz="457200" rtl="0" eaLnBrk="1" latinLnBrk="0" hangingPunct="1">
                        <a:lnSpc>
                          <a:spcPct val="115000"/>
                        </a:lnSpc>
                        <a:spcAft>
                          <a:spcPts val="0"/>
                        </a:spcAft>
                      </a:pPr>
                      <a:r>
                        <a:rPr lang="es-CO" sz="1800" kern="1200" dirty="0">
                          <a:solidFill>
                            <a:schemeClr val="tx1"/>
                          </a:solidFill>
                          <a:latin typeface="+mn-lt"/>
                          <a:ea typeface="Times New Roman"/>
                          <a:cs typeface="Times New Roman"/>
                        </a:rPr>
                        <a:t>EAFIT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solidFill>
                  </a:tcPr>
                </a:tc>
              </a:tr>
              <a:tr h="1440617">
                <a:tc>
                  <a:txBody>
                    <a:bodyPr/>
                    <a:lstStyle/>
                    <a:p>
                      <a:pPr marL="0" algn="ctr" defTabSz="457200" rtl="0" eaLnBrk="1" latinLnBrk="0" hangingPunct="1">
                        <a:lnSpc>
                          <a:spcPct val="115000"/>
                        </a:lnSpc>
                        <a:spcAft>
                          <a:spcPts val="0"/>
                        </a:spcAft>
                      </a:pPr>
                      <a:r>
                        <a:rPr lang="es-CO" sz="1800" kern="1200" dirty="0">
                          <a:solidFill>
                            <a:schemeClr val="bg1"/>
                          </a:solidFill>
                          <a:latin typeface="+mn-lt"/>
                          <a:ea typeface="Times New Roman"/>
                          <a:cs typeface="Times New Roman"/>
                        </a:rPr>
                        <a:t>Vicerrectoría Administrativa, algunas dependencias como Regionalización, presupuestos y Nutrición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457200" rtl="0" eaLnBrk="1" latinLnBrk="0" hangingPunct="1">
                        <a:lnSpc>
                          <a:spcPct val="115000"/>
                        </a:lnSpc>
                        <a:spcAft>
                          <a:spcPts val="0"/>
                        </a:spcAft>
                      </a:pPr>
                      <a:r>
                        <a:rPr lang="es-CO" sz="1800" kern="1200" dirty="0">
                          <a:solidFill>
                            <a:schemeClr val="bg1"/>
                          </a:solidFill>
                          <a:latin typeface="+mn-lt"/>
                          <a:ea typeface="Times New Roman"/>
                          <a:cs typeface="Times New Roman"/>
                        </a:rPr>
                        <a:t>Todas las dependencias de la universidad, el área de asesorías y consultorías.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bg>
      <p:bgPr>
        <a:solidFill>
          <a:srgbClr val="F2F9E3"/>
        </a:solidFill>
        <a:effectLst/>
      </p:bgPr>
    </p:bg>
    <p:spTree>
      <p:nvGrpSpPr>
        <p:cNvPr id="1" name=""/>
        <p:cNvGrpSpPr/>
        <p:nvPr/>
      </p:nvGrpSpPr>
      <p:grpSpPr>
        <a:xfrm>
          <a:off x="0" y="0"/>
          <a:ext cx="0" cy="0"/>
          <a:chOff x="0" y="0"/>
          <a:chExt cx="0" cy="0"/>
        </a:xfrm>
      </p:grpSpPr>
      <p:graphicFrame>
        <p:nvGraphicFramePr>
          <p:cNvPr id="6" name="5 Tabla"/>
          <p:cNvGraphicFramePr>
            <a:graphicFrameLocks noGrp="1"/>
          </p:cNvGraphicFramePr>
          <p:nvPr>
            <p:extLst>
              <p:ext uri="{D42A27DB-BD31-4B8C-83A1-F6EECF244321}">
                <p14:modId xmlns:p14="http://schemas.microsoft.com/office/powerpoint/2010/main" val="3790643815"/>
              </p:ext>
            </p:extLst>
          </p:nvPr>
        </p:nvGraphicFramePr>
        <p:xfrm>
          <a:off x="827584" y="836712"/>
          <a:ext cx="6696744" cy="1401497"/>
        </p:xfrm>
        <a:graphic>
          <a:graphicData uri="http://schemas.openxmlformats.org/drawingml/2006/table">
            <a:tbl>
              <a:tblPr/>
              <a:tblGrid>
                <a:gridCol w="1944216"/>
                <a:gridCol w="2664296"/>
                <a:gridCol w="2088232"/>
              </a:tblGrid>
              <a:tr h="864096">
                <a:tc rowSpan="2">
                  <a:txBody>
                    <a:bodyPr/>
                    <a:lstStyle/>
                    <a:p>
                      <a:pPr marL="0" algn="ctr" defTabSz="457200" rtl="0" eaLnBrk="1" latinLnBrk="0" hangingPunct="1">
                        <a:lnSpc>
                          <a:spcPct val="115000"/>
                        </a:lnSpc>
                        <a:spcAft>
                          <a:spcPts val="0"/>
                        </a:spcAft>
                      </a:pPr>
                      <a:r>
                        <a:rPr lang="es-CO" sz="1600" kern="1200" dirty="0">
                          <a:solidFill>
                            <a:schemeClr val="tx1"/>
                          </a:solidFill>
                          <a:latin typeface="+mn-lt"/>
                          <a:ea typeface="Times New Roman"/>
                          <a:cs typeface="Times New Roman"/>
                        </a:rPr>
                        <a:t>Importancia del área de costos dentro de la institución</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solidFill>
                  </a:tcPr>
                </a:tc>
                <a:tc>
                  <a:txBody>
                    <a:bodyPr/>
                    <a:lstStyle/>
                    <a:p>
                      <a:pPr marL="0" algn="ctr" defTabSz="457200" rtl="0" eaLnBrk="1" latinLnBrk="0" hangingPunct="1">
                        <a:lnSpc>
                          <a:spcPct val="115000"/>
                        </a:lnSpc>
                        <a:spcAft>
                          <a:spcPts val="0"/>
                        </a:spcAft>
                      </a:pPr>
                      <a:r>
                        <a:rPr lang="es-CO" sz="1600" kern="1200" dirty="0">
                          <a:solidFill>
                            <a:schemeClr val="tx1"/>
                          </a:solidFill>
                          <a:latin typeface="+mn-lt"/>
                          <a:ea typeface="Times New Roman"/>
                          <a:cs typeface="Times New Roman"/>
                        </a:rPr>
                        <a:t>Universidad de Antioquia</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solidFill>
                  </a:tcPr>
                </a:tc>
                <a:tc>
                  <a:txBody>
                    <a:bodyPr/>
                    <a:lstStyle/>
                    <a:p>
                      <a:pPr marL="0" algn="ctr" defTabSz="457200" rtl="0" eaLnBrk="1" latinLnBrk="0" hangingPunct="1">
                        <a:lnSpc>
                          <a:spcPct val="115000"/>
                        </a:lnSpc>
                        <a:spcAft>
                          <a:spcPts val="0"/>
                        </a:spcAft>
                      </a:pPr>
                      <a:r>
                        <a:rPr lang="es-CO" sz="1600" kern="1200" dirty="0">
                          <a:solidFill>
                            <a:schemeClr val="tx1"/>
                          </a:solidFill>
                          <a:latin typeface="+mn-lt"/>
                          <a:ea typeface="Times New Roman"/>
                          <a:cs typeface="Times New Roman"/>
                        </a:rPr>
                        <a:t>EAFIT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solidFill>
                  </a:tcPr>
                </a:tc>
              </a:tr>
              <a:tr h="435920">
                <a:tc vMerge="1">
                  <a:txBody>
                    <a:bodyPr/>
                    <a:lstStyle/>
                    <a:p>
                      <a:pPr marL="0" algn="ctr" defTabSz="457200" rtl="0" eaLnBrk="1" latinLnBrk="0" hangingPunct="1">
                        <a:lnSpc>
                          <a:spcPct val="115000"/>
                        </a:lnSpc>
                        <a:spcAft>
                          <a:spcPts val="0"/>
                        </a:spcAft>
                      </a:pPr>
                      <a:endParaRPr lang="es-CO" sz="1600" kern="1200" dirty="0">
                        <a:solidFill>
                          <a:schemeClr val="bg1"/>
                        </a:solidFill>
                        <a:latin typeface="+mn-lt"/>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457200" rtl="0" eaLnBrk="1" latinLnBrk="0" hangingPunct="1">
                        <a:lnSpc>
                          <a:spcPct val="115000"/>
                        </a:lnSpc>
                        <a:spcAft>
                          <a:spcPts val="0"/>
                        </a:spcAft>
                      </a:pPr>
                      <a:r>
                        <a:rPr lang="es-CO" sz="1600" kern="1200" dirty="0">
                          <a:solidFill>
                            <a:schemeClr val="bg1"/>
                          </a:solidFill>
                          <a:latin typeface="+mn-lt"/>
                          <a:ea typeface="Times New Roman"/>
                          <a:cs typeface="Times New Roman"/>
                        </a:rPr>
                        <a:t>Poco importante - Importante</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457200" rtl="0" eaLnBrk="1" latinLnBrk="0" hangingPunct="1">
                        <a:lnSpc>
                          <a:spcPct val="115000"/>
                        </a:lnSpc>
                        <a:spcAft>
                          <a:spcPts val="0"/>
                        </a:spcAft>
                      </a:pPr>
                      <a:r>
                        <a:rPr lang="es-CO" sz="1600" kern="1200" dirty="0">
                          <a:solidFill>
                            <a:schemeClr val="bg1"/>
                          </a:solidFill>
                          <a:latin typeface="+mn-lt"/>
                          <a:ea typeface="Times New Roman"/>
                          <a:cs typeface="Times New Roman"/>
                        </a:rPr>
                        <a:t>Fundamental</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7" name="1 Título"/>
          <p:cNvSpPr>
            <a:spLocks noGrp="1"/>
          </p:cNvSpPr>
          <p:nvPr>
            <p:ph type="title"/>
          </p:nvPr>
        </p:nvSpPr>
        <p:spPr>
          <a:xfrm>
            <a:off x="107504" y="2852936"/>
            <a:ext cx="7632848" cy="706090"/>
          </a:xfrm>
        </p:spPr>
        <p:txBody>
          <a:bodyPr>
            <a:normAutofit fontScale="90000"/>
          </a:bodyPr>
          <a:lstStyle/>
          <a:p>
            <a:r>
              <a:rPr lang="es-CO" sz="3100" b="1" dirty="0"/>
              <a:t>Principales beneficios del sistema de costos</a:t>
            </a:r>
            <a:r>
              <a:rPr lang="es-CO" sz="3100" b="1" dirty="0"/>
              <a:t>:</a:t>
            </a:r>
            <a:r>
              <a:rPr lang="es-CO" sz="2000" dirty="0"/>
              <a:t/>
            </a:r>
            <a:br>
              <a:rPr lang="es-CO" sz="2000" dirty="0"/>
            </a:br>
            <a:endParaRPr lang="es-CO" sz="2000" dirty="0"/>
          </a:p>
        </p:txBody>
      </p:sp>
      <p:graphicFrame>
        <p:nvGraphicFramePr>
          <p:cNvPr id="8" name="4 Tabla"/>
          <p:cNvGraphicFramePr>
            <a:graphicFrameLocks noGrp="1"/>
          </p:cNvGraphicFramePr>
          <p:nvPr>
            <p:extLst>
              <p:ext uri="{D42A27DB-BD31-4B8C-83A1-F6EECF244321}">
                <p14:modId xmlns:p14="http://schemas.microsoft.com/office/powerpoint/2010/main" val="1268040806"/>
              </p:ext>
            </p:extLst>
          </p:nvPr>
        </p:nvGraphicFramePr>
        <p:xfrm>
          <a:off x="611560" y="4005064"/>
          <a:ext cx="7272808" cy="2016224"/>
        </p:xfrm>
        <a:graphic>
          <a:graphicData uri="http://schemas.openxmlformats.org/drawingml/2006/table">
            <a:tbl>
              <a:tblPr/>
              <a:tblGrid>
                <a:gridCol w="3696541"/>
                <a:gridCol w="3576267"/>
              </a:tblGrid>
              <a:tr h="387420">
                <a:tc>
                  <a:txBody>
                    <a:bodyPr/>
                    <a:lstStyle/>
                    <a:p>
                      <a:pPr marL="0" algn="ctr" defTabSz="457200" rtl="0" eaLnBrk="1" latinLnBrk="0" hangingPunct="1">
                        <a:lnSpc>
                          <a:spcPct val="115000"/>
                        </a:lnSpc>
                        <a:spcAft>
                          <a:spcPts val="0"/>
                        </a:spcAft>
                      </a:pPr>
                      <a:r>
                        <a:rPr lang="es-CO" sz="1600" kern="1200" dirty="0">
                          <a:solidFill>
                            <a:schemeClr val="tx1"/>
                          </a:solidFill>
                          <a:latin typeface="+mn-lt"/>
                          <a:ea typeface="Times New Roman"/>
                          <a:cs typeface="Times New Roman"/>
                        </a:rPr>
                        <a:t>Universidad de Antioquia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solidFill>
                  </a:tcPr>
                </a:tc>
                <a:tc>
                  <a:txBody>
                    <a:bodyPr/>
                    <a:lstStyle/>
                    <a:p>
                      <a:pPr marL="0" algn="ctr" defTabSz="457200" rtl="0" eaLnBrk="1" latinLnBrk="0" hangingPunct="1">
                        <a:lnSpc>
                          <a:spcPct val="115000"/>
                        </a:lnSpc>
                        <a:spcAft>
                          <a:spcPts val="0"/>
                        </a:spcAft>
                      </a:pPr>
                      <a:r>
                        <a:rPr lang="es-CO" sz="1600" kern="1200" dirty="0">
                          <a:solidFill>
                            <a:schemeClr val="tx1"/>
                          </a:solidFill>
                          <a:latin typeface="+mn-lt"/>
                          <a:ea typeface="Times New Roman"/>
                          <a:cs typeface="Times New Roman"/>
                        </a:rPr>
                        <a:t>EAFIT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solidFill>
                  </a:tcPr>
                </a:tc>
              </a:tr>
              <a:tr h="1628804">
                <a:tc>
                  <a:txBody>
                    <a:bodyPr/>
                    <a:lstStyle/>
                    <a:p>
                      <a:pPr marL="0" algn="ctr" defTabSz="457200" rtl="0" eaLnBrk="1" latinLnBrk="0" hangingPunct="1">
                        <a:lnSpc>
                          <a:spcPct val="115000"/>
                        </a:lnSpc>
                        <a:spcAft>
                          <a:spcPts val="0"/>
                        </a:spcAft>
                      </a:pPr>
                      <a:r>
                        <a:rPr lang="es-CO" sz="1600" kern="1200" dirty="0">
                          <a:solidFill>
                            <a:schemeClr val="bg1"/>
                          </a:solidFill>
                          <a:latin typeface="+mn-lt"/>
                          <a:ea typeface="Times New Roman"/>
                          <a:cs typeface="Times New Roman"/>
                        </a:rPr>
                        <a:t>Control presupuestal</a:t>
                      </a:r>
                    </a:p>
                    <a:p>
                      <a:pPr marL="0" algn="ctr" defTabSz="457200" rtl="0" eaLnBrk="1" latinLnBrk="0" hangingPunct="1">
                        <a:lnSpc>
                          <a:spcPct val="115000"/>
                        </a:lnSpc>
                        <a:spcAft>
                          <a:spcPts val="0"/>
                        </a:spcAft>
                      </a:pPr>
                      <a:r>
                        <a:rPr lang="es-CO" sz="1600" kern="1200" dirty="0">
                          <a:solidFill>
                            <a:schemeClr val="bg1"/>
                          </a:solidFill>
                          <a:latin typeface="+mn-lt"/>
                          <a:ea typeface="Times New Roman"/>
                          <a:cs typeface="Times New Roman"/>
                        </a:rPr>
                        <a:t>Elaboración de estudios de costos puntuales para procesos de autoevaluación, apertura de nuevos programas u otros estudios.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457200" rtl="0" eaLnBrk="1" latinLnBrk="0" hangingPunct="1">
                        <a:lnSpc>
                          <a:spcPct val="115000"/>
                        </a:lnSpc>
                        <a:spcAft>
                          <a:spcPts val="0"/>
                        </a:spcAft>
                      </a:pPr>
                      <a:r>
                        <a:rPr lang="es-CO" sz="1600" kern="1200" dirty="0">
                          <a:solidFill>
                            <a:schemeClr val="bg1"/>
                          </a:solidFill>
                          <a:latin typeface="+mn-lt"/>
                          <a:ea typeface="Times New Roman"/>
                          <a:cs typeface="Times New Roman"/>
                        </a:rPr>
                        <a:t>Control de recursos utilizados en las diferentes dependencias.</a:t>
                      </a:r>
                    </a:p>
                    <a:p>
                      <a:pPr marL="0" algn="ctr" defTabSz="457200" rtl="0" eaLnBrk="1" latinLnBrk="0" hangingPunct="1">
                        <a:lnSpc>
                          <a:spcPct val="115000"/>
                        </a:lnSpc>
                        <a:spcAft>
                          <a:spcPts val="0"/>
                        </a:spcAft>
                      </a:pPr>
                      <a:r>
                        <a:rPr lang="es-CO" sz="1600" kern="1200" dirty="0">
                          <a:solidFill>
                            <a:schemeClr val="bg1"/>
                          </a:solidFill>
                          <a:latin typeface="+mn-lt"/>
                          <a:ea typeface="Times New Roman"/>
                          <a:cs typeface="Times New Roman"/>
                        </a:rPr>
                        <a:t>Apoyar la toma de decisiones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2F9E3"/>
        </a:soli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683568" y="1556792"/>
            <a:ext cx="6491064" cy="1354162"/>
          </a:xfrm>
        </p:spPr>
        <p:txBody>
          <a:bodyPr>
            <a:normAutofit fontScale="90000"/>
          </a:bodyPr>
          <a:lstStyle/>
          <a:p>
            <a:pPr marL="457200" indent="-457200">
              <a:buFont typeface="Arial" panose="020B0604020202020204" pitchFamily="34" charset="0"/>
              <a:buChar char="•"/>
            </a:pPr>
            <a:r>
              <a:rPr lang="es-CO" sz="3100" b="1" dirty="0">
                <a:solidFill>
                  <a:schemeClr val="bg1"/>
                </a:solidFill>
              </a:rPr>
              <a:t>Dificultades que ha tenido el modelo durante su periodo de </a:t>
            </a:r>
            <a:r>
              <a:rPr lang="es-CO" sz="3100" b="1" dirty="0" smtClean="0">
                <a:solidFill>
                  <a:schemeClr val="bg1"/>
                </a:solidFill>
              </a:rPr>
              <a:t>utilización</a:t>
            </a:r>
            <a:r>
              <a:rPr lang="es-CO" sz="3100" b="1" dirty="0" smtClean="0"/>
              <a:t/>
            </a:r>
            <a:br>
              <a:rPr lang="es-CO" sz="3100" b="1" dirty="0" smtClean="0"/>
            </a:br>
            <a:r>
              <a:rPr lang="es-CO" sz="3100" b="1" dirty="0"/>
              <a:t/>
            </a:r>
            <a:br>
              <a:rPr lang="es-CO" sz="3100" b="1" dirty="0"/>
            </a:br>
            <a:r>
              <a:rPr lang="es-CO" sz="3100" b="1" dirty="0"/>
              <a:t/>
            </a:r>
            <a:br>
              <a:rPr lang="es-CO" sz="3100" b="1" dirty="0"/>
            </a:br>
            <a:r>
              <a:rPr lang="es-CO" sz="3100" b="1" dirty="0" smtClean="0"/>
              <a:t/>
            </a:r>
            <a:br>
              <a:rPr lang="es-CO" sz="3100" b="1" dirty="0" smtClean="0"/>
            </a:br>
            <a:r>
              <a:rPr lang="es-CO" sz="4900" b="1" dirty="0" smtClean="0"/>
              <a:t>CONCLUSIONES</a:t>
            </a:r>
            <a:r>
              <a:rPr lang="es-CO" sz="3100" b="1" dirty="0" smtClean="0"/>
              <a:t/>
            </a:r>
            <a:br>
              <a:rPr lang="es-CO" sz="3100" b="1" dirty="0" smtClean="0"/>
            </a:br>
            <a:r>
              <a:rPr lang="es-CO" sz="3100" b="1" dirty="0" smtClean="0"/>
              <a:t/>
            </a:r>
            <a:br>
              <a:rPr lang="es-CO" sz="3100" b="1" dirty="0" smtClean="0"/>
            </a:br>
            <a:r>
              <a:rPr lang="es-CO" sz="2400" dirty="0"/>
              <a:t/>
            </a:r>
            <a:br>
              <a:rPr lang="es-CO" sz="2400" dirty="0"/>
            </a:br>
            <a:endParaRPr lang="es-CO" sz="24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2F9E3"/>
        </a:solidFill>
        <a:effectLst/>
      </p:bgPr>
    </p:bg>
    <p:spTree>
      <p:nvGrpSpPr>
        <p:cNvPr id="1" name=""/>
        <p:cNvGrpSpPr/>
        <p:nvPr/>
      </p:nvGrpSpPr>
      <p:grpSpPr>
        <a:xfrm>
          <a:off x="0" y="0"/>
          <a:ext cx="0" cy="0"/>
          <a:chOff x="0" y="0"/>
          <a:chExt cx="0" cy="0"/>
        </a:xfrm>
      </p:grpSpPr>
      <p:sp>
        <p:nvSpPr>
          <p:cNvPr id="4" name="3 CuadroTexto"/>
          <p:cNvSpPr txBox="1"/>
          <p:nvPr/>
        </p:nvSpPr>
        <p:spPr>
          <a:xfrm>
            <a:off x="251520" y="2636912"/>
            <a:ext cx="7286676" cy="1938992"/>
          </a:xfrm>
          <a:prstGeom prst="rect">
            <a:avLst/>
          </a:prstGeom>
          <a:noFill/>
        </p:spPr>
        <p:txBody>
          <a:bodyPr wrap="square" rtlCol="0">
            <a:spAutoFit/>
          </a:bodyPr>
          <a:lstStyle/>
          <a:p>
            <a:pPr algn="ctr"/>
            <a:r>
              <a:rPr lang="es-CO" sz="12000" dirty="0" smtClean="0">
                <a:solidFill>
                  <a:schemeClr val="accent1"/>
                </a:solidFill>
              </a:rPr>
              <a:t>GRACIAS</a:t>
            </a:r>
            <a:endParaRPr lang="es-CO" sz="12000" dirty="0">
              <a:solidFill>
                <a:schemeClr val="accent1"/>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2F9E3"/>
        </a:soli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1907704" y="332656"/>
            <a:ext cx="3438124" cy="1340768"/>
          </a:xfrm>
        </p:spPr>
        <p:txBody>
          <a:bodyPr>
            <a:normAutofit fontScale="90000"/>
          </a:bodyPr>
          <a:lstStyle/>
          <a:p>
            <a:pPr fontAlgn="base"/>
            <a:r>
              <a:rPr lang="es-CO" dirty="0" smtClean="0"/>
              <a:t/>
            </a:r>
            <a:br>
              <a:rPr lang="es-CO" dirty="0" smtClean="0"/>
            </a:br>
            <a:r>
              <a:rPr lang="es-CO" sz="4000" i="1" dirty="0" smtClean="0"/>
              <a:t>Marco Teórico</a:t>
            </a:r>
            <a:r>
              <a:rPr lang="es-CO" dirty="0" smtClean="0"/>
              <a:t/>
            </a:r>
            <a:br>
              <a:rPr lang="es-CO" dirty="0" smtClean="0"/>
            </a:br>
            <a:r>
              <a:rPr lang="es-CO" dirty="0" smtClean="0"/>
              <a:t/>
            </a:r>
            <a:br>
              <a:rPr lang="es-CO" dirty="0" smtClean="0"/>
            </a:br>
            <a:r>
              <a:rPr lang="es-CO" dirty="0" smtClean="0"/>
              <a:t/>
            </a:r>
            <a:br>
              <a:rPr lang="es-CO" dirty="0" smtClean="0"/>
            </a:br>
            <a:r>
              <a:rPr lang="es-CO" sz="1200" dirty="0" smtClean="0">
                <a:solidFill>
                  <a:schemeClr val="bg1"/>
                </a:solidFill>
              </a:rPr>
              <a:t/>
            </a:r>
            <a:br>
              <a:rPr lang="es-CO" sz="1200" dirty="0" smtClean="0">
                <a:solidFill>
                  <a:schemeClr val="bg1"/>
                </a:solidFill>
              </a:rPr>
            </a:br>
            <a:r>
              <a:rPr lang="es-CO" sz="1200" dirty="0">
                <a:solidFill>
                  <a:schemeClr val="bg1"/>
                </a:solidFill>
              </a:rPr>
              <a:t/>
            </a:r>
            <a:br>
              <a:rPr lang="es-CO" sz="1200" dirty="0">
                <a:solidFill>
                  <a:schemeClr val="bg1"/>
                </a:solidFill>
              </a:rPr>
            </a:br>
            <a:r>
              <a:rPr lang="es-CO" sz="1200" dirty="0" smtClean="0">
                <a:solidFill>
                  <a:schemeClr val="bg1"/>
                </a:solidFill>
              </a:rPr>
              <a:t/>
            </a:r>
            <a:br>
              <a:rPr lang="es-CO" sz="1200" dirty="0" smtClean="0">
                <a:solidFill>
                  <a:schemeClr val="bg1"/>
                </a:solidFill>
              </a:rPr>
            </a:br>
            <a:r>
              <a:rPr lang="es-CO" sz="1200" dirty="0">
                <a:solidFill>
                  <a:schemeClr val="bg1"/>
                </a:solidFill>
              </a:rPr>
              <a:t/>
            </a:r>
            <a:br>
              <a:rPr lang="es-CO" sz="1200" dirty="0">
                <a:solidFill>
                  <a:schemeClr val="bg1"/>
                </a:solidFill>
              </a:rPr>
            </a:br>
            <a:r>
              <a:rPr lang="es-CO" sz="1200" dirty="0" smtClean="0">
                <a:solidFill>
                  <a:schemeClr val="bg1"/>
                </a:solidFill>
              </a:rPr>
              <a:t/>
            </a:r>
            <a:br>
              <a:rPr lang="es-CO" sz="1200" dirty="0" smtClean="0">
                <a:solidFill>
                  <a:schemeClr val="bg1"/>
                </a:solidFill>
              </a:rPr>
            </a:br>
            <a:r>
              <a:rPr lang="es-CO" sz="1200" dirty="0">
                <a:solidFill>
                  <a:schemeClr val="bg1"/>
                </a:solidFill>
              </a:rPr>
              <a:t/>
            </a:r>
            <a:br>
              <a:rPr lang="es-CO" sz="1200" dirty="0">
                <a:solidFill>
                  <a:schemeClr val="bg1"/>
                </a:solidFill>
              </a:rPr>
            </a:br>
            <a:r>
              <a:rPr lang="es-CO" sz="1200" dirty="0">
                <a:solidFill>
                  <a:schemeClr val="bg1"/>
                </a:solidFill>
              </a:rPr>
              <a:t/>
            </a:r>
            <a:br>
              <a:rPr lang="es-CO" sz="1200" dirty="0">
                <a:solidFill>
                  <a:schemeClr val="bg1"/>
                </a:solidFill>
              </a:rPr>
            </a:br>
            <a:r>
              <a:rPr lang="es-CO" b="1" dirty="0"/>
              <a:t> </a:t>
            </a:r>
            <a:r>
              <a:rPr lang="es-CO" dirty="0"/>
              <a:t/>
            </a:r>
            <a:br>
              <a:rPr lang="es-CO" dirty="0"/>
            </a:br>
            <a:endParaRPr lang="es-CO" dirty="0"/>
          </a:p>
        </p:txBody>
      </p:sp>
      <p:sp>
        <p:nvSpPr>
          <p:cNvPr id="5" name="CuadroTexto 4"/>
          <p:cNvSpPr txBox="1"/>
          <p:nvPr/>
        </p:nvSpPr>
        <p:spPr>
          <a:xfrm>
            <a:off x="611560" y="2204864"/>
            <a:ext cx="6480720" cy="3970318"/>
          </a:xfrm>
          <a:prstGeom prst="rect">
            <a:avLst/>
          </a:prstGeom>
          <a:noFill/>
        </p:spPr>
        <p:txBody>
          <a:bodyPr wrap="square" rtlCol="0">
            <a:spAutoFit/>
          </a:bodyPr>
          <a:lstStyle/>
          <a:p>
            <a:pPr marL="285750" indent="-285750">
              <a:buFont typeface="Arial" panose="020B0604020202020204" pitchFamily="34" charset="0"/>
              <a:buChar char="•"/>
            </a:pPr>
            <a:r>
              <a:rPr lang="es-CO" dirty="0" smtClean="0">
                <a:solidFill>
                  <a:schemeClr val="bg1"/>
                </a:solidFill>
              </a:rPr>
              <a:t>Los </a:t>
            </a:r>
            <a:r>
              <a:rPr lang="es-CO" dirty="0">
                <a:solidFill>
                  <a:schemeClr val="bg1"/>
                </a:solidFill>
              </a:rPr>
              <a:t>sistemas de costos y su </a:t>
            </a:r>
            <a:r>
              <a:rPr lang="es-CO" dirty="0" smtClean="0">
                <a:solidFill>
                  <a:schemeClr val="bg1"/>
                </a:solidFill>
              </a:rPr>
              <a:t>reglamentación</a:t>
            </a:r>
          </a:p>
          <a:p>
            <a:pPr marL="285750" indent="-285750">
              <a:buFont typeface="Arial" panose="020B0604020202020204" pitchFamily="34" charset="0"/>
              <a:buChar char="•"/>
            </a:pPr>
            <a:endParaRPr lang="es-CO" dirty="0" smtClean="0">
              <a:solidFill>
                <a:schemeClr val="bg1"/>
              </a:solidFill>
            </a:endParaRPr>
          </a:p>
          <a:p>
            <a:pPr marL="285750" indent="-285750">
              <a:buFont typeface="Arial" panose="020B0604020202020204" pitchFamily="34" charset="0"/>
              <a:buChar char="•"/>
            </a:pPr>
            <a:r>
              <a:rPr lang="es-CO" dirty="0" smtClean="0">
                <a:solidFill>
                  <a:schemeClr val="bg1"/>
                </a:solidFill>
              </a:rPr>
              <a:t>Evolución </a:t>
            </a:r>
            <a:r>
              <a:rPr lang="es-CO" dirty="0">
                <a:solidFill>
                  <a:schemeClr val="bg1"/>
                </a:solidFill>
              </a:rPr>
              <a:t>del Costeo Basado en Actividades – </a:t>
            </a:r>
            <a:r>
              <a:rPr lang="es-CO" dirty="0" smtClean="0">
                <a:solidFill>
                  <a:schemeClr val="bg1"/>
                </a:solidFill>
              </a:rPr>
              <a:t>ABC</a:t>
            </a:r>
          </a:p>
          <a:p>
            <a:endParaRPr lang="es-CO" dirty="0" smtClean="0">
              <a:solidFill>
                <a:schemeClr val="bg1"/>
              </a:solidFill>
            </a:endParaRPr>
          </a:p>
          <a:p>
            <a:pPr marL="285750" indent="-285750">
              <a:buFont typeface="Arial" panose="020B0604020202020204" pitchFamily="34" charset="0"/>
              <a:buChar char="•"/>
            </a:pPr>
            <a:r>
              <a:rPr lang="es-CO" dirty="0">
                <a:solidFill>
                  <a:schemeClr val="bg1"/>
                </a:solidFill>
              </a:rPr>
              <a:t>La Educación Superior en Colombia y su Relación con los </a:t>
            </a:r>
            <a:r>
              <a:rPr lang="es-CO" dirty="0" smtClean="0">
                <a:solidFill>
                  <a:schemeClr val="bg1"/>
                </a:solidFill>
              </a:rPr>
              <a:t>Costos</a:t>
            </a:r>
          </a:p>
          <a:p>
            <a:endParaRPr lang="es-CO" dirty="0" smtClean="0">
              <a:solidFill>
                <a:schemeClr val="bg1"/>
              </a:solidFill>
            </a:endParaRPr>
          </a:p>
          <a:p>
            <a:pPr marL="285750" indent="-285750">
              <a:buFont typeface="Arial" panose="020B0604020202020204" pitchFamily="34" charset="0"/>
              <a:buChar char="•"/>
            </a:pPr>
            <a:r>
              <a:rPr lang="es-CO" dirty="0">
                <a:solidFill>
                  <a:schemeClr val="bg1"/>
                </a:solidFill>
              </a:rPr>
              <a:t>Beneficios de Implementar ABC en las Instituciones de Educación </a:t>
            </a:r>
            <a:r>
              <a:rPr lang="es-CO" dirty="0" smtClean="0">
                <a:solidFill>
                  <a:schemeClr val="bg1"/>
                </a:solidFill>
              </a:rPr>
              <a:t>Superior</a:t>
            </a:r>
          </a:p>
          <a:p>
            <a:endParaRPr lang="es-CO" dirty="0" smtClean="0">
              <a:solidFill>
                <a:schemeClr val="bg1"/>
              </a:solidFill>
            </a:endParaRPr>
          </a:p>
          <a:p>
            <a:pPr marL="285750" indent="-285750">
              <a:buFont typeface="Arial" panose="020B0604020202020204" pitchFamily="34" charset="0"/>
              <a:buChar char="•"/>
            </a:pPr>
            <a:r>
              <a:rPr lang="es-CO" dirty="0">
                <a:solidFill>
                  <a:schemeClr val="bg1"/>
                </a:solidFill>
              </a:rPr>
              <a:t>Riesgos del ABC en las Instituciones de Educación </a:t>
            </a:r>
            <a:r>
              <a:rPr lang="es-CO" dirty="0" smtClean="0">
                <a:solidFill>
                  <a:schemeClr val="bg1"/>
                </a:solidFill>
              </a:rPr>
              <a:t>Superior</a:t>
            </a:r>
            <a:endParaRPr lang="es-CO" dirty="0">
              <a:solidFill>
                <a:schemeClr val="bg1"/>
              </a:solidFill>
            </a:endParaRPr>
          </a:p>
          <a:p>
            <a:endParaRPr lang="es-CO" dirty="0">
              <a:solidFill>
                <a:schemeClr val="bg1"/>
              </a:solidFill>
            </a:endParaRPr>
          </a:p>
          <a:p>
            <a:pPr marL="285750" indent="-285750">
              <a:buFont typeface="Arial" panose="020B0604020202020204" pitchFamily="34" charset="0"/>
              <a:buChar char="•"/>
            </a:pPr>
            <a:endParaRPr lang="es-CO" dirty="0">
              <a:solidFill>
                <a:schemeClr val="bg1"/>
              </a:solidFill>
            </a:endParaRPr>
          </a:p>
          <a:p>
            <a:pPr marL="285750" indent="-285750">
              <a:buFont typeface="Arial" panose="020B0604020202020204" pitchFamily="34" charset="0"/>
              <a:buChar char="•"/>
            </a:pPr>
            <a:endParaRPr lang="es-CO" dirty="0">
              <a:solidFill>
                <a:schemeClr val="bg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2F9E3"/>
        </a:solid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1037978" y="1161912"/>
            <a:ext cx="3672408" cy="720080"/>
          </a:xfrm>
        </p:spPr>
        <p:txBody>
          <a:bodyPr>
            <a:normAutofit fontScale="90000"/>
          </a:bodyPr>
          <a:lstStyle/>
          <a:p>
            <a:r>
              <a:rPr lang="es-CO" i="1" dirty="0" smtClean="0"/>
              <a:t>OBJETIVOS</a:t>
            </a:r>
            <a:br>
              <a:rPr lang="es-CO" i="1" dirty="0" smtClean="0"/>
            </a:br>
            <a:endParaRPr lang="es-CO" i="1" dirty="0"/>
          </a:p>
        </p:txBody>
      </p:sp>
      <p:sp>
        <p:nvSpPr>
          <p:cNvPr id="3" name="CuadroTexto 2"/>
          <p:cNvSpPr txBox="1"/>
          <p:nvPr/>
        </p:nvSpPr>
        <p:spPr>
          <a:xfrm>
            <a:off x="1043608" y="2276872"/>
            <a:ext cx="6408712" cy="1477328"/>
          </a:xfrm>
          <a:prstGeom prst="rect">
            <a:avLst/>
          </a:prstGeom>
          <a:noFill/>
        </p:spPr>
        <p:txBody>
          <a:bodyPr wrap="square" rtlCol="0">
            <a:spAutoFit/>
          </a:bodyPr>
          <a:lstStyle/>
          <a:p>
            <a:r>
              <a:rPr lang="es-CO" dirty="0">
                <a:solidFill>
                  <a:schemeClr val="bg1"/>
                </a:solidFill>
              </a:rPr>
              <a:t>Objetivo General:</a:t>
            </a:r>
          </a:p>
          <a:p>
            <a:endParaRPr lang="es-CO" dirty="0">
              <a:solidFill>
                <a:schemeClr val="bg1"/>
              </a:solidFill>
            </a:endParaRPr>
          </a:p>
          <a:p>
            <a:r>
              <a:rPr lang="es-CO" dirty="0">
                <a:solidFill>
                  <a:schemeClr val="bg1"/>
                </a:solidFill>
              </a:rPr>
              <a:t>* Identificar los beneficios de la implementación de un modelo de costos ABC en las Universidades de Antioquia y </a:t>
            </a:r>
            <a:r>
              <a:rPr lang="es-CO" dirty="0" smtClean="0">
                <a:solidFill>
                  <a:schemeClr val="bg1"/>
                </a:solidFill>
              </a:rPr>
              <a:t>EAFIT</a:t>
            </a:r>
            <a:endParaRPr lang="es-CO" dirty="0">
              <a:solidFill>
                <a:schemeClr val="bg1"/>
              </a:solidFill>
            </a:endParaRPr>
          </a:p>
        </p:txBody>
      </p:sp>
      <p:sp>
        <p:nvSpPr>
          <p:cNvPr id="4" name="Título 1"/>
          <p:cNvSpPr txBox="1">
            <a:spLocks/>
          </p:cNvSpPr>
          <p:nvPr/>
        </p:nvSpPr>
        <p:spPr>
          <a:xfrm>
            <a:off x="899592" y="4509120"/>
            <a:ext cx="4032448" cy="936104"/>
          </a:xfrm>
          <a:prstGeom prst="rect">
            <a:avLst/>
          </a:prstGeom>
        </p:spPr>
        <p:txBody>
          <a:bodyPr vert="horz" lIns="91440" tIns="45720" rIns="91440" bIns="45720" rtlCol="0" anchor="t">
            <a:normAutofit fontScale="85000" lnSpcReduction="200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s-CO" i="1" dirty="0" smtClean="0"/>
              <a:t>JUSTIFICACIÓN</a:t>
            </a:r>
            <a:br>
              <a:rPr lang="es-CO" i="1" dirty="0" smtClean="0"/>
            </a:br>
            <a:endParaRPr lang="es-CO" i="1" dirty="0"/>
          </a:p>
        </p:txBody>
      </p:sp>
    </p:spTree>
    <p:extLst>
      <p:ext uri="{BB962C8B-B14F-4D97-AF65-F5344CB8AC3E}">
        <p14:creationId xmlns:p14="http://schemas.microsoft.com/office/powerpoint/2010/main" val="58027902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2F9E3"/>
        </a:soli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539552" y="1124744"/>
            <a:ext cx="6779096" cy="774720"/>
          </a:xfrm>
        </p:spPr>
        <p:txBody>
          <a:bodyPr>
            <a:normAutofit fontScale="90000"/>
          </a:bodyPr>
          <a:lstStyle/>
          <a:p>
            <a:pPr algn="ctr"/>
            <a:r>
              <a:rPr lang="es-CO" i="1" dirty="0"/>
              <a:t>Metodología utilizada en la investigación</a:t>
            </a:r>
            <a:r>
              <a:rPr lang="es-CO" dirty="0"/>
              <a:t/>
            </a:r>
            <a:br>
              <a:rPr lang="es-CO" dirty="0"/>
            </a:br>
            <a:endParaRPr lang="es-CO" dirty="0"/>
          </a:p>
        </p:txBody>
      </p:sp>
      <p:sp>
        <p:nvSpPr>
          <p:cNvPr id="17409" name="Rectangle 1"/>
          <p:cNvSpPr>
            <a:spLocks noChangeArrowheads="1"/>
          </p:cNvSpPr>
          <p:nvPr/>
        </p:nvSpPr>
        <p:spPr bwMode="auto">
          <a:xfrm>
            <a:off x="179512" y="2924944"/>
            <a:ext cx="7560840" cy="181588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285750" marR="0" lvl="0" indent="-285750" fontAlgn="base">
              <a:lnSpc>
                <a:spcPct val="100000"/>
              </a:lnSpc>
              <a:spcBef>
                <a:spcPct val="0"/>
              </a:spcBef>
              <a:spcAft>
                <a:spcPct val="0"/>
              </a:spcAft>
              <a:buClrTx/>
              <a:buSzTx/>
              <a:buFont typeface="Arial" panose="020B0604020202020204" pitchFamily="34" charset="0"/>
              <a:buChar char="•"/>
              <a:tabLst/>
            </a:pPr>
            <a:endParaRPr lang="es-CO" dirty="0">
              <a:solidFill>
                <a:schemeClr val="bg1"/>
              </a:solidFill>
            </a:endParaRPr>
          </a:p>
          <a:p>
            <a:pPr marR="0" lvl="0" fontAlgn="base">
              <a:lnSpc>
                <a:spcPct val="100000"/>
              </a:lnSpc>
              <a:spcBef>
                <a:spcPct val="0"/>
              </a:spcBef>
              <a:spcAft>
                <a:spcPct val="0"/>
              </a:spcAft>
              <a:buClrTx/>
              <a:buSzTx/>
              <a:tabLst/>
            </a:pPr>
            <a:r>
              <a:rPr lang="es-CO" dirty="0">
                <a:solidFill>
                  <a:schemeClr val="bg1"/>
                </a:solidFill>
              </a:rPr>
              <a:t>Para cumplir cabalmente con los objetivos definidos en la investigación se utilizó la metodología del </a:t>
            </a:r>
            <a:r>
              <a:rPr lang="es-CO" u="sng" dirty="0">
                <a:solidFill>
                  <a:schemeClr val="bg1"/>
                </a:solidFill>
              </a:rPr>
              <a:t>estudio de caso </a:t>
            </a:r>
            <a:r>
              <a:rPr lang="es-CO" u="sng" dirty="0" smtClean="0">
                <a:solidFill>
                  <a:schemeClr val="bg1"/>
                </a:solidFill>
              </a:rPr>
              <a:t>comparado</a:t>
            </a:r>
            <a:r>
              <a:rPr kumimoji="0" lang="es-CO" sz="2000" b="0" i="0" u="sng" strike="noStrike" cap="none" normalizeH="0" baseline="0" dirty="0" smtClean="0">
                <a:ln>
                  <a:noFill/>
                </a:ln>
                <a:solidFill>
                  <a:schemeClr val="bg1"/>
                </a:solidFill>
                <a:effectLst/>
                <a:latin typeface="Arial" pitchFamily="34" charset="0"/>
                <a:ea typeface="Times New Roman" pitchFamily="18" charset="0"/>
              </a:rPr>
              <a:t>. </a:t>
            </a:r>
          </a:p>
          <a:p>
            <a:pPr marR="0" lvl="0" fontAlgn="base">
              <a:lnSpc>
                <a:spcPct val="100000"/>
              </a:lnSpc>
              <a:spcBef>
                <a:spcPct val="0"/>
              </a:spcBef>
              <a:spcAft>
                <a:spcPct val="0"/>
              </a:spcAft>
              <a:buClrTx/>
              <a:buSzTx/>
              <a:tabLst/>
            </a:pPr>
            <a:endParaRPr lang="es-CO" sz="2000" dirty="0">
              <a:solidFill>
                <a:schemeClr val="bg1"/>
              </a:solidFill>
              <a:latin typeface="Arial" pitchFamily="34" charset="0"/>
              <a:ea typeface="Times New Roman" pitchFamily="18" charset="0"/>
            </a:endParaRPr>
          </a:p>
          <a:p>
            <a:pPr fontAlgn="base">
              <a:spcBef>
                <a:spcPct val="0"/>
              </a:spcBef>
              <a:spcAft>
                <a:spcPct val="0"/>
              </a:spcAft>
            </a:pPr>
            <a:r>
              <a:rPr lang="es-CO" dirty="0">
                <a:solidFill>
                  <a:schemeClr val="bg1"/>
                </a:solidFill>
              </a:rPr>
              <a:t>El instrumento utilizado para el desarrollo de la metodología fue la </a:t>
            </a:r>
            <a:r>
              <a:rPr lang="es-CO" u="sng" dirty="0">
                <a:solidFill>
                  <a:schemeClr val="bg1"/>
                </a:solidFill>
              </a:rPr>
              <a:t>entrevista.</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2F9E3"/>
        </a:soli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342960" y="548680"/>
            <a:ext cx="8229600" cy="725470"/>
          </a:xfrm>
        </p:spPr>
        <p:txBody>
          <a:bodyPr>
            <a:normAutofit/>
          </a:bodyPr>
          <a:lstStyle/>
          <a:p>
            <a:r>
              <a:rPr lang="es-CO" b="1" i="1" dirty="0"/>
              <a:t>Análisis de </a:t>
            </a:r>
            <a:r>
              <a:rPr lang="es-CO" b="1" i="1" dirty="0" smtClean="0"/>
              <a:t>resultados</a:t>
            </a:r>
            <a:endParaRPr lang="es-CO" dirty="0"/>
          </a:p>
        </p:txBody>
      </p:sp>
      <p:sp>
        <p:nvSpPr>
          <p:cNvPr id="5" name="4 CuadroTexto"/>
          <p:cNvSpPr txBox="1"/>
          <p:nvPr/>
        </p:nvSpPr>
        <p:spPr>
          <a:xfrm>
            <a:off x="-299784" y="1765929"/>
            <a:ext cx="8572560" cy="523220"/>
          </a:xfrm>
          <a:prstGeom prst="rect">
            <a:avLst/>
          </a:prstGeom>
          <a:noFill/>
        </p:spPr>
        <p:txBody>
          <a:bodyPr wrap="square" rtlCol="0">
            <a:spAutoFit/>
          </a:bodyPr>
          <a:lstStyle/>
          <a:p>
            <a:pPr algn="ctr"/>
            <a:r>
              <a:rPr lang="es-CO" sz="2800" b="1" dirty="0">
                <a:solidFill>
                  <a:schemeClr val="bg1"/>
                </a:solidFill>
              </a:rPr>
              <a:t>Año de implementación</a:t>
            </a:r>
            <a:r>
              <a:rPr lang="es-CO" sz="2800" dirty="0" smtClean="0">
                <a:solidFill>
                  <a:schemeClr val="bg1"/>
                </a:solidFill>
              </a:rPr>
              <a:t>: </a:t>
            </a:r>
            <a:r>
              <a:rPr lang="es-CO" sz="2800" dirty="0" smtClean="0">
                <a:solidFill>
                  <a:schemeClr val="bg1"/>
                </a:solidFill>
              </a:rPr>
              <a:t>2005</a:t>
            </a:r>
          </a:p>
        </p:txBody>
      </p:sp>
      <p:pic>
        <p:nvPicPr>
          <p:cNvPr id="6" name="5 Imagen"/>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7504" y="2780928"/>
            <a:ext cx="7704856" cy="2232248"/>
          </a:xfrm>
          <a:prstGeom prst="rect">
            <a:avLst/>
          </a:prstGeom>
          <a:noFill/>
          <a:ln>
            <a:noFill/>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2F9E3"/>
        </a:soli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325649" y="980728"/>
            <a:ext cx="6131024" cy="778098"/>
          </a:xfrm>
        </p:spPr>
        <p:txBody>
          <a:bodyPr>
            <a:normAutofit fontScale="90000"/>
          </a:bodyPr>
          <a:lstStyle/>
          <a:p>
            <a:r>
              <a:rPr lang="es-CO" sz="1800" b="1" dirty="0">
                <a:solidFill>
                  <a:schemeClr val="bg1"/>
                </a:solidFill>
              </a:rPr>
              <a:t>Periodicidad: </a:t>
            </a:r>
            <a:r>
              <a:rPr lang="es-CO" sz="1800" dirty="0" smtClean="0">
                <a:solidFill>
                  <a:schemeClr val="bg1"/>
                </a:solidFill>
              </a:rPr>
              <a:t>En </a:t>
            </a:r>
            <a:r>
              <a:rPr lang="es-CO" sz="1800" dirty="0">
                <a:solidFill>
                  <a:schemeClr val="bg1"/>
                </a:solidFill>
              </a:rPr>
              <a:t>las dos </a:t>
            </a:r>
            <a:r>
              <a:rPr lang="es-CO" sz="1800" dirty="0" smtClean="0">
                <a:solidFill>
                  <a:schemeClr val="bg1"/>
                </a:solidFill>
              </a:rPr>
              <a:t>universidad es </a:t>
            </a:r>
            <a:r>
              <a:rPr lang="es-CO" sz="1800" dirty="0">
                <a:solidFill>
                  <a:schemeClr val="bg1"/>
                </a:solidFill>
              </a:rPr>
              <a:t>el sistema de costos se corre de manera semestral.</a:t>
            </a:r>
            <a:r>
              <a:rPr lang="es-CO" dirty="0"/>
              <a:t/>
            </a:r>
            <a:br>
              <a:rPr lang="es-CO" dirty="0"/>
            </a:br>
            <a:endParaRPr lang="es-CO" dirty="0"/>
          </a:p>
        </p:txBody>
      </p:sp>
      <p:sp>
        <p:nvSpPr>
          <p:cNvPr id="5" name="4 CuadroTexto"/>
          <p:cNvSpPr txBox="1"/>
          <p:nvPr/>
        </p:nvSpPr>
        <p:spPr>
          <a:xfrm>
            <a:off x="299043" y="1914280"/>
            <a:ext cx="6951146" cy="1354217"/>
          </a:xfrm>
          <a:prstGeom prst="rect">
            <a:avLst/>
          </a:prstGeom>
          <a:noFill/>
        </p:spPr>
        <p:txBody>
          <a:bodyPr wrap="square" rtlCol="0">
            <a:spAutoFit/>
          </a:bodyPr>
          <a:lstStyle/>
          <a:p>
            <a:r>
              <a:rPr lang="es-CO" sz="1600" b="1" dirty="0">
                <a:solidFill>
                  <a:schemeClr val="bg1"/>
                </a:solidFill>
              </a:rPr>
              <a:t>Costo de implementación: </a:t>
            </a:r>
            <a:r>
              <a:rPr lang="es-CO" sz="1600" dirty="0">
                <a:solidFill>
                  <a:schemeClr val="bg1"/>
                </a:solidFill>
              </a:rPr>
              <a:t>el costo de implementación del modelo fue mucho más alto en la Universidad de Antioquia que en la Universidad EAFIT, lo cual se justifica en el tamaño de cada una de ellas y la cantidad de servicios prestados</a:t>
            </a:r>
            <a:r>
              <a:rPr lang="es-CO" sz="1600" dirty="0" smtClean="0">
                <a:solidFill>
                  <a:schemeClr val="bg1"/>
                </a:solidFill>
              </a:rPr>
              <a:t>. </a:t>
            </a:r>
            <a:endParaRPr lang="es-CO" sz="1600" dirty="0">
              <a:solidFill>
                <a:schemeClr val="bg1"/>
              </a:solidFill>
            </a:endParaRPr>
          </a:p>
          <a:p>
            <a:endParaRPr lang="es-CO" dirty="0"/>
          </a:p>
        </p:txBody>
      </p:sp>
      <p:pic>
        <p:nvPicPr>
          <p:cNvPr id="6" name="5 Imagen"/>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5649" y="3284984"/>
            <a:ext cx="6786610" cy="2592288"/>
          </a:xfrm>
          <a:prstGeom prst="rect">
            <a:avLst/>
          </a:prstGeom>
          <a:noFill/>
          <a:ln>
            <a:noFill/>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2F9E3"/>
        </a:soli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827584" y="1916832"/>
            <a:ext cx="8229600" cy="634082"/>
          </a:xfrm>
        </p:spPr>
        <p:txBody>
          <a:bodyPr>
            <a:normAutofit fontScale="90000"/>
          </a:bodyPr>
          <a:lstStyle/>
          <a:p>
            <a:r>
              <a:rPr lang="es-CO" sz="3100" b="1" dirty="0" smtClean="0"/>
              <a:t>Niveles costeados</a:t>
            </a:r>
            <a:r>
              <a:rPr lang="es-CO" sz="2400" b="1" dirty="0" smtClean="0"/>
              <a:t>: </a:t>
            </a:r>
            <a:r>
              <a:rPr lang="es-CO" sz="1000" dirty="0"/>
              <a:t/>
            </a:r>
            <a:br>
              <a:rPr lang="es-CO" sz="1000" dirty="0"/>
            </a:br>
            <a:r>
              <a:rPr lang="es-CO" sz="1000" dirty="0"/>
              <a:t/>
            </a:r>
            <a:br>
              <a:rPr lang="es-CO" sz="1000" dirty="0"/>
            </a:br>
            <a:r>
              <a:rPr lang="es-CO" sz="1000" dirty="0"/>
              <a:t> </a:t>
            </a:r>
            <a:br>
              <a:rPr lang="es-CO" sz="1000" dirty="0"/>
            </a:br>
            <a:endParaRPr lang="es-CO" sz="1000" dirty="0"/>
          </a:p>
        </p:txBody>
      </p:sp>
      <p:graphicFrame>
        <p:nvGraphicFramePr>
          <p:cNvPr id="5" name="4 Tabla"/>
          <p:cNvGraphicFramePr>
            <a:graphicFrameLocks noGrp="1"/>
          </p:cNvGraphicFramePr>
          <p:nvPr>
            <p:extLst>
              <p:ext uri="{D42A27DB-BD31-4B8C-83A1-F6EECF244321}">
                <p14:modId xmlns:p14="http://schemas.microsoft.com/office/powerpoint/2010/main" val="3114715875"/>
              </p:ext>
            </p:extLst>
          </p:nvPr>
        </p:nvGraphicFramePr>
        <p:xfrm>
          <a:off x="827584" y="3068960"/>
          <a:ext cx="6174447" cy="1656184"/>
        </p:xfrm>
        <a:graphic>
          <a:graphicData uri="http://schemas.openxmlformats.org/drawingml/2006/table">
            <a:tbl>
              <a:tblPr/>
              <a:tblGrid>
                <a:gridCol w="3138279"/>
                <a:gridCol w="3036168"/>
              </a:tblGrid>
              <a:tr h="485000">
                <a:tc>
                  <a:txBody>
                    <a:bodyPr/>
                    <a:lstStyle/>
                    <a:p>
                      <a:pPr algn="ctr">
                        <a:lnSpc>
                          <a:spcPct val="115000"/>
                        </a:lnSpc>
                        <a:spcAft>
                          <a:spcPts val="0"/>
                        </a:spcAft>
                      </a:pPr>
                      <a:r>
                        <a:rPr lang="es-CO" sz="1600" b="1" dirty="0">
                          <a:solidFill>
                            <a:schemeClr val="tx1"/>
                          </a:solidFill>
                          <a:latin typeface="Trebuchet MS" panose="020B0603020202020204" pitchFamily="34" charset="0"/>
                          <a:ea typeface="Times New Roman"/>
                          <a:cs typeface="Times New Roman"/>
                        </a:rPr>
                        <a:t>Universidad de Antioquia</a:t>
                      </a:r>
                      <a:endParaRPr lang="es-CO" sz="1600" dirty="0">
                        <a:solidFill>
                          <a:schemeClr val="tx1"/>
                        </a:solidFill>
                        <a:latin typeface="Trebuchet MS" panose="020B0603020202020204" pitchFamily="34" charset="0"/>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solidFill>
                  </a:tcPr>
                </a:tc>
                <a:tc>
                  <a:txBody>
                    <a:bodyPr/>
                    <a:lstStyle/>
                    <a:p>
                      <a:pPr algn="ctr">
                        <a:lnSpc>
                          <a:spcPct val="115000"/>
                        </a:lnSpc>
                        <a:spcAft>
                          <a:spcPts val="0"/>
                        </a:spcAft>
                      </a:pPr>
                      <a:r>
                        <a:rPr lang="es-CO" sz="1600" b="1" dirty="0">
                          <a:solidFill>
                            <a:schemeClr val="tx1"/>
                          </a:solidFill>
                          <a:latin typeface="Trebuchet MS" panose="020B0603020202020204" pitchFamily="34" charset="0"/>
                          <a:ea typeface="Times New Roman"/>
                          <a:cs typeface="Times New Roman"/>
                        </a:rPr>
                        <a:t>EAFIT</a:t>
                      </a:r>
                      <a:endParaRPr lang="es-CO" sz="1600" dirty="0">
                        <a:solidFill>
                          <a:schemeClr val="tx1"/>
                        </a:solidFill>
                        <a:latin typeface="Trebuchet MS" panose="020B0603020202020204" pitchFamily="34" charset="0"/>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solidFill>
                  </a:tcPr>
                </a:tc>
              </a:tr>
              <a:tr h="1171184">
                <a:tc>
                  <a:txBody>
                    <a:bodyPr/>
                    <a:lstStyle/>
                    <a:p>
                      <a:pPr>
                        <a:lnSpc>
                          <a:spcPct val="115000"/>
                        </a:lnSpc>
                        <a:spcAft>
                          <a:spcPts val="0"/>
                        </a:spcAft>
                      </a:pPr>
                      <a:r>
                        <a:rPr lang="es-CO" sz="1800" dirty="0">
                          <a:solidFill>
                            <a:schemeClr val="bg1"/>
                          </a:solidFill>
                          <a:latin typeface="Trebuchet MS" panose="020B0603020202020204" pitchFamily="34" charset="0"/>
                          <a:ea typeface="Times New Roman"/>
                          <a:cs typeface="Times New Roman"/>
                        </a:rPr>
                        <a:t>Recursos, centros de costos, actividades, procesos, objetos de costo, otros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s-CO" sz="1800" dirty="0">
                          <a:solidFill>
                            <a:schemeClr val="bg1"/>
                          </a:solidFill>
                          <a:latin typeface="Trebuchet MS" panose="020B0603020202020204" pitchFamily="34" charset="0"/>
                          <a:ea typeface="Times New Roman"/>
                          <a:cs typeface="Times New Roman"/>
                        </a:rPr>
                        <a:t>Recursos, centros de costos, actividades, procesos, objetos de costo, otros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bg>
      <p:bgPr>
        <a:solidFill>
          <a:srgbClr val="F2F9E3"/>
        </a:solidFill>
        <a:effectLst/>
      </p:bgPr>
    </p:bg>
    <p:spTree>
      <p:nvGrpSpPr>
        <p:cNvPr id="1" name=""/>
        <p:cNvGrpSpPr/>
        <p:nvPr/>
      </p:nvGrpSpPr>
      <p:grpSpPr>
        <a:xfrm>
          <a:off x="0" y="0"/>
          <a:ext cx="0" cy="0"/>
          <a:chOff x="0" y="0"/>
          <a:chExt cx="0" cy="0"/>
        </a:xfrm>
      </p:grpSpPr>
      <p:graphicFrame>
        <p:nvGraphicFramePr>
          <p:cNvPr id="5" name="4 Tabla"/>
          <p:cNvGraphicFramePr>
            <a:graphicFrameLocks noGrp="1"/>
          </p:cNvGraphicFramePr>
          <p:nvPr>
            <p:extLst>
              <p:ext uri="{D42A27DB-BD31-4B8C-83A1-F6EECF244321}">
                <p14:modId xmlns:p14="http://schemas.microsoft.com/office/powerpoint/2010/main" val="1913071275"/>
              </p:ext>
            </p:extLst>
          </p:nvPr>
        </p:nvGraphicFramePr>
        <p:xfrm>
          <a:off x="539552" y="332656"/>
          <a:ext cx="8032404" cy="6167609"/>
        </p:xfrm>
        <a:graphic>
          <a:graphicData uri="http://schemas.openxmlformats.org/drawingml/2006/table">
            <a:tbl>
              <a:tblPr/>
              <a:tblGrid>
                <a:gridCol w="1788528"/>
                <a:gridCol w="3337520"/>
                <a:gridCol w="2906356"/>
              </a:tblGrid>
              <a:tr h="618321">
                <a:tc>
                  <a:txBody>
                    <a:bodyPr/>
                    <a:lstStyle/>
                    <a:p>
                      <a:pPr algn="ctr">
                        <a:lnSpc>
                          <a:spcPct val="115000"/>
                        </a:lnSpc>
                        <a:spcAft>
                          <a:spcPts val="0"/>
                        </a:spcAft>
                      </a:pPr>
                      <a:r>
                        <a:rPr lang="es-CO" sz="1600" b="1" dirty="0">
                          <a:solidFill>
                            <a:schemeClr val="tx1"/>
                          </a:solidFill>
                          <a:latin typeface="+mn-lt"/>
                          <a:ea typeface="Times New Roman"/>
                          <a:cs typeface="Times New Roman"/>
                        </a:rPr>
                        <a:t>Objetos de costo</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solidFill>
                  </a:tcPr>
                </a:tc>
                <a:tc>
                  <a:txBody>
                    <a:bodyPr/>
                    <a:lstStyle/>
                    <a:p>
                      <a:pPr algn="ctr">
                        <a:lnSpc>
                          <a:spcPct val="115000"/>
                        </a:lnSpc>
                        <a:spcAft>
                          <a:spcPts val="0"/>
                        </a:spcAft>
                      </a:pPr>
                      <a:r>
                        <a:rPr lang="es-CO" sz="1600" b="1" dirty="0">
                          <a:solidFill>
                            <a:schemeClr val="tx1"/>
                          </a:solidFill>
                          <a:latin typeface="+mn-lt"/>
                          <a:ea typeface="Times New Roman"/>
                          <a:cs typeface="Times New Roman"/>
                        </a:rPr>
                        <a:t>Universidad de Antioquia</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solidFill>
                  </a:tcPr>
                </a:tc>
                <a:tc>
                  <a:txBody>
                    <a:bodyPr/>
                    <a:lstStyle/>
                    <a:p>
                      <a:pPr algn="ctr">
                        <a:lnSpc>
                          <a:spcPct val="115000"/>
                        </a:lnSpc>
                        <a:spcAft>
                          <a:spcPts val="0"/>
                        </a:spcAft>
                      </a:pPr>
                      <a:r>
                        <a:rPr lang="es-CO" sz="1600" b="1" dirty="0">
                          <a:solidFill>
                            <a:schemeClr val="tx1"/>
                          </a:solidFill>
                          <a:latin typeface="+mn-lt"/>
                          <a:ea typeface="Times New Roman"/>
                          <a:cs typeface="Times New Roman"/>
                        </a:rPr>
                        <a:t>EAFIT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solidFill>
                  </a:tcPr>
                </a:tc>
              </a:tr>
              <a:tr h="711047">
                <a:tc>
                  <a:txBody>
                    <a:bodyPr/>
                    <a:lstStyle/>
                    <a:p>
                      <a:pPr algn="just">
                        <a:lnSpc>
                          <a:spcPct val="115000"/>
                        </a:lnSpc>
                        <a:spcAft>
                          <a:spcPts val="0"/>
                        </a:spcAft>
                      </a:pPr>
                      <a:r>
                        <a:rPr lang="es-CO" sz="1200" dirty="0">
                          <a:solidFill>
                            <a:schemeClr val="bg1"/>
                          </a:solidFill>
                          <a:latin typeface="+mn-lt"/>
                          <a:ea typeface="Times New Roman"/>
                          <a:cs typeface="Times New Roman"/>
                        </a:rPr>
                        <a:t>Docencia</a:t>
                      </a:r>
                      <a:endParaRPr lang="es-CO" sz="1100" dirty="0">
                        <a:solidFill>
                          <a:schemeClr val="bg1"/>
                        </a:solidFill>
                        <a:latin typeface="+mn-lt"/>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s-CO" sz="1600" dirty="0">
                          <a:solidFill>
                            <a:schemeClr val="bg1"/>
                          </a:solidFill>
                          <a:latin typeface="+mn-lt"/>
                          <a:ea typeface="Times New Roman"/>
                          <a:cs typeface="Times New Roman"/>
                        </a:rPr>
                        <a:t>Programas de pregrado y posgrado</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s-CO" sz="1600">
                          <a:solidFill>
                            <a:schemeClr val="bg1"/>
                          </a:solidFill>
                          <a:latin typeface="+mn-lt"/>
                          <a:ea typeface="Times New Roman"/>
                          <a:cs typeface="Times New Roman"/>
                        </a:rPr>
                        <a:t>Programas de pregrado y posgrado y materias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11047">
                <a:tc>
                  <a:txBody>
                    <a:bodyPr/>
                    <a:lstStyle/>
                    <a:p>
                      <a:pPr algn="just">
                        <a:lnSpc>
                          <a:spcPct val="115000"/>
                        </a:lnSpc>
                        <a:spcAft>
                          <a:spcPts val="0"/>
                        </a:spcAft>
                      </a:pPr>
                      <a:r>
                        <a:rPr lang="es-CO" sz="1200">
                          <a:solidFill>
                            <a:schemeClr val="bg1"/>
                          </a:solidFill>
                          <a:latin typeface="+mn-lt"/>
                          <a:ea typeface="Times New Roman"/>
                          <a:cs typeface="Times New Roman"/>
                        </a:rPr>
                        <a:t>Investigación</a:t>
                      </a:r>
                      <a:endParaRPr lang="es-CO" sz="1100">
                        <a:solidFill>
                          <a:schemeClr val="bg1"/>
                        </a:solidFill>
                        <a:latin typeface="+mn-lt"/>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s-CO" sz="1600" dirty="0">
                          <a:solidFill>
                            <a:schemeClr val="bg1"/>
                          </a:solidFill>
                          <a:latin typeface="+mn-lt"/>
                          <a:ea typeface="Times New Roman"/>
                          <a:cs typeface="Times New Roman"/>
                        </a:rPr>
                        <a:t>Costo de la investigación por unidad académica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s-CO" sz="1600" dirty="0">
                          <a:solidFill>
                            <a:schemeClr val="bg1"/>
                          </a:solidFill>
                          <a:latin typeface="+mn-lt"/>
                          <a:ea typeface="Times New Roman"/>
                          <a:cs typeface="Times New Roman"/>
                        </a:rPr>
                        <a:t>Costo por proyecto de investigación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11047">
                <a:tc>
                  <a:txBody>
                    <a:bodyPr/>
                    <a:lstStyle/>
                    <a:p>
                      <a:pPr algn="just">
                        <a:lnSpc>
                          <a:spcPct val="115000"/>
                        </a:lnSpc>
                        <a:spcAft>
                          <a:spcPts val="0"/>
                        </a:spcAft>
                      </a:pPr>
                      <a:r>
                        <a:rPr lang="es-CO" sz="1200">
                          <a:solidFill>
                            <a:schemeClr val="bg1"/>
                          </a:solidFill>
                          <a:latin typeface="+mn-lt"/>
                          <a:ea typeface="Times New Roman"/>
                          <a:cs typeface="Times New Roman"/>
                        </a:rPr>
                        <a:t>Extensión</a:t>
                      </a:r>
                      <a:endParaRPr lang="es-CO" sz="1100">
                        <a:solidFill>
                          <a:schemeClr val="bg1"/>
                        </a:solidFill>
                        <a:latin typeface="+mn-lt"/>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s-CO" sz="1600" dirty="0">
                          <a:solidFill>
                            <a:schemeClr val="bg1"/>
                          </a:solidFill>
                          <a:latin typeface="+mn-lt"/>
                          <a:ea typeface="Times New Roman"/>
                          <a:cs typeface="Times New Roman"/>
                        </a:rPr>
                        <a:t>Costo de la extensión por unidad académica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s-CO" sz="1600" dirty="0">
                          <a:solidFill>
                            <a:schemeClr val="bg1"/>
                          </a:solidFill>
                          <a:latin typeface="+mn-lt"/>
                          <a:ea typeface="Times New Roman"/>
                          <a:cs typeface="Times New Roman"/>
                        </a:rPr>
                        <a:t>Costo de cada proyecto de extensión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27481">
                <a:tc>
                  <a:txBody>
                    <a:bodyPr/>
                    <a:lstStyle/>
                    <a:p>
                      <a:pPr algn="just">
                        <a:lnSpc>
                          <a:spcPct val="115000"/>
                        </a:lnSpc>
                        <a:spcAft>
                          <a:spcPts val="0"/>
                        </a:spcAft>
                      </a:pPr>
                      <a:r>
                        <a:rPr lang="es-CO" sz="1200" dirty="0">
                          <a:solidFill>
                            <a:schemeClr val="bg1"/>
                          </a:solidFill>
                          <a:latin typeface="+mn-lt"/>
                          <a:ea typeface="Times New Roman"/>
                          <a:cs typeface="Times New Roman"/>
                        </a:rPr>
                        <a:t>Otros</a:t>
                      </a:r>
                      <a:endParaRPr lang="es-CO" sz="1100" dirty="0">
                        <a:solidFill>
                          <a:schemeClr val="bg1"/>
                        </a:solidFill>
                        <a:latin typeface="+mn-lt"/>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s-CO" sz="1600">
                          <a:solidFill>
                            <a:schemeClr val="bg1"/>
                          </a:solidFill>
                          <a:latin typeface="+mn-lt"/>
                          <a:ea typeface="Times New Roman"/>
                          <a:cs typeface="Times New Roman"/>
                        </a:rPr>
                        <a:t>Costo de otras dependencias como el museo o la biblioteca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s-CO" sz="1600" dirty="0">
                          <a:solidFill>
                            <a:schemeClr val="bg1"/>
                          </a:solidFill>
                          <a:latin typeface="+mn-lt"/>
                          <a:ea typeface="Times New Roman"/>
                          <a:cs typeface="Times New Roman"/>
                        </a:rPr>
                        <a:t>Costo de otras dependencias y de proyectos de consultoría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88666">
                <a:tc>
                  <a:txBody>
                    <a:bodyPr/>
                    <a:lstStyle/>
                    <a:p>
                      <a:pPr algn="just">
                        <a:lnSpc>
                          <a:spcPct val="115000"/>
                        </a:lnSpc>
                        <a:spcAft>
                          <a:spcPts val="0"/>
                        </a:spcAft>
                      </a:pPr>
                      <a:r>
                        <a:rPr lang="es-CO" sz="1200" dirty="0">
                          <a:solidFill>
                            <a:schemeClr val="bg1"/>
                          </a:solidFill>
                          <a:latin typeface="+mn-lt"/>
                          <a:ea typeface="Times New Roman"/>
                          <a:cs typeface="Times New Roman"/>
                        </a:rPr>
                        <a:t>Costos unitarios</a:t>
                      </a:r>
                      <a:endParaRPr lang="es-CO" sz="1100" dirty="0">
                        <a:solidFill>
                          <a:schemeClr val="bg1"/>
                        </a:solidFill>
                        <a:latin typeface="+mn-lt"/>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s-CO" sz="1600" dirty="0">
                          <a:solidFill>
                            <a:schemeClr val="bg1"/>
                          </a:solidFill>
                          <a:latin typeface="+mn-lt"/>
                          <a:ea typeface="Times New Roman"/>
                          <a:cs typeface="Times New Roman"/>
                        </a:rPr>
                        <a:t>Costo por programa de pregrado, costo por programa de posgrado, costo por estudiante de cada programa.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s-CO" sz="1600" dirty="0">
                          <a:solidFill>
                            <a:schemeClr val="bg1"/>
                          </a:solidFill>
                          <a:latin typeface="+mn-lt"/>
                          <a:ea typeface="Times New Roman"/>
                          <a:cs typeface="Times New Roman"/>
                        </a:rPr>
                        <a:t>Costo por programa de pregrado, costo por programa de posgrado, costo por materia, costo por estudiante, costo por proyecto de investigación, costo por proyecto de consultoría.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2F9E3"/>
        </a:soli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323528" y="1196752"/>
            <a:ext cx="2674640" cy="550984"/>
          </a:xfrm>
        </p:spPr>
        <p:txBody>
          <a:bodyPr>
            <a:normAutofit/>
          </a:bodyPr>
          <a:lstStyle/>
          <a:p>
            <a:pPr algn="just"/>
            <a:r>
              <a:rPr lang="es-CO" sz="2800" b="1" dirty="0"/>
              <a:t>Drivers:</a:t>
            </a:r>
            <a:endParaRPr lang="es-CO" sz="2800" b="1" dirty="0"/>
          </a:p>
        </p:txBody>
      </p:sp>
      <p:graphicFrame>
        <p:nvGraphicFramePr>
          <p:cNvPr id="5" name="4 Tabla"/>
          <p:cNvGraphicFramePr>
            <a:graphicFrameLocks noGrp="1"/>
          </p:cNvGraphicFramePr>
          <p:nvPr>
            <p:extLst>
              <p:ext uri="{D42A27DB-BD31-4B8C-83A1-F6EECF244321}">
                <p14:modId xmlns:p14="http://schemas.microsoft.com/office/powerpoint/2010/main" val="1384606711"/>
              </p:ext>
            </p:extLst>
          </p:nvPr>
        </p:nvGraphicFramePr>
        <p:xfrm>
          <a:off x="323528" y="2420888"/>
          <a:ext cx="7056784" cy="1920823"/>
        </p:xfrm>
        <a:graphic>
          <a:graphicData uri="http://schemas.openxmlformats.org/drawingml/2006/table">
            <a:tbl>
              <a:tblPr/>
              <a:tblGrid>
                <a:gridCol w="1709640"/>
                <a:gridCol w="3190311"/>
                <a:gridCol w="2156833"/>
              </a:tblGrid>
              <a:tr h="480206">
                <a:tc>
                  <a:txBody>
                    <a:bodyPr/>
                    <a:lstStyle/>
                    <a:p>
                      <a:pPr algn="ctr">
                        <a:lnSpc>
                          <a:spcPct val="115000"/>
                        </a:lnSpc>
                        <a:spcAft>
                          <a:spcPts val="0"/>
                        </a:spcAft>
                      </a:pPr>
                      <a:r>
                        <a:rPr lang="es-CO" sz="1400" b="1" dirty="0">
                          <a:solidFill>
                            <a:schemeClr val="tx1"/>
                          </a:solidFill>
                          <a:latin typeface="+mn-lt"/>
                          <a:ea typeface="Times New Roman"/>
                          <a:cs typeface="Times New Roman"/>
                        </a:rPr>
                        <a:t>Drivers</a:t>
                      </a:r>
                      <a:endParaRPr lang="es-CO" sz="1400" dirty="0">
                        <a:solidFill>
                          <a:schemeClr val="tx1"/>
                        </a:solidFill>
                        <a:latin typeface="+mn-lt"/>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solidFill>
                  </a:tcPr>
                </a:tc>
                <a:tc>
                  <a:txBody>
                    <a:bodyPr/>
                    <a:lstStyle/>
                    <a:p>
                      <a:pPr algn="ctr">
                        <a:lnSpc>
                          <a:spcPct val="115000"/>
                        </a:lnSpc>
                        <a:spcAft>
                          <a:spcPts val="0"/>
                        </a:spcAft>
                      </a:pPr>
                      <a:r>
                        <a:rPr lang="es-CO" sz="1400" b="1" dirty="0">
                          <a:solidFill>
                            <a:schemeClr val="tx1"/>
                          </a:solidFill>
                          <a:latin typeface="+mn-lt"/>
                          <a:ea typeface="Times New Roman"/>
                          <a:cs typeface="Times New Roman"/>
                        </a:rPr>
                        <a:t>Universidad de Antioquia</a:t>
                      </a:r>
                      <a:endParaRPr lang="es-CO" sz="1400" dirty="0">
                        <a:solidFill>
                          <a:schemeClr val="tx1"/>
                        </a:solidFill>
                        <a:latin typeface="+mn-lt"/>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solidFill>
                  </a:tcPr>
                </a:tc>
                <a:tc>
                  <a:txBody>
                    <a:bodyPr/>
                    <a:lstStyle/>
                    <a:p>
                      <a:pPr algn="ctr">
                        <a:lnSpc>
                          <a:spcPct val="115000"/>
                        </a:lnSpc>
                        <a:spcAft>
                          <a:spcPts val="0"/>
                        </a:spcAft>
                      </a:pPr>
                      <a:r>
                        <a:rPr lang="es-CO" sz="1400" b="1" dirty="0">
                          <a:solidFill>
                            <a:schemeClr val="tx1"/>
                          </a:solidFill>
                          <a:latin typeface="+mn-lt"/>
                          <a:ea typeface="Times New Roman"/>
                          <a:cs typeface="Times New Roman"/>
                        </a:rPr>
                        <a:t>EAFIT</a:t>
                      </a:r>
                      <a:endParaRPr lang="es-CO" sz="1400" dirty="0">
                        <a:solidFill>
                          <a:schemeClr val="tx1"/>
                        </a:solidFill>
                        <a:latin typeface="+mn-lt"/>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solidFill>
                  </a:tcPr>
                </a:tc>
              </a:tr>
              <a:tr h="480206">
                <a:tc>
                  <a:txBody>
                    <a:bodyPr/>
                    <a:lstStyle/>
                    <a:p>
                      <a:pPr algn="just">
                        <a:lnSpc>
                          <a:spcPct val="115000"/>
                        </a:lnSpc>
                        <a:spcAft>
                          <a:spcPts val="0"/>
                        </a:spcAft>
                      </a:pPr>
                      <a:r>
                        <a:rPr lang="es-CO" sz="1800">
                          <a:solidFill>
                            <a:schemeClr val="bg1"/>
                          </a:solidFill>
                          <a:latin typeface="+mn-lt"/>
                          <a:ea typeface="Times New Roman"/>
                          <a:cs typeface="Times New Roman"/>
                        </a:rPr>
                        <a:t>Número total</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CO" sz="1800" dirty="0">
                          <a:solidFill>
                            <a:schemeClr val="bg1"/>
                          </a:solidFill>
                          <a:latin typeface="+mn-lt"/>
                          <a:ea typeface="Times New Roman"/>
                          <a:cs typeface="Times New Roman"/>
                        </a:rPr>
                        <a:t>155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CO" sz="1800">
                          <a:solidFill>
                            <a:schemeClr val="bg1"/>
                          </a:solidFill>
                          <a:latin typeface="+mn-lt"/>
                          <a:ea typeface="Times New Roman"/>
                          <a:cs typeface="Times New Roman"/>
                        </a:rPr>
                        <a:t>150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60411">
                <a:tc>
                  <a:txBody>
                    <a:bodyPr/>
                    <a:lstStyle/>
                    <a:p>
                      <a:pPr algn="just">
                        <a:lnSpc>
                          <a:spcPct val="115000"/>
                        </a:lnSpc>
                        <a:spcAft>
                          <a:spcPts val="0"/>
                        </a:spcAft>
                      </a:pPr>
                      <a:r>
                        <a:rPr lang="es-CO" sz="1800" dirty="0">
                          <a:solidFill>
                            <a:schemeClr val="bg1"/>
                          </a:solidFill>
                          <a:latin typeface="+mn-lt"/>
                          <a:ea typeface="Times New Roman"/>
                          <a:cs typeface="Times New Roman"/>
                        </a:rPr>
                        <a:t>Forma de recolección</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CO" sz="1800" dirty="0">
                          <a:solidFill>
                            <a:schemeClr val="bg1"/>
                          </a:solidFill>
                          <a:latin typeface="+mn-lt"/>
                          <a:ea typeface="Times New Roman"/>
                          <a:cs typeface="Times New Roman"/>
                        </a:rPr>
                        <a:t>Automatizada para algunos y manual para otros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CO" sz="1800" dirty="0">
                          <a:solidFill>
                            <a:schemeClr val="bg1"/>
                          </a:solidFill>
                          <a:latin typeface="+mn-lt"/>
                          <a:ea typeface="Times New Roman"/>
                          <a:cs typeface="Times New Roman"/>
                        </a:rPr>
                        <a:t>Automatizada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Faceta">
  <a:themeElements>
    <a:clrScheme name="Faceta">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8C59B386-999D-4CB6-B907-9F3997C027CC}"/>
    </a:ext>
  </a:extLst>
</a:theme>
</file>

<file path=docProps/app.xml><?xml version="1.0" encoding="utf-8"?>
<Properties xmlns="http://schemas.openxmlformats.org/officeDocument/2006/extended-properties" xmlns:vt="http://schemas.openxmlformats.org/officeDocument/2006/docPropsVTypes">
  <Template/>
  <TotalTime>258</TotalTime>
  <Words>513</Words>
  <Application>Microsoft Office PowerPoint</Application>
  <PresentationFormat>Presentación en pantalla (4:3)</PresentationFormat>
  <Paragraphs>90</Paragraphs>
  <Slides>13</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13</vt:i4>
      </vt:variant>
    </vt:vector>
  </HeadingPairs>
  <TitlesOfParts>
    <vt:vector size="18" baseType="lpstr">
      <vt:lpstr>Arial</vt:lpstr>
      <vt:lpstr>Times New Roman</vt:lpstr>
      <vt:lpstr>Trebuchet MS</vt:lpstr>
      <vt:lpstr>Wingdings 3</vt:lpstr>
      <vt:lpstr>Faceta</vt:lpstr>
      <vt:lpstr>Presentación de PowerPoint</vt:lpstr>
      <vt:lpstr> Marco Teórico            </vt:lpstr>
      <vt:lpstr>OBJETIVOS </vt:lpstr>
      <vt:lpstr>Metodología utilizada en la investigación </vt:lpstr>
      <vt:lpstr>Análisis de resultados</vt:lpstr>
      <vt:lpstr>Periodicidad: En las dos universidad es el sistema de costos se corre de manera semestral. </vt:lpstr>
      <vt:lpstr>Niveles costeados:     </vt:lpstr>
      <vt:lpstr>Presentación de PowerPoint</vt:lpstr>
      <vt:lpstr>Drivers:</vt:lpstr>
      <vt:lpstr>Usuarios de la información de costos: </vt:lpstr>
      <vt:lpstr>Principales beneficios del sistema de costos: </vt:lpstr>
      <vt:lpstr>Dificultades que ha tenido el modelo durante su periodo de utilización    CONCLUSIONES   </vt:lpstr>
      <vt:lpstr>Presentación de PowerPoint</vt:lpstr>
    </vt:vector>
  </TitlesOfParts>
  <Company>BANCOLOMBIA S.A.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BANCOLOMBIA S.A.</dc:creator>
  <cp:lastModifiedBy>ZORAIDA</cp:lastModifiedBy>
  <cp:revision>23</cp:revision>
  <dcterms:created xsi:type="dcterms:W3CDTF">2013-10-18T16:25:36Z</dcterms:created>
  <dcterms:modified xsi:type="dcterms:W3CDTF">2014-01-20T20:50:17Z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AdHocReviewCycleID">
    <vt:i4>665398950</vt:i4>
  </property>
  <property fmtid="{D5CDD505-2E9C-101B-9397-08002B2CF9AE}" pid="3" name="_NewReviewCycle">
    <vt:lpwstr/>
  </property>
  <property fmtid="{D5CDD505-2E9C-101B-9397-08002B2CF9AE}" pid="4" name="_EmailSubject">
    <vt:lpwstr>Diapositivas Artículo y memoria para impresión</vt:lpwstr>
  </property>
  <property fmtid="{D5CDD505-2E9C-101B-9397-08002B2CF9AE}" pid="5" name="_AuthorEmail">
    <vt:lpwstr>lohenao@bancolombia.com.co</vt:lpwstr>
  </property>
  <property fmtid="{D5CDD505-2E9C-101B-9397-08002B2CF9AE}" pid="6" name="_AuthorEmailDisplayName">
    <vt:lpwstr>Lorena Henao Lopez</vt:lpwstr>
  </property>
</Properties>
</file>