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1" r:id="rId3"/>
    <p:sldId id="262" r:id="rId4"/>
    <p:sldId id="263" r:id="rId5"/>
    <p:sldId id="256" r:id="rId6"/>
    <p:sldId id="259" r:id="rId7"/>
    <p:sldId id="269" r:id="rId8"/>
    <p:sldId id="257" r:id="rId9"/>
    <p:sldId id="258" r:id="rId10"/>
    <p:sldId id="265" r:id="rId11"/>
    <p:sldId id="266" r:id="rId12"/>
    <p:sldId id="267" r:id="rId13"/>
    <p:sldId id="268" r:id="rId14"/>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50" autoAdjust="0"/>
    <p:restoredTop sz="94671" autoAdjust="0"/>
  </p:normalViewPr>
  <p:slideViewPr>
    <p:cSldViewPr>
      <p:cViewPr>
        <p:scale>
          <a:sx n="70" d="100"/>
          <a:sy n="70" d="100"/>
        </p:scale>
        <p:origin x="-135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641562B2-E8C8-4B50-BA0C-3AF3A237A555}" type="datetimeFigureOut">
              <a:rPr lang="es-CO" smtClean="0"/>
              <a:t>03/15/2014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879C9AC-DDF1-4C8E-80B1-918FB3ED3474}" type="slidenum">
              <a:rPr lang="es-CO" smtClean="0"/>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41562B2-E8C8-4B50-BA0C-3AF3A237A555}" type="datetimeFigureOut">
              <a:rPr lang="es-CO" smtClean="0"/>
              <a:t>03/15/2014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879C9AC-DDF1-4C8E-80B1-918FB3ED3474}"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41562B2-E8C8-4B50-BA0C-3AF3A237A555}" type="datetimeFigureOut">
              <a:rPr lang="es-CO" smtClean="0"/>
              <a:t>03/15/2014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879C9AC-DDF1-4C8E-80B1-918FB3ED3474}"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41562B2-E8C8-4B50-BA0C-3AF3A237A555}" type="datetimeFigureOut">
              <a:rPr lang="es-CO" smtClean="0"/>
              <a:t>03/15/2014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879C9AC-DDF1-4C8E-80B1-918FB3ED3474}"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41562B2-E8C8-4B50-BA0C-3AF3A237A555}" type="datetimeFigureOut">
              <a:rPr lang="es-CO" smtClean="0"/>
              <a:t>03/15/2014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879C9AC-DDF1-4C8E-80B1-918FB3ED3474}" type="slidenum">
              <a:rPr lang="es-CO" smtClean="0"/>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641562B2-E8C8-4B50-BA0C-3AF3A237A555}" type="datetimeFigureOut">
              <a:rPr lang="es-CO" smtClean="0"/>
              <a:t>03/15/2014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879C9AC-DDF1-4C8E-80B1-918FB3ED3474}" type="slidenum">
              <a:rPr lang="es-CO" smtClean="0"/>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641562B2-E8C8-4B50-BA0C-3AF3A237A555}" type="datetimeFigureOut">
              <a:rPr lang="es-CO" smtClean="0"/>
              <a:t>03/15/2014</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D879C9AC-DDF1-4C8E-80B1-918FB3ED3474}" type="slidenum">
              <a:rPr lang="es-CO" smtClean="0"/>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641562B2-E8C8-4B50-BA0C-3AF3A237A555}" type="datetimeFigureOut">
              <a:rPr lang="es-CO" smtClean="0"/>
              <a:t>03/15/2014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D879C9AC-DDF1-4C8E-80B1-918FB3ED3474}"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1562B2-E8C8-4B50-BA0C-3AF3A237A555}" type="datetimeFigureOut">
              <a:rPr lang="es-CO" smtClean="0"/>
              <a:t>03/15/2014</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D879C9AC-DDF1-4C8E-80B1-918FB3ED3474}"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41562B2-E8C8-4B50-BA0C-3AF3A237A555}" type="datetimeFigureOut">
              <a:rPr lang="es-CO" smtClean="0"/>
              <a:t>03/15/2014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879C9AC-DDF1-4C8E-80B1-918FB3ED3474}" type="slidenum">
              <a:rPr lang="es-CO" smtClean="0"/>
              <a:t>‹Nº›</a:t>
            </a:fld>
            <a:endParaRPr lang="es-CO"/>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fld id="{641562B2-E8C8-4B50-BA0C-3AF3A237A555}" type="datetimeFigureOut">
              <a:rPr lang="es-CO" smtClean="0"/>
              <a:t>03/15/2014</a:t>
            </a:fld>
            <a:endParaRPr lang="es-CO"/>
          </a:p>
        </p:txBody>
      </p:sp>
      <p:sp>
        <p:nvSpPr>
          <p:cNvPr id="9" name="Slide Number Placeholder 8"/>
          <p:cNvSpPr>
            <a:spLocks noGrp="1"/>
          </p:cNvSpPr>
          <p:nvPr>
            <p:ph type="sldNum" sz="quarter" idx="11"/>
          </p:nvPr>
        </p:nvSpPr>
        <p:spPr/>
        <p:txBody>
          <a:bodyPr/>
          <a:lstStyle/>
          <a:p>
            <a:fld id="{D879C9AC-DDF1-4C8E-80B1-918FB3ED3474}" type="slidenum">
              <a:rPr lang="es-CO" smtClean="0"/>
              <a:t>‹Nº›</a:t>
            </a:fld>
            <a:endParaRPr lang="es-CO"/>
          </a:p>
        </p:txBody>
      </p:sp>
      <p:sp>
        <p:nvSpPr>
          <p:cNvPr id="10" name="Footer Placeholder 9"/>
          <p:cNvSpPr>
            <a:spLocks noGrp="1"/>
          </p:cNvSpPr>
          <p:nvPr>
            <p:ph type="ftr" sz="quarter" idx="12"/>
          </p:nvPr>
        </p:nvSpPr>
        <p:spPr/>
        <p:txBody>
          <a:bodyPr/>
          <a:lstStyle/>
          <a:p>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879C9AC-DDF1-4C8E-80B1-918FB3ED3474}" type="slidenum">
              <a:rPr lang="es-CO" smtClean="0"/>
              <a:t>‹Nº›</a:t>
            </a:fld>
            <a:endParaRPr lang="es-CO"/>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s-CO"/>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41562B2-E8C8-4B50-BA0C-3AF3A237A555}" type="datetimeFigureOut">
              <a:rPr lang="es-CO" smtClean="0"/>
              <a:t>03/15/2014</a:t>
            </a:fld>
            <a:endParaRPr lang="es-CO"/>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suario\Downloads\descarga ude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692696"/>
            <a:ext cx="2123728" cy="3240360"/>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ctrTitle"/>
          </p:nvPr>
        </p:nvSpPr>
        <p:spPr>
          <a:xfrm>
            <a:off x="467544" y="702757"/>
            <a:ext cx="6764288" cy="4958492"/>
          </a:xfrm>
        </p:spPr>
        <p:txBody>
          <a:bodyPr>
            <a:normAutofit fontScale="90000"/>
          </a:bodyPr>
          <a:lstStyle/>
          <a:p>
            <a:r>
              <a:rPr lang="es-CO" dirty="0" smtClean="0"/>
              <a:t>ANALISIS DE LAS FALENCIAS EN LA APLICACIÓN DE LAS METODOLOGÍAS DE COSTEO EN EL SECTOR GANADERO</a:t>
            </a:r>
            <a:endParaRPr lang="es-CO" dirty="0"/>
          </a:p>
        </p:txBody>
      </p:sp>
    </p:spTree>
    <p:extLst>
      <p:ext uri="{BB962C8B-B14F-4D97-AF65-F5344CB8AC3E}">
        <p14:creationId xmlns:p14="http://schemas.microsoft.com/office/powerpoint/2010/main" val="21945849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rotWithShape="1">
          <a:blip r:embed="rId2"/>
          <a:srcRect l="3410" t="10517" r="3167" b="7196"/>
          <a:stretch/>
        </p:blipFill>
        <p:spPr bwMode="auto">
          <a:xfrm>
            <a:off x="611560" y="836712"/>
            <a:ext cx="7704856" cy="547260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3106540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Usuario\Downloads\descarga ude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260648"/>
            <a:ext cx="2627784" cy="3672408"/>
          </a:xfrm>
          <a:prstGeom prst="rect">
            <a:avLst/>
          </a:prstGeom>
          <a:noFill/>
          <a:extLst>
            <a:ext uri="{909E8E84-426E-40DD-AFC4-6F175D3DCCD1}">
              <a14:hiddenFill xmlns:a14="http://schemas.microsoft.com/office/drawing/2010/main">
                <a:solidFill>
                  <a:srgbClr val="FFFFFF"/>
                </a:solidFill>
              </a14:hiddenFill>
            </a:ext>
          </a:extLst>
        </p:spPr>
      </p:pic>
      <p:sp>
        <p:nvSpPr>
          <p:cNvPr id="4" name="3 Rectángulo"/>
          <p:cNvSpPr/>
          <p:nvPr/>
        </p:nvSpPr>
        <p:spPr>
          <a:xfrm>
            <a:off x="160756" y="764704"/>
            <a:ext cx="8371684" cy="7478970"/>
          </a:xfrm>
          <a:prstGeom prst="rect">
            <a:avLst/>
          </a:prstGeom>
        </p:spPr>
        <p:txBody>
          <a:bodyPr wrap="square">
            <a:spAutoFit/>
          </a:bodyPr>
          <a:lstStyle/>
          <a:p>
            <a:endParaRPr lang="es-CO" sz="2800" dirty="0" smtClean="0"/>
          </a:p>
          <a:p>
            <a:pPr marL="457200" indent="-457200">
              <a:buFont typeface="Wingdings" panose="05000000000000000000" pitchFamily="2" charset="2"/>
              <a:buChar char="q"/>
            </a:pPr>
            <a:r>
              <a:rPr lang="es-CO" sz="2600" dirty="0" smtClean="0"/>
              <a:t>¿</a:t>
            </a:r>
            <a:r>
              <a:rPr lang="es-CO" sz="2600" dirty="0"/>
              <a:t>hace la distinción entre costos y gasto?, ¿qué criterio aplica para diferenciar un recurso entre costo y gasto</a:t>
            </a:r>
            <a:r>
              <a:rPr lang="es-CO" sz="2600" dirty="0" smtClean="0"/>
              <a:t>?</a:t>
            </a:r>
            <a:endParaRPr lang="es-CO" sz="2600" dirty="0"/>
          </a:p>
          <a:p>
            <a:pPr marL="457200" indent="-457200">
              <a:buFont typeface="Wingdings" panose="05000000000000000000" pitchFamily="2" charset="2"/>
              <a:buChar char="q"/>
            </a:pPr>
            <a:endParaRPr lang="es-CO" sz="2600" dirty="0" smtClean="0"/>
          </a:p>
          <a:p>
            <a:pPr marL="457200" indent="-457200">
              <a:buFont typeface="Wingdings" panose="05000000000000000000" pitchFamily="2" charset="2"/>
              <a:buChar char="q"/>
            </a:pPr>
            <a:r>
              <a:rPr lang="es-CO" sz="2600" dirty="0"/>
              <a:t>¿tiene en cuenta los costos para determinar el precio de venta del semoviente y su rentabilidad</a:t>
            </a:r>
            <a:r>
              <a:rPr lang="es-CO" sz="2600" dirty="0" smtClean="0"/>
              <a:t>?</a:t>
            </a:r>
          </a:p>
          <a:p>
            <a:endParaRPr lang="es-CO" sz="2600" dirty="0" smtClean="0"/>
          </a:p>
          <a:p>
            <a:pPr marL="457200" indent="-457200">
              <a:buFont typeface="Wingdings" panose="05000000000000000000" pitchFamily="2" charset="2"/>
              <a:buChar char="q"/>
            </a:pPr>
            <a:r>
              <a:rPr lang="es-CO" sz="2600" dirty="0"/>
              <a:t>¿qué normas conoce que regulan el proceso de costeo en el sector ganadero? </a:t>
            </a:r>
            <a:endParaRPr lang="es-CO" sz="2600" dirty="0" smtClean="0"/>
          </a:p>
          <a:p>
            <a:pPr marL="457200" indent="-457200">
              <a:buFont typeface="Wingdings" panose="05000000000000000000" pitchFamily="2" charset="2"/>
              <a:buChar char="q"/>
            </a:pPr>
            <a:endParaRPr lang="es-CO" sz="2600" dirty="0"/>
          </a:p>
          <a:p>
            <a:pPr marL="457200" indent="-457200">
              <a:buFont typeface="Wingdings" panose="05000000000000000000" pitchFamily="2" charset="2"/>
              <a:buChar char="q"/>
            </a:pPr>
            <a:r>
              <a:rPr lang="es-CO" sz="2600" dirty="0"/>
              <a:t>¿qué tipo de planillas o soportes utiliza para el registro de información asociada a los semovientes? </a:t>
            </a:r>
            <a:endParaRPr lang="es-CO" sz="2600" dirty="0" smtClean="0"/>
          </a:p>
          <a:p>
            <a:endParaRPr lang="es-CO" sz="2600" dirty="0"/>
          </a:p>
          <a:p>
            <a:endParaRPr lang="es-CO" sz="2800" dirty="0" smtClean="0"/>
          </a:p>
          <a:p>
            <a:endParaRPr lang="es-CO" sz="2800" dirty="0"/>
          </a:p>
          <a:p>
            <a:endParaRPr lang="es-CO" sz="2800" dirty="0" smtClean="0"/>
          </a:p>
          <a:p>
            <a:endParaRPr lang="es-CO" sz="2800" dirty="0"/>
          </a:p>
          <a:p>
            <a:r>
              <a:rPr lang="es-CO" sz="2800" dirty="0" smtClean="0"/>
              <a:t> </a:t>
            </a:r>
            <a:endParaRPr lang="es-CO" sz="2800" dirty="0"/>
          </a:p>
        </p:txBody>
      </p:sp>
    </p:spTree>
    <p:extLst>
      <p:ext uri="{BB962C8B-B14F-4D97-AF65-F5344CB8AC3E}">
        <p14:creationId xmlns:p14="http://schemas.microsoft.com/office/powerpoint/2010/main" val="12788834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Usuario\Downloads\descarga ude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9003" y="692696"/>
            <a:ext cx="2404997" cy="3240360"/>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539552" y="548680"/>
            <a:ext cx="6264696" cy="6370975"/>
          </a:xfrm>
          <a:prstGeom prst="rect">
            <a:avLst/>
          </a:prstGeom>
          <a:noFill/>
        </p:spPr>
        <p:txBody>
          <a:bodyPr wrap="square" rtlCol="0">
            <a:spAutoFit/>
          </a:bodyPr>
          <a:lstStyle/>
          <a:p>
            <a:pPr algn="ctr"/>
            <a:r>
              <a:rPr lang="es-CO" sz="4000" dirty="0" smtClean="0"/>
              <a:t>   CONCLUSIONES</a:t>
            </a:r>
          </a:p>
          <a:p>
            <a:endParaRPr lang="es-CO" sz="4000" dirty="0"/>
          </a:p>
          <a:p>
            <a:r>
              <a:rPr lang="es-CO" sz="2800" dirty="0" smtClean="0"/>
              <a:t> «</a:t>
            </a:r>
            <a:r>
              <a:rPr lang="es-CO" sz="2400" dirty="0" smtClean="0"/>
              <a:t>Se </a:t>
            </a:r>
            <a:r>
              <a:rPr lang="es-CO" sz="2400" dirty="0"/>
              <a:t>puede concluir entonces según los resultados obtenidos que los factores más influyentes en la inadecuada aplicación de un sistema de costos en la población evaluada, son: la no asignación de todos los costos de acuerdo a la filosofía de costeo, el desconocimiento de la regulación contable y la falta de registros estadísticos de la </a:t>
            </a:r>
            <a:r>
              <a:rPr lang="es-CO" sz="2400" dirty="0" smtClean="0"/>
              <a:t>operación</a:t>
            </a:r>
            <a:r>
              <a:rPr lang="es-CO" sz="2000" dirty="0" smtClean="0"/>
              <a:t>».</a:t>
            </a:r>
            <a:endParaRPr lang="es-CO" sz="2000" dirty="0"/>
          </a:p>
          <a:p>
            <a:endParaRPr lang="es-CO" sz="4000" dirty="0" smtClean="0"/>
          </a:p>
          <a:p>
            <a:endParaRPr lang="es-CO" sz="4000" dirty="0"/>
          </a:p>
          <a:p>
            <a:endParaRPr lang="es-CO" sz="4000" dirty="0"/>
          </a:p>
        </p:txBody>
      </p:sp>
    </p:spTree>
    <p:extLst>
      <p:ext uri="{BB962C8B-B14F-4D97-AF65-F5344CB8AC3E}">
        <p14:creationId xmlns:p14="http://schemas.microsoft.com/office/powerpoint/2010/main" val="37274102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Usuario\Downloads\descarga ude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9003" y="692696"/>
            <a:ext cx="2404997" cy="3240360"/>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323528" y="692696"/>
            <a:ext cx="6415475" cy="6986528"/>
          </a:xfrm>
          <a:prstGeom prst="rect">
            <a:avLst/>
          </a:prstGeom>
          <a:noFill/>
        </p:spPr>
        <p:txBody>
          <a:bodyPr wrap="square" rtlCol="0">
            <a:spAutoFit/>
          </a:bodyPr>
          <a:lstStyle>
            <a:defPPr>
              <a:defRPr lang="es-CO"/>
            </a:defPPr>
            <a:lvl1pPr algn="ctr">
              <a:defRPr sz="4000"/>
            </a:lvl1pPr>
          </a:lstStyle>
          <a:p>
            <a:r>
              <a:rPr lang="es-CO" dirty="0"/>
              <a:t>   CONCLUSIONES</a:t>
            </a:r>
          </a:p>
          <a:p>
            <a:endParaRPr lang="es-CO" dirty="0"/>
          </a:p>
          <a:p>
            <a:pPr algn="l"/>
            <a:r>
              <a:rPr lang="es-CO" dirty="0"/>
              <a:t> </a:t>
            </a:r>
            <a:r>
              <a:rPr lang="es-CO" dirty="0" smtClean="0"/>
              <a:t>«</a:t>
            </a:r>
            <a:r>
              <a:rPr lang="es-ES" sz="2400" dirty="0"/>
              <a:t>La base de costeo más utilizada dentro de la población analizada fue la real. El método de acumulación más adecuado, aunque no definido, es el método de acumulación por procesos dadas las etapas en la producción ganadera, y la filosofía de costeo que más se presentó en la muestra fue la directa, aunque de acuerdo a las erogaciones y procesos que se dan es posible aplicar sin inconvenientes las demás filosofías </a:t>
            </a:r>
            <a:r>
              <a:rPr lang="es-ES" sz="2400" dirty="0" smtClean="0"/>
              <a:t>conocida</a:t>
            </a:r>
            <a:r>
              <a:rPr lang="es-ES" sz="2800" dirty="0" smtClean="0"/>
              <a:t>s</a:t>
            </a:r>
            <a:r>
              <a:rPr lang="es-CO" dirty="0" smtClean="0"/>
              <a:t>»</a:t>
            </a:r>
            <a:endParaRPr lang="es-CO" dirty="0"/>
          </a:p>
          <a:p>
            <a:endParaRPr lang="es-CO" dirty="0"/>
          </a:p>
          <a:p>
            <a:endParaRPr lang="es-CO" dirty="0"/>
          </a:p>
          <a:p>
            <a:endParaRPr lang="es-CO" dirty="0"/>
          </a:p>
        </p:txBody>
      </p:sp>
    </p:spTree>
    <p:extLst>
      <p:ext uri="{BB962C8B-B14F-4D97-AF65-F5344CB8AC3E}">
        <p14:creationId xmlns:p14="http://schemas.microsoft.com/office/powerpoint/2010/main" val="5616651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Sector ganadero</a:t>
            </a:r>
            <a:endParaRPr lang="es-CO"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924441133"/>
              </p:ext>
            </p:extLst>
          </p:nvPr>
        </p:nvGraphicFramePr>
        <p:xfrm>
          <a:off x="755574" y="1628800"/>
          <a:ext cx="7488833" cy="4296866"/>
        </p:xfrm>
        <a:graphic>
          <a:graphicData uri="http://schemas.openxmlformats.org/drawingml/2006/table">
            <a:tbl>
              <a:tblPr firstRow="1" firstCol="1" bandRow="1">
                <a:tableStyleId>{5C22544A-7EE6-4342-B048-85BDC9FD1C3A}</a:tableStyleId>
              </a:tblPr>
              <a:tblGrid>
                <a:gridCol w="1282818"/>
                <a:gridCol w="2000219"/>
                <a:gridCol w="2000219"/>
                <a:gridCol w="2205577"/>
              </a:tblGrid>
              <a:tr h="1192654">
                <a:tc>
                  <a:txBody>
                    <a:bodyPr/>
                    <a:lstStyle/>
                    <a:p>
                      <a:pPr algn="ctr">
                        <a:lnSpc>
                          <a:spcPct val="115000"/>
                        </a:lnSpc>
                        <a:spcAft>
                          <a:spcPts val="0"/>
                        </a:spcAft>
                      </a:pPr>
                      <a:r>
                        <a:rPr lang="es-ES" sz="1800" dirty="0">
                          <a:effectLst/>
                        </a:rPr>
                        <a:t>Etapas del proceso productivo</a:t>
                      </a:r>
                      <a:endParaRPr lang="es-CO"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ES" sz="1800" dirty="0">
                          <a:effectLst/>
                        </a:rPr>
                        <a:t>Ganadería bovina de carne </a:t>
                      </a:r>
                      <a:endParaRPr lang="es-CO" sz="1600" dirty="0">
                        <a:effectLst/>
                      </a:endParaRPr>
                    </a:p>
                    <a:p>
                      <a:pPr algn="ctr">
                        <a:lnSpc>
                          <a:spcPct val="115000"/>
                        </a:lnSpc>
                        <a:spcAft>
                          <a:spcPts val="0"/>
                        </a:spcAft>
                      </a:pPr>
                      <a:r>
                        <a:rPr lang="es-ES" sz="1800" dirty="0">
                          <a:effectLst/>
                        </a:rPr>
                        <a:t>(Etapa productiva)</a:t>
                      </a:r>
                      <a:endParaRPr lang="es-CO"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ES" sz="1800" dirty="0">
                          <a:effectLst/>
                        </a:rPr>
                        <a:t>Ganadería bovina de leche (Especializada)</a:t>
                      </a:r>
                      <a:endParaRPr lang="es-CO"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s-ES" sz="1800" dirty="0">
                          <a:effectLst/>
                        </a:rPr>
                        <a:t>Ganadería bovina de leche </a:t>
                      </a:r>
                      <a:endParaRPr lang="es-CO" sz="1600" dirty="0">
                        <a:effectLst/>
                      </a:endParaRPr>
                    </a:p>
                    <a:p>
                      <a:pPr algn="ctr">
                        <a:lnSpc>
                          <a:spcPct val="115000"/>
                        </a:lnSpc>
                        <a:spcAft>
                          <a:spcPts val="0"/>
                        </a:spcAft>
                      </a:pPr>
                      <a:r>
                        <a:rPr lang="es-ES" sz="1800" dirty="0">
                          <a:effectLst/>
                        </a:rPr>
                        <a:t>(Doble propósito)</a:t>
                      </a:r>
                      <a:endParaRPr lang="es-CO" sz="1600" dirty="0">
                        <a:effectLst/>
                        <a:latin typeface="Calibri"/>
                        <a:ea typeface="Calibri"/>
                        <a:cs typeface="Times New Roman"/>
                      </a:endParaRPr>
                    </a:p>
                  </a:txBody>
                  <a:tcPr marL="68580" marR="68580" marT="0" marB="0" anchor="ctr"/>
                </a:tc>
              </a:tr>
              <a:tr h="381718">
                <a:tc>
                  <a:txBody>
                    <a:bodyPr/>
                    <a:lstStyle/>
                    <a:p>
                      <a:pPr algn="ctr">
                        <a:lnSpc>
                          <a:spcPct val="115000"/>
                        </a:lnSpc>
                        <a:spcAft>
                          <a:spcPts val="0"/>
                        </a:spcAft>
                      </a:pPr>
                      <a:r>
                        <a:rPr lang="es-ES" sz="1800">
                          <a:effectLst/>
                        </a:rPr>
                        <a:t>1</a:t>
                      </a:r>
                      <a:endParaRPr lang="es-CO" sz="1600">
                        <a:effectLst/>
                        <a:latin typeface="Calibri"/>
                        <a:ea typeface="Calibri"/>
                        <a:cs typeface="Times New Roman"/>
                      </a:endParaRPr>
                    </a:p>
                  </a:txBody>
                  <a:tcPr marL="68580" marR="68580" marT="0" marB="0" anchor="ctr"/>
                </a:tc>
                <a:tc>
                  <a:txBody>
                    <a:bodyPr/>
                    <a:lstStyle/>
                    <a:p>
                      <a:pPr algn="just">
                        <a:lnSpc>
                          <a:spcPct val="115000"/>
                        </a:lnSpc>
                        <a:spcAft>
                          <a:spcPts val="0"/>
                        </a:spcAft>
                      </a:pPr>
                      <a:r>
                        <a:rPr lang="es-ES" sz="1800" dirty="0">
                          <a:effectLst/>
                        </a:rPr>
                        <a:t>Cría</a:t>
                      </a:r>
                      <a:endParaRPr lang="es-CO" sz="16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s-ES" sz="1800" dirty="0">
                          <a:effectLst/>
                        </a:rPr>
                        <a:t>Cría</a:t>
                      </a:r>
                      <a:endParaRPr lang="es-CO" sz="16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s-ES" sz="1800" dirty="0">
                          <a:effectLst/>
                        </a:rPr>
                        <a:t>Cría</a:t>
                      </a:r>
                      <a:endParaRPr lang="es-CO" sz="1600" dirty="0">
                        <a:effectLst/>
                        <a:latin typeface="Calibri"/>
                        <a:ea typeface="Calibri"/>
                        <a:cs typeface="Times New Roman"/>
                      </a:endParaRPr>
                    </a:p>
                  </a:txBody>
                  <a:tcPr marL="68580" marR="68580" marT="0" marB="0"/>
                </a:tc>
              </a:tr>
              <a:tr h="381718">
                <a:tc>
                  <a:txBody>
                    <a:bodyPr/>
                    <a:lstStyle/>
                    <a:p>
                      <a:pPr algn="ctr">
                        <a:lnSpc>
                          <a:spcPct val="115000"/>
                        </a:lnSpc>
                        <a:spcAft>
                          <a:spcPts val="0"/>
                        </a:spcAft>
                      </a:pPr>
                      <a:r>
                        <a:rPr lang="es-ES" sz="1800">
                          <a:effectLst/>
                        </a:rPr>
                        <a:t>2</a:t>
                      </a:r>
                      <a:endParaRPr lang="es-CO" sz="1600">
                        <a:effectLst/>
                        <a:latin typeface="Calibri"/>
                        <a:ea typeface="Calibri"/>
                        <a:cs typeface="Times New Roman"/>
                      </a:endParaRPr>
                    </a:p>
                  </a:txBody>
                  <a:tcPr marL="68580" marR="68580" marT="0" marB="0" anchor="ctr"/>
                </a:tc>
                <a:tc>
                  <a:txBody>
                    <a:bodyPr/>
                    <a:lstStyle/>
                    <a:p>
                      <a:pPr algn="just">
                        <a:lnSpc>
                          <a:spcPct val="115000"/>
                        </a:lnSpc>
                        <a:spcAft>
                          <a:spcPts val="0"/>
                        </a:spcAft>
                      </a:pPr>
                      <a:r>
                        <a:rPr lang="es-ES" sz="1800" dirty="0">
                          <a:effectLst/>
                        </a:rPr>
                        <a:t>Levante</a:t>
                      </a:r>
                      <a:endParaRPr lang="es-CO" sz="16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s-ES" sz="1800">
                          <a:effectLst/>
                        </a:rPr>
                        <a:t>Levante</a:t>
                      </a:r>
                      <a:endParaRPr lang="es-CO" sz="1600">
                        <a:effectLst/>
                        <a:latin typeface="Calibri"/>
                        <a:ea typeface="Calibri"/>
                        <a:cs typeface="Times New Roman"/>
                      </a:endParaRPr>
                    </a:p>
                  </a:txBody>
                  <a:tcPr marL="68580" marR="68580" marT="0" marB="0"/>
                </a:tc>
                <a:tc>
                  <a:txBody>
                    <a:bodyPr/>
                    <a:lstStyle/>
                    <a:p>
                      <a:pPr algn="just">
                        <a:lnSpc>
                          <a:spcPct val="115000"/>
                        </a:lnSpc>
                        <a:spcAft>
                          <a:spcPts val="0"/>
                        </a:spcAft>
                      </a:pPr>
                      <a:r>
                        <a:rPr lang="es-ES" sz="1800">
                          <a:effectLst/>
                        </a:rPr>
                        <a:t>Levante</a:t>
                      </a:r>
                      <a:endParaRPr lang="es-CO" sz="1600">
                        <a:effectLst/>
                        <a:latin typeface="Calibri"/>
                        <a:ea typeface="Calibri"/>
                        <a:cs typeface="Times New Roman"/>
                      </a:endParaRPr>
                    </a:p>
                  </a:txBody>
                  <a:tcPr marL="68580" marR="68580" marT="0" marB="0"/>
                </a:tc>
              </a:tr>
              <a:tr h="381718">
                <a:tc>
                  <a:txBody>
                    <a:bodyPr/>
                    <a:lstStyle/>
                    <a:p>
                      <a:pPr algn="ctr">
                        <a:lnSpc>
                          <a:spcPct val="115000"/>
                        </a:lnSpc>
                        <a:spcAft>
                          <a:spcPts val="0"/>
                        </a:spcAft>
                      </a:pPr>
                      <a:r>
                        <a:rPr lang="es-ES" sz="1800">
                          <a:effectLst/>
                        </a:rPr>
                        <a:t>3</a:t>
                      </a:r>
                      <a:endParaRPr lang="es-CO" sz="1600">
                        <a:effectLst/>
                        <a:latin typeface="Calibri"/>
                        <a:ea typeface="Calibri"/>
                        <a:cs typeface="Times New Roman"/>
                      </a:endParaRPr>
                    </a:p>
                  </a:txBody>
                  <a:tcPr marL="68580" marR="68580" marT="0" marB="0" anchor="ctr"/>
                </a:tc>
                <a:tc>
                  <a:txBody>
                    <a:bodyPr/>
                    <a:lstStyle/>
                    <a:p>
                      <a:pPr algn="just">
                        <a:lnSpc>
                          <a:spcPct val="115000"/>
                        </a:lnSpc>
                        <a:spcAft>
                          <a:spcPts val="0"/>
                        </a:spcAft>
                      </a:pPr>
                      <a:r>
                        <a:rPr lang="es-ES" sz="1800" dirty="0">
                          <a:effectLst/>
                        </a:rPr>
                        <a:t>Ceba</a:t>
                      </a:r>
                      <a:endParaRPr lang="es-CO" sz="16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s-ES" sz="1800">
                          <a:effectLst/>
                        </a:rPr>
                        <a:t>Preparto</a:t>
                      </a:r>
                      <a:endParaRPr lang="es-CO" sz="1600">
                        <a:effectLst/>
                        <a:latin typeface="Calibri"/>
                        <a:ea typeface="Calibri"/>
                        <a:cs typeface="Times New Roman"/>
                      </a:endParaRPr>
                    </a:p>
                  </a:txBody>
                  <a:tcPr marL="68580" marR="68580" marT="0" marB="0"/>
                </a:tc>
                <a:tc>
                  <a:txBody>
                    <a:bodyPr/>
                    <a:lstStyle/>
                    <a:p>
                      <a:pPr algn="just">
                        <a:lnSpc>
                          <a:spcPct val="115000"/>
                        </a:lnSpc>
                        <a:spcAft>
                          <a:spcPts val="0"/>
                        </a:spcAft>
                      </a:pPr>
                      <a:r>
                        <a:rPr lang="es-ES" sz="1800" dirty="0">
                          <a:effectLst/>
                        </a:rPr>
                        <a:t>Preparto</a:t>
                      </a:r>
                      <a:endParaRPr lang="es-CO" sz="1600" dirty="0">
                        <a:effectLst/>
                        <a:latin typeface="Calibri"/>
                        <a:ea typeface="Calibri"/>
                        <a:cs typeface="Times New Roman"/>
                      </a:endParaRPr>
                    </a:p>
                  </a:txBody>
                  <a:tcPr marL="68580" marR="68580" marT="0" marB="0"/>
                </a:tc>
              </a:tr>
              <a:tr h="381718">
                <a:tc>
                  <a:txBody>
                    <a:bodyPr/>
                    <a:lstStyle/>
                    <a:p>
                      <a:pPr algn="ctr">
                        <a:lnSpc>
                          <a:spcPct val="115000"/>
                        </a:lnSpc>
                        <a:spcAft>
                          <a:spcPts val="0"/>
                        </a:spcAft>
                      </a:pPr>
                      <a:r>
                        <a:rPr lang="es-ES" sz="1800">
                          <a:effectLst/>
                        </a:rPr>
                        <a:t>4</a:t>
                      </a:r>
                      <a:endParaRPr lang="es-CO" sz="1600">
                        <a:effectLst/>
                        <a:latin typeface="Calibri"/>
                        <a:ea typeface="Calibri"/>
                        <a:cs typeface="Times New Roman"/>
                      </a:endParaRPr>
                    </a:p>
                  </a:txBody>
                  <a:tcPr marL="68580" marR="68580" marT="0" marB="0" anchor="ctr"/>
                </a:tc>
                <a:tc>
                  <a:txBody>
                    <a:bodyPr/>
                    <a:lstStyle/>
                    <a:p>
                      <a:pPr algn="just">
                        <a:lnSpc>
                          <a:spcPct val="115000"/>
                        </a:lnSpc>
                        <a:spcAft>
                          <a:spcPts val="0"/>
                        </a:spcAft>
                      </a:pPr>
                      <a:r>
                        <a:rPr lang="es-ES" sz="1800">
                          <a:effectLst/>
                        </a:rPr>
                        <a:t> </a:t>
                      </a:r>
                      <a:endParaRPr lang="es-CO" sz="1600">
                        <a:effectLst/>
                        <a:latin typeface="Calibri"/>
                        <a:ea typeface="Calibri"/>
                        <a:cs typeface="Times New Roman"/>
                      </a:endParaRPr>
                    </a:p>
                  </a:txBody>
                  <a:tcPr marL="68580" marR="68580" marT="0" marB="0"/>
                </a:tc>
                <a:tc>
                  <a:txBody>
                    <a:bodyPr/>
                    <a:lstStyle/>
                    <a:p>
                      <a:pPr algn="just">
                        <a:lnSpc>
                          <a:spcPct val="115000"/>
                        </a:lnSpc>
                        <a:spcAft>
                          <a:spcPts val="0"/>
                        </a:spcAft>
                      </a:pPr>
                      <a:r>
                        <a:rPr lang="es-ES" sz="1800" dirty="0">
                          <a:effectLst/>
                        </a:rPr>
                        <a:t>Parto</a:t>
                      </a:r>
                      <a:endParaRPr lang="es-CO" sz="16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s-ES" sz="1800">
                          <a:effectLst/>
                        </a:rPr>
                        <a:t>Parto</a:t>
                      </a:r>
                      <a:endParaRPr lang="es-CO" sz="1600">
                        <a:effectLst/>
                        <a:latin typeface="Calibri"/>
                        <a:ea typeface="Calibri"/>
                        <a:cs typeface="Times New Roman"/>
                      </a:endParaRPr>
                    </a:p>
                  </a:txBody>
                  <a:tcPr marL="68580" marR="68580" marT="0" marB="0"/>
                </a:tc>
              </a:tr>
              <a:tr h="381718">
                <a:tc>
                  <a:txBody>
                    <a:bodyPr/>
                    <a:lstStyle/>
                    <a:p>
                      <a:pPr algn="ctr">
                        <a:lnSpc>
                          <a:spcPct val="115000"/>
                        </a:lnSpc>
                        <a:spcAft>
                          <a:spcPts val="0"/>
                        </a:spcAft>
                      </a:pPr>
                      <a:r>
                        <a:rPr lang="es-ES" sz="1800">
                          <a:effectLst/>
                        </a:rPr>
                        <a:t>5</a:t>
                      </a:r>
                      <a:endParaRPr lang="es-CO" sz="1600">
                        <a:effectLst/>
                        <a:latin typeface="Calibri"/>
                        <a:ea typeface="Calibri"/>
                        <a:cs typeface="Times New Roman"/>
                      </a:endParaRPr>
                    </a:p>
                  </a:txBody>
                  <a:tcPr marL="68580" marR="68580" marT="0" marB="0" anchor="ctr"/>
                </a:tc>
                <a:tc>
                  <a:txBody>
                    <a:bodyPr/>
                    <a:lstStyle/>
                    <a:p>
                      <a:pPr algn="just">
                        <a:lnSpc>
                          <a:spcPct val="115000"/>
                        </a:lnSpc>
                        <a:spcAft>
                          <a:spcPts val="0"/>
                        </a:spcAft>
                      </a:pPr>
                      <a:r>
                        <a:rPr lang="es-ES" sz="1800">
                          <a:effectLst/>
                        </a:rPr>
                        <a:t> </a:t>
                      </a:r>
                      <a:endParaRPr lang="es-CO" sz="1600">
                        <a:effectLst/>
                        <a:latin typeface="Calibri"/>
                        <a:ea typeface="Calibri"/>
                        <a:cs typeface="Times New Roman"/>
                      </a:endParaRPr>
                    </a:p>
                  </a:txBody>
                  <a:tcPr marL="68580" marR="68580" marT="0" marB="0"/>
                </a:tc>
                <a:tc>
                  <a:txBody>
                    <a:bodyPr/>
                    <a:lstStyle/>
                    <a:p>
                      <a:pPr algn="just">
                        <a:lnSpc>
                          <a:spcPct val="115000"/>
                        </a:lnSpc>
                        <a:spcAft>
                          <a:spcPts val="0"/>
                        </a:spcAft>
                      </a:pPr>
                      <a:r>
                        <a:rPr lang="es-ES" sz="1800">
                          <a:effectLst/>
                        </a:rPr>
                        <a:t>Producción de leche</a:t>
                      </a:r>
                      <a:endParaRPr lang="es-CO" sz="1600">
                        <a:effectLst/>
                        <a:latin typeface="Calibri"/>
                        <a:ea typeface="Calibri"/>
                        <a:cs typeface="Times New Roman"/>
                      </a:endParaRPr>
                    </a:p>
                  </a:txBody>
                  <a:tcPr marL="68580" marR="68580" marT="0" marB="0"/>
                </a:tc>
                <a:tc>
                  <a:txBody>
                    <a:bodyPr/>
                    <a:lstStyle/>
                    <a:p>
                      <a:pPr>
                        <a:lnSpc>
                          <a:spcPct val="115000"/>
                        </a:lnSpc>
                        <a:spcAft>
                          <a:spcPts val="0"/>
                        </a:spcAft>
                      </a:pPr>
                      <a:r>
                        <a:rPr lang="es-ES" sz="1800" dirty="0">
                          <a:effectLst/>
                        </a:rPr>
                        <a:t>Producción de leche</a:t>
                      </a:r>
                      <a:endParaRPr lang="es-CO" sz="1600" dirty="0">
                        <a:effectLst/>
                        <a:latin typeface="Calibri"/>
                        <a:ea typeface="Calibri"/>
                        <a:cs typeface="Times New Roman"/>
                      </a:endParaRPr>
                    </a:p>
                  </a:txBody>
                  <a:tcPr marL="68580" marR="68580" marT="0" marB="0" anchor="ctr"/>
                </a:tc>
              </a:tr>
              <a:tr h="787186">
                <a:tc>
                  <a:txBody>
                    <a:bodyPr/>
                    <a:lstStyle/>
                    <a:p>
                      <a:pPr algn="ctr">
                        <a:lnSpc>
                          <a:spcPct val="115000"/>
                        </a:lnSpc>
                        <a:spcAft>
                          <a:spcPts val="0"/>
                        </a:spcAft>
                      </a:pPr>
                      <a:r>
                        <a:rPr lang="es-ES" sz="1800">
                          <a:effectLst/>
                        </a:rPr>
                        <a:t>6</a:t>
                      </a:r>
                      <a:endParaRPr lang="es-CO" sz="1600">
                        <a:effectLst/>
                        <a:latin typeface="Calibri"/>
                        <a:ea typeface="Calibri"/>
                        <a:cs typeface="Times New Roman"/>
                      </a:endParaRPr>
                    </a:p>
                  </a:txBody>
                  <a:tcPr marL="68580" marR="68580" marT="0" marB="0" anchor="ctr"/>
                </a:tc>
                <a:tc>
                  <a:txBody>
                    <a:bodyPr/>
                    <a:lstStyle/>
                    <a:p>
                      <a:pPr algn="just">
                        <a:lnSpc>
                          <a:spcPct val="115000"/>
                        </a:lnSpc>
                        <a:spcAft>
                          <a:spcPts val="0"/>
                        </a:spcAft>
                      </a:pPr>
                      <a:r>
                        <a:rPr lang="es-ES" sz="1800">
                          <a:effectLst/>
                        </a:rPr>
                        <a:t> </a:t>
                      </a:r>
                      <a:endParaRPr lang="es-CO" sz="1600">
                        <a:effectLst/>
                        <a:latin typeface="Calibri"/>
                        <a:ea typeface="Calibri"/>
                        <a:cs typeface="Times New Roman"/>
                      </a:endParaRPr>
                    </a:p>
                  </a:txBody>
                  <a:tcPr marL="68580" marR="68580" marT="0" marB="0"/>
                </a:tc>
                <a:tc>
                  <a:txBody>
                    <a:bodyPr/>
                    <a:lstStyle/>
                    <a:p>
                      <a:pPr algn="just">
                        <a:lnSpc>
                          <a:spcPct val="115000"/>
                        </a:lnSpc>
                        <a:spcAft>
                          <a:spcPts val="0"/>
                        </a:spcAft>
                      </a:pPr>
                      <a:r>
                        <a:rPr lang="es-ES" sz="1800" dirty="0">
                          <a:effectLst/>
                        </a:rPr>
                        <a:t> </a:t>
                      </a:r>
                      <a:endParaRPr lang="es-CO" sz="1600" dirty="0">
                        <a:effectLst/>
                        <a:latin typeface="Calibri"/>
                        <a:ea typeface="Calibri"/>
                        <a:cs typeface="Times New Roman"/>
                      </a:endParaRPr>
                    </a:p>
                  </a:txBody>
                  <a:tcPr marL="68580" marR="68580" marT="0" marB="0"/>
                </a:tc>
                <a:tc>
                  <a:txBody>
                    <a:bodyPr/>
                    <a:lstStyle/>
                    <a:p>
                      <a:pPr>
                        <a:lnSpc>
                          <a:spcPct val="115000"/>
                        </a:lnSpc>
                        <a:spcAft>
                          <a:spcPts val="0"/>
                        </a:spcAft>
                      </a:pPr>
                      <a:r>
                        <a:rPr lang="es-ES" sz="1800" dirty="0">
                          <a:effectLst/>
                        </a:rPr>
                        <a:t>Venta en cría o levante del nuevo bovino.</a:t>
                      </a:r>
                      <a:endParaRPr lang="es-CO" sz="1600" dirty="0">
                        <a:effectLst/>
                        <a:latin typeface="Calibri"/>
                        <a:ea typeface="Calibri"/>
                        <a:cs typeface="Times New Roman"/>
                      </a:endParaRPr>
                    </a:p>
                  </a:txBody>
                  <a:tcPr marL="68580" marR="68580" marT="0" marB="0" anchor="ctr"/>
                </a:tc>
              </a:tr>
            </a:tbl>
          </a:graphicData>
        </a:graphic>
      </p:graphicFrame>
      <p:sp>
        <p:nvSpPr>
          <p:cNvPr id="5" name="Rectangle 1"/>
          <p:cNvSpPr>
            <a:spLocks noChangeArrowheads="1"/>
          </p:cNvSpPr>
          <p:nvPr/>
        </p:nvSpPr>
        <p:spPr bwMode="auto">
          <a:xfrm>
            <a:off x="785486" y="5969078"/>
            <a:ext cx="741682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Fuente: producci</a:t>
            </a:r>
            <a:r>
              <a:rPr kumimoji="0" lang="es-ES" sz="1200" b="0" i="0" u="none" strike="noStrike" cap="none" normalizeH="0" baseline="0" smtClean="0">
                <a:ln>
                  <a:noFill/>
                </a:ln>
                <a:solidFill>
                  <a:srgbClr val="000000"/>
                </a:solidFill>
                <a:effectLst/>
                <a:latin typeface="Calibri"/>
                <a:ea typeface="Calibri" pitchFamily="34" charset="0"/>
                <a:cs typeface="Times New Roman" pitchFamily="18" charset="0"/>
              </a:rPr>
              <a:t>ó</a:t>
            </a:r>
            <a:r>
              <a:rPr kumimoji="0" lang="es-ES"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n propia</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1694030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Usuario\Downloads\descarga ude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6256" y="0"/>
            <a:ext cx="2267744" cy="3933056"/>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p:txBody>
          <a:bodyPr>
            <a:normAutofit/>
          </a:bodyPr>
          <a:lstStyle/>
          <a:p>
            <a:r>
              <a:rPr lang="es-CO" dirty="0" smtClean="0"/>
              <a:t>METODOLOGÍAS DE COSTEO</a:t>
            </a:r>
            <a:endParaRPr lang="es-CO" dirty="0"/>
          </a:p>
        </p:txBody>
      </p:sp>
      <p:sp>
        <p:nvSpPr>
          <p:cNvPr id="3" name="2 Marcador de contenido"/>
          <p:cNvSpPr>
            <a:spLocks noGrp="1"/>
          </p:cNvSpPr>
          <p:nvPr>
            <p:ph idx="1"/>
          </p:nvPr>
        </p:nvSpPr>
        <p:spPr/>
        <p:txBody>
          <a:bodyPr/>
          <a:lstStyle/>
          <a:p>
            <a:pPr marL="342900" lvl="1" indent="-342900">
              <a:buFont typeface="Arial" pitchFamily="34" charset="0"/>
              <a:buChar char="•"/>
            </a:pPr>
            <a:r>
              <a:rPr lang="es-ES" sz="3200" dirty="0">
                <a:latin typeface="+mj-lt"/>
                <a:ea typeface="+mj-ea"/>
                <a:cs typeface="+mj-cs"/>
              </a:rPr>
              <a:t>Base de </a:t>
            </a:r>
            <a:r>
              <a:rPr lang="es-ES" sz="3200" dirty="0" smtClean="0">
                <a:latin typeface="+mj-lt"/>
                <a:ea typeface="+mj-ea"/>
                <a:cs typeface="+mj-cs"/>
              </a:rPr>
              <a:t>Costeo: real, estándar y normal.</a:t>
            </a:r>
          </a:p>
          <a:p>
            <a:pPr marL="342900" lvl="1" indent="-342900">
              <a:buFont typeface="Arial" pitchFamily="34" charset="0"/>
              <a:buChar char="•"/>
            </a:pPr>
            <a:endParaRPr lang="es-ES" sz="3200" dirty="0" smtClean="0">
              <a:latin typeface="+mj-lt"/>
              <a:ea typeface="+mj-ea"/>
              <a:cs typeface="+mj-cs"/>
            </a:endParaRPr>
          </a:p>
          <a:p>
            <a:pPr marL="342900" lvl="1" indent="-342900">
              <a:buFont typeface="Arial" pitchFamily="34" charset="0"/>
              <a:buChar char="•"/>
            </a:pPr>
            <a:r>
              <a:rPr lang="es-ES" sz="3200" dirty="0">
                <a:latin typeface="+mj-lt"/>
                <a:ea typeface="+mj-ea"/>
                <a:cs typeface="+mj-cs"/>
              </a:rPr>
              <a:t>Filosofía de </a:t>
            </a:r>
            <a:r>
              <a:rPr lang="es-ES" sz="3200" dirty="0" smtClean="0">
                <a:latin typeface="+mj-lt"/>
                <a:ea typeface="+mj-ea"/>
                <a:cs typeface="+mj-cs"/>
              </a:rPr>
              <a:t>Costeo: directo, absorbente, variable, ABC y </a:t>
            </a:r>
            <a:r>
              <a:rPr lang="es-ES" sz="3200" dirty="0" err="1" smtClean="0"/>
              <a:t>throughput</a:t>
            </a:r>
            <a:r>
              <a:rPr lang="es-ES" sz="3200" dirty="0" smtClean="0"/>
              <a:t>.</a:t>
            </a:r>
          </a:p>
          <a:p>
            <a:pPr marL="342900" lvl="1" indent="-342900">
              <a:buFont typeface="Arial" pitchFamily="34" charset="0"/>
              <a:buChar char="•"/>
            </a:pPr>
            <a:endParaRPr lang="es-ES" sz="3200" dirty="0" smtClean="0"/>
          </a:p>
          <a:p>
            <a:pPr marL="342900" lvl="1" indent="-342900">
              <a:buFont typeface="Arial" pitchFamily="34" charset="0"/>
              <a:buChar char="•"/>
            </a:pPr>
            <a:r>
              <a:rPr lang="es-ES" sz="3200" dirty="0">
                <a:latin typeface="+mj-lt"/>
                <a:ea typeface="+mj-ea"/>
                <a:cs typeface="+mj-cs"/>
              </a:rPr>
              <a:t>Métodos de </a:t>
            </a:r>
            <a:r>
              <a:rPr lang="es-ES" sz="3200" dirty="0" smtClean="0">
                <a:latin typeface="+mj-lt"/>
                <a:ea typeface="+mj-ea"/>
                <a:cs typeface="+mj-cs"/>
              </a:rPr>
              <a:t>Acumulación: ordenes de producción, procesos y actividades</a:t>
            </a:r>
            <a:endParaRPr lang="es-CO" sz="3200" dirty="0">
              <a:latin typeface="+mj-lt"/>
              <a:ea typeface="+mj-ea"/>
              <a:cs typeface="+mj-cs"/>
            </a:endParaRPr>
          </a:p>
          <a:p>
            <a:pPr marL="342900" lvl="1" indent="-342900">
              <a:buFont typeface="Arial" pitchFamily="34" charset="0"/>
              <a:buChar char="•"/>
            </a:pPr>
            <a:endParaRPr lang="es-CO" sz="3200" dirty="0">
              <a:latin typeface="+mj-lt"/>
              <a:ea typeface="+mj-ea"/>
              <a:cs typeface="+mj-cs"/>
            </a:endParaRPr>
          </a:p>
          <a:p>
            <a:pPr marL="342900" lvl="1" indent="-342900">
              <a:buFont typeface="Arial" pitchFamily="34" charset="0"/>
              <a:buChar char="•"/>
            </a:pPr>
            <a:endParaRPr lang="es-CO" sz="3200" dirty="0" smtClean="0">
              <a:latin typeface="+mj-lt"/>
              <a:ea typeface="+mj-ea"/>
              <a:cs typeface="+mj-cs"/>
            </a:endParaRPr>
          </a:p>
          <a:p>
            <a:pPr marL="342900" lvl="1" indent="-342900">
              <a:buFont typeface="Arial" pitchFamily="34" charset="0"/>
              <a:buChar char="•"/>
            </a:pPr>
            <a:endParaRPr lang="es-CO" sz="3200" dirty="0">
              <a:latin typeface="+mj-lt"/>
              <a:ea typeface="+mj-ea"/>
              <a:cs typeface="+mj-cs"/>
            </a:endParaRPr>
          </a:p>
          <a:p>
            <a:endParaRPr lang="es-CO" dirty="0"/>
          </a:p>
        </p:txBody>
      </p:sp>
    </p:spTree>
    <p:extLst>
      <p:ext uri="{BB962C8B-B14F-4D97-AF65-F5344CB8AC3E}">
        <p14:creationId xmlns:p14="http://schemas.microsoft.com/office/powerpoint/2010/main" val="10840215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Usuario\Downloads\descarga ude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692696"/>
            <a:ext cx="2411760" cy="3240360"/>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title"/>
          </p:nvPr>
        </p:nvSpPr>
        <p:spPr>
          <a:xfrm>
            <a:off x="457200" y="274638"/>
            <a:ext cx="6131024" cy="1143000"/>
          </a:xfrm>
        </p:spPr>
        <p:txBody>
          <a:bodyPr>
            <a:normAutofit fontScale="90000"/>
          </a:bodyPr>
          <a:lstStyle/>
          <a:p>
            <a:r>
              <a:rPr lang="es-CO" sz="4000" dirty="0" smtClean="0"/>
              <a:t>FORMULACIÓN DEL PROBLEMA </a:t>
            </a:r>
            <a:endParaRPr lang="es-CO" sz="4000" dirty="0"/>
          </a:p>
        </p:txBody>
      </p:sp>
      <p:sp>
        <p:nvSpPr>
          <p:cNvPr id="3" name="2 Marcador de contenido"/>
          <p:cNvSpPr>
            <a:spLocks noGrp="1"/>
          </p:cNvSpPr>
          <p:nvPr>
            <p:ph idx="1"/>
          </p:nvPr>
        </p:nvSpPr>
        <p:spPr>
          <a:xfrm>
            <a:off x="395536" y="1988840"/>
            <a:ext cx="6192688" cy="3600400"/>
          </a:xfrm>
        </p:spPr>
        <p:txBody>
          <a:bodyPr/>
          <a:lstStyle/>
          <a:p>
            <a:pPr marL="0" indent="0" algn="just">
              <a:buNone/>
            </a:pPr>
            <a:r>
              <a:rPr lang="es-CO" sz="3600" dirty="0"/>
              <a:t>¿Cuáles son los principales factores que influyen en una inadecuada aplicación de las metodologías de costeo en el sector ganadero</a:t>
            </a:r>
            <a:r>
              <a:rPr lang="es-CO" sz="3600" dirty="0" smtClean="0"/>
              <a:t>?</a:t>
            </a:r>
          </a:p>
          <a:p>
            <a:pPr marL="0" indent="0" algn="just">
              <a:buNone/>
            </a:pPr>
            <a:endParaRPr lang="es-CO" sz="3600" dirty="0"/>
          </a:p>
          <a:p>
            <a:pPr marL="0" indent="0" algn="just">
              <a:buNone/>
            </a:pPr>
            <a:endParaRPr lang="es-CO" dirty="0"/>
          </a:p>
          <a:p>
            <a:pPr marL="0" indent="0" algn="just">
              <a:buNone/>
            </a:pPr>
            <a:endParaRPr lang="es-CO" dirty="0"/>
          </a:p>
        </p:txBody>
      </p:sp>
    </p:spTree>
    <p:extLst>
      <p:ext uri="{BB962C8B-B14F-4D97-AF65-F5344CB8AC3E}">
        <p14:creationId xmlns:p14="http://schemas.microsoft.com/office/powerpoint/2010/main" val="12065589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8 Tabla"/>
          <p:cNvGraphicFramePr>
            <a:graphicFrameLocks noGrp="1"/>
          </p:cNvGraphicFramePr>
          <p:nvPr>
            <p:extLst>
              <p:ext uri="{D42A27DB-BD31-4B8C-83A1-F6EECF244321}">
                <p14:modId xmlns:p14="http://schemas.microsoft.com/office/powerpoint/2010/main" val="1167353574"/>
              </p:ext>
            </p:extLst>
          </p:nvPr>
        </p:nvGraphicFramePr>
        <p:xfrm>
          <a:off x="467544" y="620688"/>
          <a:ext cx="7704854" cy="5352838"/>
        </p:xfrm>
        <a:graphic>
          <a:graphicData uri="http://schemas.openxmlformats.org/drawingml/2006/table">
            <a:tbl>
              <a:tblPr firstRow="1" firstCol="1" bandRow="1">
                <a:tableStyleId>{5C22544A-7EE6-4342-B048-85BDC9FD1C3A}</a:tableStyleId>
              </a:tblPr>
              <a:tblGrid>
                <a:gridCol w="1336849"/>
                <a:gridCol w="1183430"/>
                <a:gridCol w="1800200"/>
                <a:gridCol w="1368152"/>
                <a:gridCol w="2016223"/>
              </a:tblGrid>
              <a:tr h="252336">
                <a:tc>
                  <a:txBody>
                    <a:bodyPr/>
                    <a:lstStyle/>
                    <a:p>
                      <a:pPr algn="ctr">
                        <a:lnSpc>
                          <a:spcPct val="115000"/>
                        </a:lnSpc>
                        <a:spcAft>
                          <a:spcPts val="0"/>
                        </a:spcAft>
                      </a:pPr>
                      <a:r>
                        <a:rPr lang="es-ES" sz="1100" dirty="0">
                          <a:effectLst/>
                        </a:rPr>
                        <a:t>VARIABLE</a:t>
                      </a:r>
                      <a:endParaRPr lang="es-CO" sz="1100" dirty="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a:effectLst/>
                        </a:rPr>
                        <a:t>FORMA DE MEDICIÓN</a:t>
                      </a:r>
                      <a:endParaRPr lang="es-CO" sz="110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a:effectLst/>
                        </a:rPr>
                        <a:t>POSIBLES RESULTADOS</a:t>
                      </a:r>
                      <a:endParaRPr lang="es-CO" sz="110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a:effectLst/>
                        </a:rPr>
                        <a:t>ESCALA</a:t>
                      </a:r>
                      <a:endParaRPr lang="es-CO" sz="110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a:effectLst/>
                        </a:rPr>
                        <a:t>INTERPRETACIÓN</a:t>
                      </a:r>
                      <a:endParaRPr lang="es-CO" sz="1100">
                        <a:effectLst/>
                        <a:latin typeface="Calibri"/>
                        <a:ea typeface="Calibri"/>
                        <a:cs typeface="Times New Roman"/>
                      </a:endParaRPr>
                    </a:p>
                  </a:txBody>
                  <a:tcPr marL="20778" marR="20778" marT="0" marB="0" anchor="ctr"/>
                </a:tc>
              </a:tr>
              <a:tr h="883178">
                <a:tc rowSpan="2">
                  <a:txBody>
                    <a:bodyPr/>
                    <a:lstStyle/>
                    <a:p>
                      <a:pPr algn="ctr">
                        <a:lnSpc>
                          <a:spcPct val="115000"/>
                        </a:lnSpc>
                        <a:spcAft>
                          <a:spcPts val="0"/>
                        </a:spcAft>
                      </a:pPr>
                      <a:r>
                        <a:rPr lang="es-ES" sz="1100" dirty="0">
                          <a:effectLst/>
                        </a:rPr>
                        <a:t>V1. No asignación de todos los costos de acuerdo a la filosofía de costeo</a:t>
                      </a:r>
                      <a:endParaRPr lang="es-CO" sz="1100" dirty="0">
                        <a:effectLst/>
                        <a:latin typeface="Calibri"/>
                        <a:ea typeface="Calibri"/>
                        <a:cs typeface="Times New Roman"/>
                      </a:endParaRPr>
                    </a:p>
                  </a:txBody>
                  <a:tcPr marL="20778" marR="20778" marT="0" marB="0" anchor="ctr"/>
                </a:tc>
                <a:tc rowSpan="2">
                  <a:txBody>
                    <a:bodyPr/>
                    <a:lstStyle/>
                    <a:p>
                      <a:pPr algn="ctr">
                        <a:lnSpc>
                          <a:spcPct val="115000"/>
                        </a:lnSpc>
                        <a:spcAft>
                          <a:spcPts val="0"/>
                        </a:spcAft>
                      </a:pPr>
                      <a:r>
                        <a:rPr lang="es-ES" sz="1100" dirty="0">
                          <a:effectLst/>
                        </a:rPr>
                        <a:t>¿Asigna todos los costos a su inventario de acuerdo a la filosofía de costeo utilizada?</a:t>
                      </a:r>
                      <a:endParaRPr lang="es-CO" sz="1100" dirty="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a:effectLst/>
                        </a:rPr>
                        <a:t>- Según su filosofía de costeo, clasifica y asigna de una manera correcta los costos que corresponden</a:t>
                      </a:r>
                      <a:endParaRPr lang="es-CO" sz="110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a:effectLst/>
                        </a:rPr>
                        <a:t>0</a:t>
                      </a:r>
                      <a:endParaRPr lang="es-CO" sz="110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dirty="0">
                          <a:effectLst/>
                        </a:rPr>
                        <a:t>Se asignan todos los costos al inventario según la filosofía de costeo definida</a:t>
                      </a:r>
                      <a:endParaRPr lang="es-CO" sz="1100" dirty="0">
                        <a:effectLst/>
                        <a:latin typeface="Calibri"/>
                        <a:ea typeface="Calibri"/>
                        <a:cs typeface="Times New Roman"/>
                      </a:endParaRPr>
                    </a:p>
                  </a:txBody>
                  <a:tcPr marL="20778" marR="20778" marT="0" marB="0" anchor="ctr"/>
                </a:tc>
              </a:tr>
              <a:tr h="504672">
                <a:tc vMerge="1">
                  <a:txBody>
                    <a:bodyPr/>
                    <a:lstStyle/>
                    <a:p>
                      <a:endParaRPr lang="es-CO"/>
                    </a:p>
                  </a:txBody>
                  <a:tcPr/>
                </a:tc>
                <a:tc vMerge="1">
                  <a:txBody>
                    <a:bodyPr/>
                    <a:lstStyle/>
                    <a:p>
                      <a:endParaRPr lang="es-CO"/>
                    </a:p>
                  </a:txBody>
                  <a:tcPr/>
                </a:tc>
                <a:tc>
                  <a:txBody>
                    <a:bodyPr/>
                    <a:lstStyle/>
                    <a:p>
                      <a:pPr algn="ctr">
                        <a:lnSpc>
                          <a:spcPct val="115000"/>
                        </a:lnSpc>
                        <a:spcAft>
                          <a:spcPts val="0"/>
                        </a:spcAft>
                      </a:pPr>
                      <a:r>
                        <a:rPr lang="es-ES" sz="1100">
                          <a:effectLst/>
                        </a:rPr>
                        <a:t>- No se asigne todos los costos Según la filosofía</a:t>
                      </a:r>
                      <a:endParaRPr lang="es-CO" sz="110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a:effectLst/>
                        </a:rPr>
                        <a:t>1</a:t>
                      </a:r>
                      <a:endParaRPr lang="es-CO" sz="110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a:effectLst/>
                        </a:rPr>
                        <a:t>No se asignan todos los costos al inventario según la filosofía de costeo definida</a:t>
                      </a:r>
                      <a:endParaRPr lang="es-CO" sz="1100">
                        <a:effectLst/>
                        <a:latin typeface="Calibri"/>
                        <a:ea typeface="Calibri"/>
                        <a:cs typeface="Times New Roman"/>
                      </a:endParaRPr>
                    </a:p>
                  </a:txBody>
                  <a:tcPr marL="20778" marR="20778" marT="0" marB="0" anchor="ctr"/>
                </a:tc>
              </a:tr>
              <a:tr h="651158">
                <a:tc rowSpan="2">
                  <a:txBody>
                    <a:bodyPr/>
                    <a:lstStyle/>
                    <a:p>
                      <a:pPr algn="ctr">
                        <a:lnSpc>
                          <a:spcPct val="115000"/>
                        </a:lnSpc>
                        <a:spcAft>
                          <a:spcPts val="0"/>
                        </a:spcAft>
                      </a:pPr>
                      <a:r>
                        <a:rPr lang="es-ES" sz="1100">
                          <a:effectLst/>
                        </a:rPr>
                        <a:t>V2. Incorrecta aplicación de una base de costeo</a:t>
                      </a:r>
                      <a:endParaRPr lang="es-CO" sz="1100">
                        <a:effectLst/>
                        <a:latin typeface="Calibri"/>
                        <a:ea typeface="Calibri"/>
                        <a:cs typeface="Times New Roman"/>
                      </a:endParaRPr>
                    </a:p>
                  </a:txBody>
                  <a:tcPr marL="20778" marR="20778" marT="0" marB="0" anchor="ctr"/>
                </a:tc>
                <a:tc rowSpan="2">
                  <a:txBody>
                    <a:bodyPr/>
                    <a:lstStyle/>
                    <a:p>
                      <a:pPr algn="ctr">
                        <a:lnSpc>
                          <a:spcPct val="115000"/>
                        </a:lnSpc>
                        <a:spcAft>
                          <a:spcPts val="0"/>
                        </a:spcAft>
                      </a:pPr>
                      <a:r>
                        <a:rPr lang="es-ES" sz="1100" dirty="0">
                          <a:effectLst/>
                        </a:rPr>
                        <a:t>¿Cómo aplica la base de costeo?</a:t>
                      </a:r>
                      <a:endParaRPr lang="es-CO" sz="1100" dirty="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dirty="0">
                          <a:effectLst/>
                        </a:rPr>
                        <a:t>Existe una mala aplicación de la base de costeo</a:t>
                      </a:r>
                      <a:endParaRPr lang="es-CO" sz="1100" dirty="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a:effectLst/>
                        </a:rPr>
                        <a:t>1</a:t>
                      </a:r>
                      <a:endParaRPr lang="es-CO" sz="110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a:effectLst/>
                        </a:rPr>
                        <a:t>Existe una mala aplicación de la metodología de costeo</a:t>
                      </a:r>
                      <a:endParaRPr lang="es-CO" sz="1100">
                        <a:effectLst/>
                        <a:latin typeface="Calibri"/>
                        <a:ea typeface="Calibri"/>
                        <a:cs typeface="Times New Roman"/>
                      </a:endParaRPr>
                    </a:p>
                  </a:txBody>
                  <a:tcPr marL="20778" marR="20778" marT="0" marB="0" anchor="ctr"/>
                </a:tc>
              </a:tr>
              <a:tr h="504672">
                <a:tc vMerge="1">
                  <a:txBody>
                    <a:bodyPr/>
                    <a:lstStyle/>
                    <a:p>
                      <a:endParaRPr lang="es-CO"/>
                    </a:p>
                  </a:txBody>
                  <a:tcPr/>
                </a:tc>
                <a:tc vMerge="1">
                  <a:txBody>
                    <a:bodyPr/>
                    <a:lstStyle/>
                    <a:p>
                      <a:endParaRPr lang="es-CO"/>
                    </a:p>
                  </a:txBody>
                  <a:tcPr/>
                </a:tc>
                <a:tc>
                  <a:txBody>
                    <a:bodyPr/>
                    <a:lstStyle/>
                    <a:p>
                      <a:pPr algn="ctr">
                        <a:lnSpc>
                          <a:spcPct val="115000"/>
                        </a:lnSpc>
                        <a:spcAft>
                          <a:spcPts val="0"/>
                        </a:spcAft>
                      </a:pPr>
                      <a:r>
                        <a:rPr lang="es-ES" sz="1100" dirty="0">
                          <a:effectLst/>
                        </a:rPr>
                        <a:t>No existe una mala aplicación de la base de costeo</a:t>
                      </a:r>
                      <a:endParaRPr lang="es-CO" sz="1100" dirty="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a:effectLst/>
                        </a:rPr>
                        <a:t>0</a:t>
                      </a:r>
                      <a:endParaRPr lang="es-CO" sz="110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a:effectLst/>
                        </a:rPr>
                        <a:t>No existe una mala aplicación de la metodología de costeo</a:t>
                      </a:r>
                      <a:endParaRPr lang="es-CO" sz="1100">
                        <a:effectLst/>
                        <a:latin typeface="Calibri"/>
                        <a:ea typeface="Calibri"/>
                        <a:cs typeface="Times New Roman"/>
                      </a:endParaRPr>
                    </a:p>
                  </a:txBody>
                  <a:tcPr marL="20778" marR="20778" marT="0" marB="0" anchor="ctr"/>
                </a:tc>
              </a:tr>
              <a:tr h="614587">
                <a:tc rowSpan="2">
                  <a:txBody>
                    <a:bodyPr/>
                    <a:lstStyle/>
                    <a:p>
                      <a:pPr algn="ctr">
                        <a:lnSpc>
                          <a:spcPct val="115000"/>
                        </a:lnSpc>
                        <a:spcAft>
                          <a:spcPts val="0"/>
                        </a:spcAft>
                      </a:pPr>
                      <a:r>
                        <a:rPr lang="es-ES" sz="1100">
                          <a:effectLst/>
                        </a:rPr>
                        <a:t>V3. No uso de un método de acumulación de costos</a:t>
                      </a:r>
                      <a:endParaRPr lang="es-CO" sz="1100">
                        <a:effectLst/>
                        <a:latin typeface="Calibri"/>
                        <a:ea typeface="Calibri"/>
                        <a:cs typeface="Times New Roman"/>
                      </a:endParaRPr>
                    </a:p>
                  </a:txBody>
                  <a:tcPr marL="20778" marR="20778" marT="0" marB="0" anchor="ctr"/>
                </a:tc>
                <a:tc rowSpan="2">
                  <a:txBody>
                    <a:bodyPr/>
                    <a:lstStyle/>
                    <a:p>
                      <a:pPr algn="ctr">
                        <a:lnSpc>
                          <a:spcPct val="115000"/>
                        </a:lnSpc>
                        <a:spcAft>
                          <a:spcPts val="0"/>
                        </a:spcAft>
                      </a:pPr>
                      <a:r>
                        <a:rPr lang="es-ES" sz="1100" dirty="0">
                          <a:effectLst/>
                        </a:rPr>
                        <a:t>¿Qué método de acumulación utiliza?</a:t>
                      </a:r>
                      <a:endParaRPr lang="es-CO" sz="1100" dirty="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dirty="0">
                          <a:effectLst/>
                        </a:rPr>
                        <a:t>- Procesos </a:t>
                      </a:r>
                      <a:endParaRPr lang="es-CO" sz="1100" dirty="0">
                        <a:effectLst/>
                      </a:endParaRPr>
                    </a:p>
                    <a:p>
                      <a:pPr algn="ctr">
                        <a:lnSpc>
                          <a:spcPct val="115000"/>
                        </a:lnSpc>
                        <a:spcAft>
                          <a:spcPts val="0"/>
                        </a:spcAft>
                      </a:pPr>
                      <a:r>
                        <a:rPr lang="es-ES" sz="1100" dirty="0">
                          <a:effectLst/>
                        </a:rPr>
                        <a:t>- Órdenes</a:t>
                      </a:r>
                      <a:endParaRPr lang="es-CO" sz="1100" dirty="0">
                        <a:effectLst/>
                      </a:endParaRPr>
                    </a:p>
                    <a:p>
                      <a:pPr algn="ctr">
                        <a:lnSpc>
                          <a:spcPct val="115000"/>
                        </a:lnSpc>
                        <a:spcAft>
                          <a:spcPts val="0"/>
                        </a:spcAft>
                      </a:pPr>
                      <a:r>
                        <a:rPr lang="es-ES" sz="1100" dirty="0">
                          <a:effectLst/>
                        </a:rPr>
                        <a:t>- Proyectos</a:t>
                      </a:r>
                      <a:endParaRPr lang="es-CO" sz="1100" dirty="0">
                        <a:effectLst/>
                      </a:endParaRPr>
                    </a:p>
                    <a:p>
                      <a:pPr algn="ctr">
                        <a:lnSpc>
                          <a:spcPct val="115000"/>
                        </a:lnSpc>
                        <a:spcAft>
                          <a:spcPts val="0"/>
                        </a:spcAft>
                      </a:pPr>
                      <a:r>
                        <a:rPr lang="es-ES" sz="1100" dirty="0">
                          <a:effectLst/>
                        </a:rPr>
                        <a:t>- Actividades</a:t>
                      </a:r>
                      <a:endParaRPr lang="es-CO" sz="1100" dirty="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dirty="0">
                          <a:effectLst/>
                        </a:rPr>
                        <a:t>0</a:t>
                      </a:r>
                      <a:endParaRPr lang="es-CO" sz="1100" dirty="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a:effectLst/>
                        </a:rPr>
                        <a:t>Tiene una método de acumulación de costos definido</a:t>
                      </a:r>
                      <a:endParaRPr lang="es-CO" sz="1100">
                        <a:effectLst/>
                        <a:latin typeface="Calibri"/>
                        <a:ea typeface="Calibri"/>
                        <a:cs typeface="Times New Roman"/>
                      </a:endParaRPr>
                    </a:p>
                  </a:txBody>
                  <a:tcPr marL="20778" marR="20778" marT="0" marB="0" anchor="ctr"/>
                </a:tc>
              </a:tr>
              <a:tr h="504672">
                <a:tc vMerge="1">
                  <a:txBody>
                    <a:bodyPr/>
                    <a:lstStyle/>
                    <a:p>
                      <a:endParaRPr lang="es-CO"/>
                    </a:p>
                  </a:txBody>
                  <a:tcPr/>
                </a:tc>
                <a:tc vMerge="1">
                  <a:txBody>
                    <a:bodyPr/>
                    <a:lstStyle/>
                    <a:p>
                      <a:endParaRPr lang="es-CO"/>
                    </a:p>
                  </a:txBody>
                  <a:tcPr/>
                </a:tc>
                <a:tc>
                  <a:txBody>
                    <a:bodyPr/>
                    <a:lstStyle/>
                    <a:p>
                      <a:pPr algn="ctr">
                        <a:lnSpc>
                          <a:spcPct val="115000"/>
                        </a:lnSpc>
                        <a:spcAft>
                          <a:spcPts val="0"/>
                        </a:spcAft>
                      </a:pPr>
                      <a:r>
                        <a:rPr lang="es-ES" sz="1100">
                          <a:effectLst/>
                        </a:rPr>
                        <a:t>No lo posee un método de acumulación definido</a:t>
                      </a:r>
                      <a:endParaRPr lang="es-CO" sz="110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dirty="0">
                          <a:effectLst/>
                        </a:rPr>
                        <a:t>1</a:t>
                      </a:r>
                      <a:endParaRPr lang="es-CO" sz="1100" dirty="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dirty="0">
                          <a:effectLst/>
                        </a:rPr>
                        <a:t>No tiene un método de acumulación de costos definido</a:t>
                      </a:r>
                      <a:endParaRPr lang="es-CO" sz="1100" dirty="0">
                        <a:effectLst/>
                        <a:latin typeface="Calibri"/>
                        <a:ea typeface="Calibri"/>
                        <a:cs typeface="Times New Roman"/>
                      </a:endParaRPr>
                    </a:p>
                  </a:txBody>
                  <a:tcPr marL="20778" marR="20778" marT="0" marB="0" anchor="ctr"/>
                </a:tc>
              </a:tr>
              <a:tr h="540938">
                <a:tc rowSpan="2">
                  <a:txBody>
                    <a:bodyPr/>
                    <a:lstStyle/>
                    <a:p>
                      <a:pPr algn="ctr">
                        <a:lnSpc>
                          <a:spcPct val="115000"/>
                        </a:lnSpc>
                        <a:spcAft>
                          <a:spcPts val="0"/>
                        </a:spcAft>
                      </a:pPr>
                      <a:r>
                        <a:rPr lang="es-ES" sz="1100">
                          <a:effectLst/>
                        </a:rPr>
                        <a:t>V4. </a:t>
                      </a:r>
                      <a:r>
                        <a:rPr lang="es-ES" sz="1100" spc="-70">
                          <a:effectLst/>
                        </a:rPr>
                        <a:t>Desconocimiento</a:t>
                      </a:r>
                      <a:r>
                        <a:rPr lang="es-ES" sz="1100">
                          <a:effectLst/>
                        </a:rPr>
                        <a:t> de regulación contable y fiscal</a:t>
                      </a:r>
                      <a:endParaRPr lang="es-CO" sz="1100">
                        <a:effectLst/>
                        <a:latin typeface="Calibri"/>
                        <a:ea typeface="Calibri"/>
                        <a:cs typeface="Times New Roman"/>
                      </a:endParaRPr>
                    </a:p>
                  </a:txBody>
                  <a:tcPr marL="20778" marR="20778" marT="0" marB="0" anchor="ctr"/>
                </a:tc>
                <a:tc rowSpan="2">
                  <a:txBody>
                    <a:bodyPr/>
                    <a:lstStyle/>
                    <a:p>
                      <a:pPr algn="ctr">
                        <a:lnSpc>
                          <a:spcPct val="115000"/>
                        </a:lnSpc>
                        <a:spcAft>
                          <a:spcPts val="0"/>
                        </a:spcAft>
                      </a:pPr>
                      <a:r>
                        <a:rPr lang="es-ES" sz="1100">
                          <a:effectLst/>
                        </a:rPr>
                        <a:t>¿Aplica la normatividad relacionada con las metodologías de costeo?</a:t>
                      </a:r>
                      <a:endParaRPr lang="es-CO" sz="110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a:effectLst/>
                        </a:rPr>
                        <a:t>Si</a:t>
                      </a:r>
                      <a:endParaRPr lang="es-CO" sz="110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a:effectLst/>
                        </a:rPr>
                        <a:t>0</a:t>
                      </a:r>
                      <a:endParaRPr lang="es-CO" sz="110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dirty="0">
                          <a:effectLst/>
                        </a:rPr>
                        <a:t>Aplica la normatividad relacionada con las metodologías de costeo</a:t>
                      </a:r>
                      <a:endParaRPr lang="es-CO" sz="1100" dirty="0">
                        <a:effectLst/>
                        <a:latin typeface="Calibri"/>
                        <a:ea typeface="Calibri"/>
                        <a:cs typeface="Times New Roman"/>
                      </a:endParaRPr>
                    </a:p>
                  </a:txBody>
                  <a:tcPr marL="20778" marR="20778" marT="0" marB="0" anchor="ctr"/>
                </a:tc>
              </a:tr>
              <a:tr h="540938">
                <a:tc vMerge="1">
                  <a:txBody>
                    <a:bodyPr/>
                    <a:lstStyle/>
                    <a:p>
                      <a:endParaRPr lang="es-CO"/>
                    </a:p>
                  </a:txBody>
                  <a:tcPr/>
                </a:tc>
                <a:tc vMerge="1">
                  <a:txBody>
                    <a:bodyPr/>
                    <a:lstStyle/>
                    <a:p>
                      <a:endParaRPr lang="es-CO"/>
                    </a:p>
                  </a:txBody>
                  <a:tcPr/>
                </a:tc>
                <a:tc>
                  <a:txBody>
                    <a:bodyPr/>
                    <a:lstStyle/>
                    <a:p>
                      <a:pPr algn="ctr">
                        <a:lnSpc>
                          <a:spcPct val="115000"/>
                        </a:lnSpc>
                        <a:spcAft>
                          <a:spcPts val="0"/>
                        </a:spcAft>
                      </a:pPr>
                      <a:r>
                        <a:rPr lang="es-ES" sz="1100" dirty="0">
                          <a:effectLst/>
                        </a:rPr>
                        <a:t>No</a:t>
                      </a:r>
                      <a:endParaRPr lang="es-CO" sz="1100" dirty="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dirty="0">
                          <a:effectLst/>
                        </a:rPr>
                        <a:t>1</a:t>
                      </a:r>
                      <a:endParaRPr lang="es-CO" sz="1100" dirty="0">
                        <a:effectLst/>
                        <a:latin typeface="Calibri"/>
                        <a:ea typeface="Calibri"/>
                        <a:cs typeface="Times New Roman"/>
                      </a:endParaRPr>
                    </a:p>
                  </a:txBody>
                  <a:tcPr marL="20778" marR="20778" marT="0" marB="0" anchor="ctr"/>
                </a:tc>
                <a:tc>
                  <a:txBody>
                    <a:bodyPr/>
                    <a:lstStyle/>
                    <a:p>
                      <a:pPr algn="ctr">
                        <a:lnSpc>
                          <a:spcPct val="115000"/>
                        </a:lnSpc>
                        <a:spcAft>
                          <a:spcPts val="0"/>
                        </a:spcAft>
                      </a:pPr>
                      <a:r>
                        <a:rPr lang="es-ES" sz="1100" dirty="0">
                          <a:effectLst/>
                        </a:rPr>
                        <a:t>No aplica la normatividad relacionada con las metodologías de costeo</a:t>
                      </a:r>
                      <a:endParaRPr lang="es-CO" sz="1100" dirty="0">
                        <a:effectLst/>
                        <a:latin typeface="Calibri"/>
                        <a:ea typeface="Calibri"/>
                        <a:cs typeface="Times New Roman"/>
                      </a:endParaRPr>
                    </a:p>
                  </a:txBody>
                  <a:tcPr marL="20778" marR="20778" marT="0" marB="0" anchor="ctr"/>
                </a:tc>
              </a:tr>
            </a:tbl>
          </a:graphicData>
        </a:graphic>
      </p:graphicFrame>
    </p:spTree>
    <p:extLst>
      <p:ext uri="{BB962C8B-B14F-4D97-AF65-F5344CB8AC3E}">
        <p14:creationId xmlns:p14="http://schemas.microsoft.com/office/powerpoint/2010/main" val="34199166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graphicFrame>
            <p:nvGraphicFramePr>
              <p:cNvPr id="5" name="4 Tabla"/>
              <p:cNvGraphicFramePr>
                <a:graphicFrameLocks noGrp="1"/>
              </p:cNvGraphicFramePr>
              <p:nvPr>
                <p:extLst>
                  <p:ext uri="{D42A27DB-BD31-4B8C-83A1-F6EECF244321}">
                    <p14:modId xmlns:p14="http://schemas.microsoft.com/office/powerpoint/2010/main" val="905396814"/>
                  </p:ext>
                </p:extLst>
              </p:nvPr>
            </p:nvGraphicFramePr>
            <p:xfrm>
              <a:off x="467544" y="441874"/>
              <a:ext cx="7560840" cy="5127498"/>
            </p:xfrm>
            <a:graphic>
              <a:graphicData uri="http://schemas.openxmlformats.org/drawingml/2006/table">
                <a:tbl>
                  <a:tblPr firstRow="1" firstCol="1" bandRow="1">
                    <a:tableStyleId>{5C22544A-7EE6-4342-B048-85BDC9FD1C3A}</a:tableStyleId>
                  </a:tblPr>
                  <a:tblGrid>
                    <a:gridCol w="1311862"/>
                    <a:gridCol w="1749150"/>
                    <a:gridCol w="1250148"/>
                    <a:gridCol w="1624840"/>
                    <a:gridCol w="1624840"/>
                  </a:tblGrid>
                  <a:tr h="476250">
                    <a:tc rowSpan="2">
                      <a:txBody>
                        <a:bodyPr/>
                        <a:lstStyle/>
                        <a:p>
                          <a:pPr algn="ctr">
                            <a:lnSpc>
                              <a:spcPct val="115000"/>
                            </a:lnSpc>
                            <a:spcAft>
                              <a:spcPts val="0"/>
                            </a:spcAft>
                          </a:pPr>
                          <a:r>
                            <a:rPr lang="es-ES" sz="1200" dirty="0">
                              <a:effectLst/>
                            </a:rPr>
                            <a:t>V5. Falta de registros estadísticos de la operación</a:t>
                          </a:r>
                          <a:endParaRPr lang="es-CO" sz="1200" dirty="0">
                            <a:effectLst/>
                            <a:latin typeface="Calibri"/>
                            <a:ea typeface="Calibri"/>
                            <a:cs typeface="Times New Roman"/>
                          </a:endParaRPr>
                        </a:p>
                      </a:txBody>
                      <a:tcPr marL="44450" marR="44450" marT="0" marB="0" anchor="ctr"/>
                    </a:tc>
                    <a:tc rowSpan="2">
                      <a:txBody>
                        <a:bodyPr/>
                        <a:lstStyle/>
                        <a:p>
                          <a:pPr algn="ctr">
                            <a:lnSpc>
                              <a:spcPct val="115000"/>
                            </a:lnSpc>
                            <a:spcAft>
                              <a:spcPts val="0"/>
                            </a:spcAft>
                          </a:pPr>
                          <a:r>
                            <a:rPr lang="es-ES" sz="1200" dirty="0">
                              <a:effectLst/>
                            </a:rPr>
                            <a:t>¿Poseen índices productivos y reproductivos obtenidos de datos históricos de la producción?</a:t>
                          </a:r>
                          <a:endParaRPr lang="es-CO" sz="12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200">
                              <a:effectLst/>
                            </a:rPr>
                            <a:t>Si</a:t>
                          </a:r>
                          <a:endParaRPr lang="es-CO" sz="12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200">
                              <a:effectLst/>
                            </a:rPr>
                            <a:t>0</a:t>
                          </a:r>
                          <a:endParaRPr lang="es-CO" sz="12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200">
                              <a:effectLst/>
                            </a:rPr>
                            <a:t>Se obtienen estadísticas operativas</a:t>
                          </a:r>
                          <a:endParaRPr lang="es-CO" sz="1200">
                            <a:effectLst/>
                            <a:latin typeface="Calibri"/>
                            <a:ea typeface="Calibri"/>
                            <a:cs typeface="Times New Roman"/>
                          </a:endParaRPr>
                        </a:p>
                      </a:txBody>
                      <a:tcPr marL="44450" marR="44450" marT="0" marB="0" anchor="ctr"/>
                    </a:tc>
                  </a:tr>
                  <a:tr h="476250">
                    <a:tc vMerge="1">
                      <a:txBody>
                        <a:bodyPr/>
                        <a:lstStyle/>
                        <a:p>
                          <a:endParaRPr lang="es-CO"/>
                        </a:p>
                      </a:txBody>
                      <a:tcPr/>
                    </a:tc>
                    <a:tc vMerge="1">
                      <a:txBody>
                        <a:bodyPr/>
                        <a:lstStyle/>
                        <a:p>
                          <a:endParaRPr lang="es-CO"/>
                        </a:p>
                      </a:txBody>
                      <a:tcPr/>
                    </a:tc>
                    <a:tc>
                      <a:txBody>
                        <a:bodyPr/>
                        <a:lstStyle/>
                        <a:p>
                          <a:pPr algn="ctr">
                            <a:lnSpc>
                              <a:spcPct val="115000"/>
                            </a:lnSpc>
                            <a:spcAft>
                              <a:spcPts val="0"/>
                            </a:spcAft>
                          </a:pPr>
                          <a:r>
                            <a:rPr lang="es-ES" sz="1200">
                              <a:effectLst/>
                            </a:rPr>
                            <a:t>No</a:t>
                          </a:r>
                          <a:endParaRPr lang="es-CO" sz="12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200">
                              <a:effectLst/>
                            </a:rPr>
                            <a:t>1</a:t>
                          </a:r>
                          <a:endParaRPr lang="es-CO" sz="12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200">
                              <a:effectLst/>
                            </a:rPr>
                            <a:t>No se obtienen estadísticas operativas</a:t>
                          </a:r>
                          <a:endParaRPr lang="es-CO" sz="1200">
                            <a:effectLst/>
                            <a:latin typeface="Calibri"/>
                            <a:ea typeface="Calibri"/>
                            <a:cs typeface="Times New Roman"/>
                          </a:endParaRPr>
                        </a:p>
                      </a:txBody>
                      <a:tcPr marL="44450" marR="44450" marT="0" marB="0" anchor="ctr"/>
                    </a:tc>
                  </a:tr>
                  <a:tr h="161925">
                    <a:tc>
                      <a:txBody>
                        <a:bodyPr/>
                        <a:lstStyle/>
                        <a:p>
                          <a:pPr algn="ctr">
                            <a:lnSpc>
                              <a:spcPct val="115000"/>
                            </a:lnSpc>
                            <a:spcAft>
                              <a:spcPts val="0"/>
                            </a:spcAft>
                          </a:pPr>
                          <a:r>
                            <a:rPr lang="es-ES" sz="1200">
                              <a:effectLst/>
                            </a:rPr>
                            <a:t>V6. Nivel de importancia percibida de los factores</a:t>
                          </a:r>
                          <a:endParaRPr lang="es-CO" sz="1200">
                            <a:effectLst/>
                            <a:latin typeface="Calibri"/>
                            <a:ea typeface="Calibri"/>
                            <a:cs typeface="Times New Roman"/>
                          </a:endParaRPr>
                        </a:p>
                      </a:txBody>
                      <a:tcPr marL="44450" marR="44450" marT="0" marB="0" anchor="ctr"/>
                    </a:tc>
                    <a:tc>
                      <a:txBody>
                        <a:bodyPr/>
                        <a:lstStyle/>
                        <a:p>
                          <a:pPr algn="ctr">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s-CO" sz="1200">
                                        <a:effectLst/>
                                      </a:rPr>
                                    </m:ctrlPr>
                                  </m:sSubPr>
                                  <m:e>
                                    <m:r>
                                      <a:rPr lang="es-ES" sz="1200">
                                        <a:effectLst/>
                                      </a:rPr>
                                      <m:t>𝑋</m:t>
                                    </m:r>
                                  </m:e>
                                  <m:sub>
                                    <m:r>
                                      <a:rPr lang="es-ES" sz="1200">
                                        <a:effectLst/>
                                      </a:rPr>
                                      <m:t>𝑖</m:t>
                                    </m:r>
                                  </m:sub>
                                </m:sSub>
                                <m:r>
                                  <a:rPr lang="es-ES" sz="1200">
                                    <a:effectLst/>
                                  </a:rPr>
                                  <m:t>=</m:t>
                                </m:r>
                                <m:f>
                                  <m:fPr>
                                    <m:ctrlPr>
                                      <a:rPr lang="es-CO" sz="1200">
                                        <a:effectLst/>
                                      </a:rPr>
                                    </m:ctrlPr>
                                  </m:fPr>
                                  <m:num>
                                    <m:nary>
                                      <m:naryPr>
                                        <m:chr m:val="∑"/>
                                        <m:limLoc m:val="undOvr"/>
                                        <m:ctrlPr>
                                          <a:rPr lang="es-CO" sz="1200">
                                            <a:effectLst/>
                                          </a:rPr>
                                        </m:ctrlPr>
                                      </m:naryPr>
                                      <m:sub>
                                        <m:r>
                                          <a:rPr lang="es-ES" sz="1200">
                                            <a:effectLst/>
                                          </a:rPr>
                                          <m:t>𝑖</m:t>
                                        </m:r>
                                        <m:r>
                                          <a:rPr lang="es-ES" sz="1200">
                                            <a:effectLst/>
                                          </a:rPr>
                                          <m:t>=1</m:t>
                                        </m:r>
                                      </m:sub>
                                      <m:sup>
                                        <m:r>
                                          <a:rPr lang="es-ES" sz="1200">
                                            <a:effectLst/>
                                          </a:rPr>
                                          <m:t>𝑛</m:t>
                                        </m:r>
                                      </m:sup>
                                      <m:e>
                                        <m:sSub>
                                          <m:sSubPr>
                                            <m:ctrlPr>
                                              <a:rPr lang="es-CO" sz="1200">
                                                <a:effectLst/>
                                              </a:rPr>
                                            </m:ctrlPr>
                                          </m:sSubPr>
                                          <m:e>
                                            <m:r>
                                              <a:rPr lang="es-ES" sz="1200">
                                                <a:effectLst/>
                                              </a:rPr>
                                              <m:t>𝐶</m:t>
                                            </m:r>
                                          </m:e>
                                          <m:sub>
                                            <m:r>
                                              <a:rPr lang="es-ES" sz="1200">
                                                <a:effectLst/>
                                              </a:rPr>
                                              <m:t>𝑖𝑗</m:t>
                                            </m:r>
                                          </m:sub>
                                        </m:sSub>
                                      </m:e>
                                    </m:nary>
                                  </m:num>
                                  <m:den>
                                    <m:nary>
                                      <m:naryPr>
                                        <m:chr m:val="∑"/>
                                        <m:limLoc m:val="undOvr"/>
                                        <m:ctrlPr>
                                          <a:rPr lang="es-CO" sz="1200">
                                            <a:effectLst/>
                                          </a:rPr>
                                        </m:ctrlPr>
                                      </m:naryPr>
                                      <m:sub>
                                        <m:r>
                                          <a:rPr lang="es-ES" sz="1200">
                                            <a:effectLst/>
                                          </a:rPr>
                                          <m:t>𝑖</m:t>
                                        </m:r>
                                        <m:r>
                                          <a:rPr lang="es-ES" sz="1200">
                                            <a:effectLst/>
                                          </a:rPr>
                                          <m:t>=1</m:t>
                                        </m:r>
                                      </m:sub>
                                      <m:sup>
                                        <m:r>
                                          <a:rPr lang="es-ES" sz="1200">
                                            <a:effectLst/>
                                          </a:rPr>
                                          <m:t>𝑛</m:t>
                                        </m:r>
                                      </m:sup>
                                      <m:e>
                                        <m:sSub>
                                          <m:sSubPr>
                                            <m:ctrlPr>
                                              <a:rPr lang="es-CO" sz="1200">
                                                <a:effectLst/>
                                              </a:rPr>
                                            </m:ctrlPr>
                                          </m:sSubPr>
                                          <m:e>
                                            <m:r>
                                              <a:rPr lang="es-ES" sz="1200">
                                                <a:effectLst/>
                                              </a:rPr>
                                              <m:t>𝐶</m:t>
                                            </m:r>
                                          </m:e>
                                          <m:sub>
                                            <m:r>
                                              <a:rPr lang="es-ES" sz="1200">
                                                <a:effectLst/>
                                              </a:rPr>
                                              <m:t>𝑖</m:t>
                                            </m:r>
                                          </m:sub>
                                        </m:sSub>
                                      </m:e>
                                    </m:nary>
                                  </m:den>
                                </m:f>
                              </m:oMath>
                            </m:oMathPara>
                          </a14:m>
                          <a:endParaRPr lang="es-CO" sz="1200" dirty="0">
                            <a:effectLst/>
                          </a:endParaRPr>
                        </a:p>
                        <a:p>
                          <a:pPr algn="ctr">
                            <a:lnSpc>
                              <a:spcPct val="115000"/>
                            </a:lnSpc>
                            <a:spcAft>
                              <a:spcPts val="0"/>
                            </a:spcAft>
                          </a:pPr>
                          <a:r>
                            <a:rPr lang="es-ES" sz="1200" dirty="0">
                              <a:effectLst/>
                            </a:rPr>
                            <a:t> </a:t>
                          </a:r>
                          <a:endParaRPr lang="es-CO" sz="1200" dirty="0">
                            <a:effectLst/>
                          </a:endParaRPr>
                        </a:p>
                        <a:p>
                          <a:pPr algn="ctr">
                            <a:lnSpc>
                              <a:spcPct val="115000"/>
                            </a:lnSpc>
                            <a:spcAft>
                              <a:spcPts val="0"/>
                            </a:spcAft>
                          </a:pPr>
                          <a:r>
                            <a:rPr lang="es-ES" sz="1200" dirty="0">
                              <a:effectLst/>
                            </a:rPr>
                            <a:t>Dónde:</a:t>
                          </a:r>
                          <a:endParaRPr lang="es-CO" sz="1200" dirty="0">
                            <a:effectLst/>
                          </a:endParaRPr>
                        </a:p>
                        <a:p>
                          <a:pPr algn="ctr">
                            <a:lnSpc>
                              <a:spcPct val="115000"/>
                            </a:lnSpc>
                            <a:spcAft>
                              <a:spcPts val="0"/>
                            </a:spcAft>
                          </a:pPr>
                          <a:r>
                            <a:rPr lang="es-ES" sz="1200" dirty="0">
                              <a:effectLst/>
                            </a:rPr>
                            <a:t> </a:t>
                          </a:r>
                          <a:endParaRPr lang="es-CO" sz="1200" dirty="0">
                            <a:effectLst/>
                          </a:endParaRPr>
                        </a:p>
                        <a:p>
                          <a:pPr algn="ctr">
                            <a:lnSpc>
                              <a:spcPct val="115000"/>
                            </a:lnSpc>
                            <a:spcAft>
                              <a:spcPts val="0"/>
                            </a:spcAft>
                          </a:pPr>
                          <a14:m>
                            <m:oMath xmlns:m="http://schemas.openxmlformats.org/officeDocument/2006/math">
                              <m:sSub>
                                <m:sSubPr>
                                  <m:ctrlPr>
                                    <a:rPr lang="es-CO" sz="1200">
                                      <a:effectLst/>
                                    </a:rPr>
                                  </m:ctrlPr>
                                </m:sSubPr>
                                <m:e>
                                  <m:r>
                                    <a:rPr lang="es-ES" sz="1200">
                                      <a:effectLst/>
                                    </a:rPr>
                                    <m:t>𝑋</m:t>
                                  </m:r>
                                </m:e>
                                <m:sub>
                                  <m:r>
                                    <a:rPr lang="es-ES" sz="1200">
                                      <a:effectLst/>
                                    </a:rPr>
                                    <m:t>𝑖</m:t>
                                  </m:r>
                                </m:sub>
                              </m:sSub>
                            </m:oMath>
                          </a14:m>
                          <a:r>
                            <a:rPr lang="es-ES" sz="1200" dirty="0">
                              <a:effectLst/>
                            </a:rPr>
                            <a:t>: nivel de importancia de la variable </a:t>
                          </a:r>
                          <a14:m>
                            <m:oMath xmlns:m="http://schemas.openxmlformats.org/officeDocument/2006/math">
                              <m:sSub>
                                <m:sSubPr>
                                  <m:ctrlPr>
                                    <a:rPr lang="es-CO" sz="1200">
                                      <a:effectLst/>
                                    </a:rPr>
                                  </m:ctrlPr>
                                </m:sSubPr>
                                <m:e>
                                  <m:r>
                                    <a:rPr lang="es-ES" sz="1200">
                                      <a:effectLst/>
                                    </a:rPr>
                                    <m:t>𝑉</m:t>
                                  </m:r>
                                </m:e>
                                <m:sub>
                                  <m:r>
                                    <a:rPr lang="es-ES" sz="1200">
                                      <a:effectLst/>
                                    </a:rPr>
                                    <m:t>𝑗</m:t>
                                  </m:r>
                                </m:sub>
                              </m:sSub>
                            </m:oMath>
                          </a14:m>
                          <a:endParaRPr lang="es-CO" sz="1200" dirty="0">
                            <a:effectLst/>
                          </a:endParaRPr>
                        </a:p>
                        <a:p>
                          <a:pPr algn="ctr">
                            <a:lnSpc>
                              <a:spcPct val="115000"/>
                            </a:lnSpc>
                            <a:spcAft>
                              <a:spcPts val="0"/>
                            </a:spcAft>
                          </a:pPr>
                          <a:r>
                            <a:rPr lang="es-ES" sz="1200" dirty="0">
                              <a:effectLst/>
                            </a:rPr>
                            <a:t> </a:t>
                          </a:r>
                          <a:endParaRPr lang="es-CO" sz="1200" dirty="0">
                            <a:effectLst/>
                          </a:endParaRPr>
                        </a:p>
                        <a:p>
                          <a:pPr algn="ctr">
                            <a:lnSpc>
                              <a:spcPct val="115000"/>
                            </a:lnSpc>
                            <a:spcAft>
                              <a:spcPts val="0"/>
                            </a:spcAft>
                          </a:pPr>
                          <a14:m>
                            <m:oMath xmlns:m="http://schemas.openxmlformats.org/officeDocument/2006/math">
                              <m:r>
                                <a:rPr lang="es-ES" sz="1200">
                                  <a:effectLst/>
                                </a:rPr>
                                <m:t>𝑛</m:t>
                              </m:r>
                            </m:oMath>
                          </a14:m>
                          <a:r>
                            <a:rPr lang="es-ES" sz="1200" dirty="0">
                              <a:effectLst/>
                            </a:rPr>
                            <a:t>: número de entrevistas</a:t>
                          </a:r>
                          <a:endParaRPr lang="es-CO" sz="1200" dirty="0">
                            <a:effectLst/>
                          </a:endParaRPr>
                        </a:p>
                        <a:p>
                          <a:pPr algn="ctr">
                            <a:lnSpc>
                              <a:spcPct val="115000"/>
                            </a:lnSpc>
                            <a:spcAft>
                              <a:spcPts val="0"/>
                            </a:spcAft>
                          </a:pPr>
                          <a:r>
                            <a:rPr lang="es-ES" sz="1200" dirty="0">
                              <a:effectLst/>
                            </a:rPr>
                            <a:t> </a:t>
                          </a:r>
                          <a:endParaRPr lang="es-CO" sz="1200" dirty="0">
                            <a:effectLst/>
                          </a:endParaRPr>
                        </a:p>
                        <a:p>
                          <a:pPr algn="ctr">
                            <a:lnSpc>
                              <a:spcPct val="115000"/>
                            </a:lnSpc>
                            <a:spcAft>
                              <a:spcPts val="0"/>
                            </a:spcAft>
                          </a:pPr>
                          <a14:m>
                            <m:oMath xmlns:m="http://schemas.openxmlformats.org/officeDocument/2006/math">
                              <m:sSub>
                                <m:sSubPr>
                                  <m:ctrlPr>
                                    <a:rPr lang="es-CO" sz="1200">
                                      <a:effectLst/>
                                    </a:rPr>
                                  </m:ctrlPr>
                                </m:sSubPr>
                                <m:e>
                                  <m:r>
                                    <a:rPr lang="es-ES" sz="1200">
                                      <a:effectLst/>
                                    </a:rPr>
                                    <m:t>𝐶</m:t>
                                  </m:r>
                                </m:e>
                                <m:sub>
                                  <m:r>
                                    <a:rPr lang="es-ES" sz="1200">
                                      <a:effectLst/>
                                    </a:rPr>
                                    <m:t>𝑗𝑖</m:t>
                                  </m:r>
                                </m:sub>
                              </m:sSub>
                            </m:oMath>
                          </a14:m>
                          <a:r>
                            <a:rPr lang="es-ES" sz="1200" dirty="0">
                              <a:effectLst/>
                            </a:rPr>
                            <a:t>:calificación de importancia que le da cada entrevistado a la variable </a:t>
                          </a:r>
                          <a14:m>
                            <m:oMath xmlns:m="http://schemas.openxmlformats.org/officeDocument/2006/math">
                              <m:sSub>
                                <m:sSubPr>
                                  <m:ctrlPr>
                                    <a:rPr lang="es-CO" sz="1200">
                                      <a:effectLst/>
                                    </a:rPr>
                                  </m:ctrlPr>
                                </m:sSubPr>
                                <m:e>
                                  <m:r>
                                    <a:rPr lang="es-ES" sz="1200">
                                      <a:effectLst/>
                                    </a:rPr>
                                    <m:t>𝑉</m:t>
                                  </m:r>
                                </m:e>
                                <m:sub>
                                  <m:r>
                                    <a:rPr lang="es-ES" sz="1200">
                                      <a:effectLst/>
                                    </a:rPr>
                                    <m:t>𝑗</m:t>
                                  </m:r>
                                </m:sub>
                              </m:sSub>
                            </m:oMath>
                          </a14:m>
                          <a:endParaRPr lang="es-CO" sz="1200" dirty="0">
                            <a:effectLst/>
                          </a:endParaRPr>
                        </a:p>
                        <a:p>
                          <a:pPr algn="ctr">
                            <a:lnSpc>
                              <a:spcPct val="115000"/>
                            </a:lnSpc>
                            <a:spcAft>
                              <a:spcPts val="0"/>
                            </a:spcAft>
                          </a:pPr>
                          <a:r>
                            <a:rPr lang="es-ES" sz="1200" dirty="0">
                              <a:effectLst/>
                            </a:rPr>
                            <a:t> </a:t>
                          </a:r>
                          <a:endParaRPr lang="es-CO" sz="1200" dirty="0">
                            <a:effectLst/>
                          </a:endParaRPr>
                        </a:p>
                        <a:p>
                          <a:pPr algn="ctr">
                            <a:lnSpc>
                              <a:spcPct val="115000"/>
                            </a:lnSpc>
                            <a:spcAft>
                              <a:spcPts val="0"/>
                            </a:spcAft>
                          </a:pPr>
                          <a14:m>
                            <m:oMath xmlns:m="http://schemas.openxmlformats.org/officeDocument/2006/math">
                              <m:sSub>
                                <m:sSubPr>
                                  <m:ctrlPr>
                                    <a:rPr lang="es-CO" sz="1200">
                                      <a:effectLst/>
                                    </a:rPr>
                                  </m:ctrlPr>
                                </m:sSubPr>
                                <m:e>
                                  <m:r>
                                    <a:rPr lang="es-ES" sz="1200">
                                      <a:effectLst/>
                                    </a:rPr>
                                    <m:t>𝐶</m:t>
                                  </m:r>
                                </m:e>
                                <m:sub>
                                  <m:r>
                                    <a:rPr lang="es-ES" sz="1200">
                                      <a:effectLst/>
                                    </a:rPr>
                                    <m:t>𝑖</m:t>
                                  </m:r>
                                </m:sub>
                              </m:sSub>
                            </m:oMath>
                          </a14:m>
                          <a:r>
                            <a:rPr lang="es-ES" sz="1200" dirty="0">
                              <a:effectLst/>
                            </a:rPr>
                            <a:t>: calificación de importancia que le da los entrevistados a todas las variables</a:t>
                          </a:r>
                          <a:endParaRPr lang="es-CO" sz="1200" dirty="0">
                            <a:effectLst/>
                            <a:latin typeface="Calibri"/>
                            <a:ea typeface="Calibri"/>
                            <a:cs typeface="Times New Roman"/>
                          </a:endParaRPr>
                        </a:p>
                      </a:txBody>
                      <a:tcPr marL="44450" marR="44450" marT="0" marB="0" anchor="ctr"/>
                    </a:tc>
                    <a:tc>
                      <a:txBody>
                        <a:bodyPr/>
                        <a:lstStyle/>
                        <a:p>
                          <a:pPr>
                            <a:lnSpc>
                              <a:spcPct val="115000"/>
                            </a:lnSpc>
                            <a:spcAft>
                              <a:spcPts val="0"/>
                            </a:spcAft>
                          </a:pPr>
                          <a14:m>
                            <m:oMathPara xmlns:m="http://schemas.openxmlformats.org/officeDocument/2006/math">
                              <m:oMathParaPr>
                                <m:jc m:val="centerGroup"/>
                              </m:oMathParaPr>
                              <m:oMath xmlns:m="http://schemas.openxmlformats.org/officeDocument/2006/math">
                                <m:r>
                                  <a:rPr lang="es-ES" sz="1200">
                                    <a:effectLst/>
                                  </a:rPr>
                                  <m:t>0&gt;</m:t>
                                </m:r>
                                <m:sSub>
                                  <m:sSubPr>
                                    <m:ctrlPr>
                                      <a:rPr lang="es-CO" sz="1200">
                                        <a:effectLst/>
                                      </a:rPr>
                                    </m:ctrlPr>
                                  </m:sSubPr>
                                  <m:e>
                                    <m:r>
                                      <a:rPr lang="es-ES" sz="1200">
                                        <a:effectLst/>
                                      </a:rPr>
                                      <m:t>𝑋</m:t>
                                    </m:r>
                                  </m:e>
                                  <m:sub>
                                    <m:r>
                                      <a:rPr lang="es-ES" sz="1200">
                                        <a:effectLst/>
                                      </a:rPr>
                                      <m:t>𝑖</m:t>
                                    </m:r>
                                  </m:sub>
                                </m:sSub>
                                <m:r>
                                  <a:rPr lang="es-ES" sz="1200">
                                    <a:effectLst/>
                                  </a:rPr>
                                  <m:t>≥1</m:t>
                                </m:r>
                              </m:oMath>
                            </m:oMathPara>
                          </a14:m>
                          <a:endParaRPr lang="es-CO" sz="12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200" dirty="0">
                              <a:effectLst/>
                            </a:rPr>
                            <a:t>N/A</a:t>
                          </a:r>
                          <a:endParaRPr lang="es-CO" sz="12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200" dirty="0">
                              <a:effectLst/>
                            </a:rPr>
                            <a:t>La variable</a:t>
                          </a:r>
                          <a14:m>
                            <m:oMath xmlns:m="http://schemas.openxmlformats.org/officeDocument/2006/math">
                              <m:r>
                                <a:rPr lang="es-ES" sz="1200">
                                  <a:effectLst/>
                                </a:rPr>
                                <m:t> </m:t>
                              </m:r>
                              <m:r>
                                <a:rPr lang="es-ES" sz="1200">
                                  <a:effectLst/>
                                </a:rPr>
                                <m:t>𝑗</m:t>
                              </m:r>
                            </m:oMath>
                          </a14:m>
                          <a:r>
                            <a:rPr lang="es-ES" sz="1200" dirty="0">
                              <a:effectLst/>
                            </a:rPr>
                            <a:t> tiene un grado de importancia de </a:t>
                          </a:r>
                          <a14:m>
                            <m:oMath xmlns:m="http://schemas.openxmlformats.org/officeDocument/2006/math">
                              <m:r>
                                <a:rPr lang="es-ES" sz="1200">
                                  <a:effectLst/>
                                </a:rPr>
                                <m:t>𝑋</m:t>
                              </m:r>
                            </m:oMath>
                          </a14:m>
                          <a:r>
                            <a:rPr lang="es-ES" sz="1200" dirty="0">
                              <a:effectLst/>
                            </a:rPr>
                            <a:t> según la percepción de los entrevistados</a:t>
                          </a:r>
                          <a:endParaRPr lang="es-CO" sz="1200" dirty="0">
                            <a:effectLst/>
                            <a:latin typeface="Calibri"/>
                            <a:ea typeface="Calibri"/>
                            <a:cs typeface="Times New Roman"/>
                          </a:endParaRPr>
                        </a:p>
                      </a:txBody>
                      <a:tcPr marL="44450" marR="44450" marT="0" marB="0" anchor="ctr"/>
                    </a:tc>
                  </a:tr>
                </a:tbl>
              </a:graphicData>
            </a:graphic>
          </p:graphicFrame>
        </mc:Choice>
        <mc:Fallback>
          <p:graphicFrame>
            <p:nvGraphicFramePr>
              <p:cNvPr id="5" name="4 Tabla"/>
              <p:cNvGraphicFramePr>
                <a:graphicFrameLocks noGrp="1"/>
              </p:cNvGraphicFramePr>
              <p:nvPr>
                <p:extLst>
                  <p:ext uri="{D42A27DB-BD31-4B8C-83A1-F6EECF244321}">
                    <p14:modId xmlns:p14="http://schemas.microsoft.com/office/powerpoint/2010/main" val="905396814"/>
                  </p:ext>
                </p:extLst>
              </p:nvPr>
            </p:nvGraphicFramePr>
            <p:xfrm>
              <a:off x="467544" y="441874"/>
              <a:ext cx="7560840" cy="5127498"/>
            </p:xfrm>
            <a:graphic>
              <a:graphicData uri="http://schemas.openxmlformats.org/drawingml/2006/table">
                <a:tbl>
                  <a:tblPr firstRow="1" firstCol="1" bandRow="1">
                    <a:tableStyleId>{5C22544A-7EE6-4342-B048-85BDC9FD1C3A}</a:tableStyleId>
                  </a:tblPr>
                  <a:tblGrid>
                    <a:gridCol w="1311862"/>
                    <a:gridCol w="1749150"/>
                    <a:gridCol w="1250148"/>
                    <a:gridCol w="1624840"/>
                    <a:gridCol w="1624840"/>
                  </a:tblGrid>
                  <a:tr h="476250">
                    <a:tc rowSpan="2">
                      <a:txBody>
                        <a:bodyPr/>
                        <a:lstStyle/>
                        <a:p>
                          <a:pPr algn="ctr">
                            <a:lnSpc>
                              <a:spcPct val="115000"/>
                            </a:lnSpc>
                            <a:spcAft>
                              <a:spcPts val="0"/>
                            </a:spcAft>
                          </a:pPr>
                          <a:r>
                            <a:rPr lang="es-ES" sz="1200" dirty="0">
                              <a:effectLst/>
                            </a:rPr>
                            <a:t>V5. Falta de registros estadísticos de la operación</a:t>
                          </a:r>
                          <a:endParaRPr lang="es-CO" sz="1200" dirty="0">
                            <a:effectLst/>
                            <a:latin typeface="Calibri"/>
                            <a:ea typeface="Calibri"/>
                            <a:cs typeface="Times New Roman"/>
                          </a:endParaRPr>
                        </a:p>
                      </a:txBody>
                      <a:tcPr marL="44450" marR="44450" marT="0" marB="0" anchor="ctr"/>
                    </a:tc>
                    <a:tc rowSpan="2">
                      <a:txBody>
                        <a:bodyPr/>
                        <a:lstStyle/>
                        <a:p>
                          <a:pPr algn="ctr">
                            <a:lnSpc>
                              <a:spcPct val="115000"/>
                            </a:lnSpc>
                            <a:spcAft>
                              <a:spcPts val="0"/>
                            </a:spcAft>
                          </a:pPr>
                          <a:r>
                            <a:rPr lang="es-ES" sz="1200" dirty="0">
                              <a:effectLst/>
                            </a:rPr>
                            <a:t>¿Poseen índices productivos y reproductivos obtenidos de datos históricos de la producción?</a:t>
                          </a:r>
                          <a:endParaRPr lang="es-CO" sz="12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200">
                              <a:effectLst/>
                            </a:rPr>
                            <a:t>Si</a:t>
                          </a:r>
                          <a:endParaRPr lang="es-CO" sz="12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200">
                              <a:effectLst/>
                            </a:rPr>
                            <a:t>0</a:t>
                          </a:r>
                          <a:endParaRPr lang="es-CO" sz="12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200">
                              <a:effectLst/>
                            </a:rPr>
                            <a:t>Se obtienen estadísticas operativas</a:t>
                          </a:r>
                          <a:endParaRPr lang="es-CO" sz="1200">
                            <a:effectLst/>
                            <a:latin typeface="Calibri"/>
                            <a:ea typeface="Calibri"/>
                            <a:cs typeface="Times New Roman"/>
                          </a:endParaRPr>
                        </a:p>
                      </a:txBody>
                      <a:tcPr marL="44450" marR="44450" marT="0" marB="0" anchor="ctr"/>
                    </a:tc>
                  </a:tr>
                  <a:tr h="562991">
                    <a:tc vMerge="1">
                      <a:txBody>
                        <a:bodyPr/>
                        <a:lstStyle/>
                        <a:p>
                          <a:endParaRPr lang="es-CO"/>
                        </a:p>
                      </a:txBody>
                      <a:tcPr/>
                    </a:tc>
                    <a:tc vMerge="1">
                      <a:txBody>
                        <a:bodyPr/>
                        <a:lstStyle/>
                        <a:p>
                          <a:endParaRPr lang="es-CO"/>
                        </a:p>
                      </a:txBody>
                      <a:tcPr/>
                    </a:tc>
                    <a:tc>
                      <a:txBody>
                        <a:bodyPr/>
                        <a:lstStyle/>
                        <a:p>
                          <a:pPr algn="ctr">
                            <a:lnSpc>
                              <a:spcPct val="115000"/>
                            </a:lnSpc>
                            <a:spcAft>
                              <a:spcPts val="0"/>
                            </a:spcAft>
                          </a:pPr>
                          <a:r>
                            <a:rPr lang="es-ES" sz="1200">
                              <a:effectLst/>
                            </a:rPr>
                            <a:t>No</a:t>
                          </a:r>
                          <a:endParaRPr lang="es-CO" sz="12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200">
                              <a:effectLst/>
                            </a:rPr>
                            <a:t>1</a:t>
                          </a:r>
                          <a:endParaRPr lang="es-CO" sz="12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200">
                              <a:effectLst/>
                            </a:rPr>
                            <a:t>No se obtienen estadísticas operativas</a:t>
                          </a:r>
                          <a:endParaRPr lang="es-CO" sz="1200">
                            <a:effectLst/>
                            <a:latin typeface="Calibri"/>
                            <a:ea typeface="Calibri"/>
                            <a:cs typeface="Times New Roman"/>
                          </a:endParaRPr>
                        </a:p>
                      </a:txBody>
                      <a:tcPr marL="44450" marR="44450" marT="0" marB="0" anchor="ctr"/>
                    </a:tc>
                  </a:tr>
                  <a:tr h="4088257">
                    <a:tc>
                      <a:txBody>
                        <a:bodyPr/>
                        <a:lstStyle/>
                        <a:p>
                          <a:pPr algn="ctr">
                            <a:lnSpc>
                              <a:spcPct val="115000"/>
                            </a:lnSpc>
                            <a:spcAft>
                              <a:spcPts val="0"/>
                            </a:spcAft>
                          </a:pPr>
                          <a:r>
                            <a:rPr lang="es-ES" sz="1200">
                              <a:effectLst/>
                            </a:rPr>
                            <a:t>V6. Nivel de importancia percibida de los factores</a:t>
                          </a:r>
                          <a:endParaRPr lang="es-CO" sz="1200">
                            <a:effectLst/>
                            <a:latin typeface="Calibri"/>
                            <a:ea typeface="Calibri"/>
                            <a:cs typeface="Times New Roman"/>
                          </a:endParaRPr>
                        </a:p>
                      </a:txBody>
                      <a:tcPr marL="44450" marR="44450" marT="0" marB="0" anchor="ctr"/>
                    </a:tc>
                    <a:tc>
                      <a:txBody>
                        <a:bodyPr/>
                        <a:lstStyle/>
                        <a:p>
                          <a:endParaRPr lang="es-CO"/>
                        </a:p>
                      </a:txBody>
                      <a:tcPr marL="44450" marR="44450" marT="0" marB="0" anchor="ctr">
                        <a:blipFill rotWithShape="1">
                          <a:blip r:embed="rId2"/>
                          <a:stretch>
                            <a:fillRect l="-75261" t="-26080" r="-257143" b="-2235"/>
                          </a:stretch>
                        </a:blipFill>
                      </a:tcPr>
                    </a:tc>
                    <a:tc>
                      <a:txBody>
                        <a:bodyPr/>
                        <a:lstStyle/>
                        <a:p>
                          <a:endParaRPr lang="es-CO"/>
                        </a:p>
                      </a:txBody>
                      <a:tcPr marL="44450" marR="44450" marT="0" marB="0" anchor="ctr">
                        <a:blipFill rotWithShape="1">
                          <a:blip r:embed="rId2"/>
                          <a:stretch>
                            <a:fillRect l="-245366" t="-26080" r="-260000" b="-2235"/>
                          </a:stretch>
                        </a:blipFill>
                      </a:tcPr>
                    </a:tc>
                    <a:tc>
                      <a:txBody>
                        <a:bodyPr/>
                        <a:lstStyle/>
                        <a:p>
                          <a:pPr algn="ctr">
                            <a:lnSpc>
                              <a:spcPct val="115000"/>
                            </a:lnSpc>
                            <a:spcAft>
                              <a:spcPts val="0"/>
                            </a:spcAft>
                          </a:pPr>
                          <a:r>
                            <a:rPr lang="es-ES" sz="1200" dirty="0">
                              <a:effectLst/>
                            </a:rPr>
                            <a:t>N/A</a:t>
                          </a:r>
                          <a:endParaRPr lang="es-CO" sz="1200" dirty="0">
                            <a:effectLst/>
                            <a:latin typeface="Calibri"/>
                            <a:ea typeface="Calibri"/>
                            <a:cs typeface="Times New Roman"/>
                          </a:endParaRPr>
                        </a:p>
                      </a:txBody>
                      <a:tcPr marL="44450" marR="44450" marT="0" marB="0" anchor="ctr"/>
                    </a:tc>
                    <a:tc>
                      <a:txBody>
                        <a:bodyPr/>
                        <a:lstStyle/>
                        <a:p>
                          <a:endParaRPr lang="es-CO"/>
                        </a:p>
                      </a:txBody>
                      <a:tcPr marL="44450" marR="44450" marT="0" marB="0" anchor="ctr">
                        <a:blipFill rotWithShape="1">
                          <a:blip r:embed="rId2"/>
                          <a:stretch>
                            <a:fillRect l="-366541" t="-26080" b="-2235"/>
                          </a:stretch>
                        </a:blipFill>
                      </a:tcPr>
                    </a:tc>
                  </a:tr>
                </a:tbl>
              </a:graphicData>
            </a:graphic>
          </p:graphicFrame>
        </mc:Fallback>
      </mc:AlternateContent>
    </p:spTree>
    <p:extLst>
      <p:ext uri="{BB962C8B-B14F-4D97-AF65-F5344CB8AC3E}">
        <p14:creationId xmlns:p14="http://schemas.microsoft.com/office/powerpoint/2010/main" val="31457250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graphicFrame>
            <p:nvGraphicFramePr>
              <p:cNvPr id="3" name="2 Tabla"/>
              <p:cNvGraphicFramePr>
                <a:graphicFrameLocks noGrp="1"/>
              </p:cNvGraphicFramePr>
              <p:nvPr>
                <p:extLst>
                  <p:ext uri="{D42A27DB-BD31-4B8C-83A1-F6EECF244321}">
                    <p14:modId xmlns:p14="http://schemas.microsoft.com/office/powerpoint/2010/main" val="1745684842"/>
                  </p:ext>
                </p:extLst>
              </p:nvPr>
            </p:nvGraphicFramePr>
            <p:xfrm>
              <a:off x="323528" y="764704"/>
              <a:ext cx="7704856" cy="5184576"/>
            </p:xfrm>
            <a:graphic>
              <a:graphicData uri="http://schemas.openxmlformats.org/drawingml/2006/table">
                <a:tbl>
                  <a:tblPr firstRow="1" firstCol="1" bandRow="1">
                    <a:tableStyleId>{5C22544A-7EE6-4342-B048-85BDC9FD1C3A}</a:tableStyleId>
                  </a:tblPr>
                  <a:tblGrid>
                    <a:gridCol w="1484120"/>
                    <a:gridCol w="1978827"/>
                    <a:gridCol w="1414302"/>
                    <a:gridCol w="989413"/>
                    <a:gridCol w="1838194"/>
                  </a:tblGrid>
                  <a:tr h="5184576">
                    <a:tc>
                      <a:txBody>
                        <a:bodyPr/>
                        <a:lstStyle/>
                        <a:p>
                          <a:pPr algn="ctr">
                            <a:lnSpc>
                              <a:spcPct val="115000"/>
                            </a:lnSpc>
                            <a:spcAft>
                              <a:spcPts val="0"/>
                            </a:spcAft>
                          </a:pPr>
                          <a:r>
                            <a:rPr lang="es-ES" sz="1600" dirty="0">
                              <a:effectLst/>
                            </a:rPr>
                            <a:t>V7. </a:t>
                          </a:r>
                          <a:r>
                            <a:rPr lang="es-ES" sz="1600" spc="-30" dirty="0">
                              <a:effectLst/>
                            </a:rPr>
                            <a:t>Nivel de influencia en una inadecuada aplicación de los sistemas de costeo</a:t>
                          </a:r>
                          <a:endParaRPr lang="es-CO" sz="16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s-CO" sz="1600">
                                        <a:effectLst/>
                                      </a:rPr>
                                    </m:ctrlPr>
                                  </m:sSubPr>
                                  <m:e>
                                    <m:r>
                                      <a:rPr lang="es-ES" sz="1600">
                                        <a:effectLst/>
                                      </a:rPr>
                                      <m:t>𝑌</m:t>
                                    </m:r>
                                  </m:e>
                                  <m:sub>
                                    <m:r>
                                      <a:rPr lang="es-ES" sz="1600">
                                        <a:effectLst/>
                                      </a:rPr>
                                      <m:t>𝑗</m:t>
                                    </m:r>
                                  </m:sub>
                                </m:sSub>
                                <m:r>
                                  <a:rPr lang="es-ES" sz="1600">
                                    <a:effectLst/>
                                  </a:rPr>
                                  <m:t>=</m:t>
                                </m:r>
                                <m:d>
                                  <m:dPr>
                                    <m:ctrlPr>
                                      <a:rPr lang="es-CO" sz="1600">
                                        <a:effectLst/>
                                      </a:rPr>
                                    </m:ctrlPr>
                                  </m:dPr>
                                  <m:e>
                                    <m:nary>
                                      <m:naryPr>
                                        <m:chr m:val="∑"/>
                                        <m:limLoc m:val="undOvr"/>
                                        <m:subHide m:val="on"/>
                                        <m:supHide m:val="on"/>
                                        <m:ctrlPr>
                                          <a:rPr lang="es-CO" sz="1600">
                                            <a:effectLst/>
                                          </a:rPr>
                                        </m:ctrlPr>
                                      </m:naryPr>
                                      <m:sub/>
                                      <m:sup/>
                                      <m:e>
                                        <m:sSub>
                                          <m:sSubPr>
                                            <m:ctrlPr>
                                              <a:rPr lang="es-CO" sz="1600">
                                                <a:effectLst/>
                                              </a:rPr>
                                            </m:ctrlPr>
                                          </m:sSubPr>
                                          <m:e>
                                            <m:r>
                                              <a:rPr lang="es-ES" sz="1600">
                                                <a:effectLst/>
                                              </a:rPr>
                                              <m:t>𝑉</m:t>
                                            </m:r>
                                          </m:e>
                                          <m:sub>
                                            <m:r>
                                              <a:rPr lang="es-ES" sz="1600">
                                                <a:effectLst/>
                                              </a:rPr>
                                              <m:t>𝑗</m:t>
                                            </m:r>
                                          </m:sub>
                                        </m:sSub>
                                      </m:e>
                                    </m:nary>
                                  </m:e>
                                </m:d>
                                <m:sSub>
                                  <m:sSubPr>
                                    <m:ctrlPr>
                                      <a:rPr lang="es-CO" sz="1600">
                                        <a:effectLst/>
                                      </a:rPr>
                                    </m:ctrlPr>
                                  </m:sSubPr>
                                  <m:e>
                                    <m:r>
                                      <a:rPr lang="es-ES" sz="1600">
                                        <a:effectLst/>
                                      </a:rPr>
                                      <m:t>𝑋</m:t>
                                    </m:r>
                                  </m:e>
                                  <m:sub>
                                    <m:r>
                                      <a:rPr lang="es-ES" sz="1600">
                                        <a:effectLst/>
                                      </a:rPr>
                                      <m:t>𝑖</m:t>
                                    </m:r>
                                  </m:sub>
                                </m:sSub>
                              </m:oMath>
                            </m:oMathPara>
                          </a14:m>
                          <a:endParaRPr lang="es-CO" sz="1600" dirty="0">
                            <a:effectLst/>
                          </a:endParaRPr>
                        </a:p>
                        <a:p>
                          <a:pPr algn="ctr">
                            <a:lnSpc>
                              <a:spcPct val="115000"/>
                            </a:lnSpc>
                            <a:spcAft>
                              <a:spcPts val="0"/>
                            </a:spcAft>
                          </a:pPr>
                          <a:r>
                            <a:rPr lang="es-ES" sz="1600" dirty="0">
                              <a:effectLst/>
                            </a:rPr>
                            <a:t> </a:t>
                          </a:r>
                          <a:endParaRPr lang="es-CO" sz="1600" dirty="0">
                            <a:effectLst/>
                          </a:endParaRPr>
                        </a:p>
                        <a:p>
                          <a:pPr algn="ctr">
                            <a:lnSpc>
                              <a:spcPct val="115000"/>
                            </a:lnSpc>
                            <a:spcAft>
                              <a:spcPts val="0"/>
                            </a:spcAft>
                          </a:pPr>
                          <a:r>
                            <a:rPr lang="es-ES" sz="1600" dirty="0">
                              <a:effectLst/>
                            </a:rPr>
                            <a:t>Dónde:</a:t>
                          </a:r>
                          <a:endParaRPr lang="es-CO" sz="1600" dirty="0">
                            <a:effectLst/>
                          </a:endParaRPr>
                        </a:p>
                        <a:p>
                          <a:pPr algn="ctr">
                            <a:lnSpc>
                              <a:spcPct val="115000"/>
                            </a:lnSpc>
                            <a:spcAft>
                              <a:spcPts val="0"/>
                            </a:spcAft>
                          </a:pPr>
                          <a:r>
                            <a:rPr lang="es-ES" sz="1600" dirty="0">
                              <a:effectLst/>
                            </a:rPr>
                            <a:t> </a:t>
                          </a:r>
                          <a:endParaRPr lang="es-CO" sz="1600" dirty="0">
                            <a:effectLst/>
                          </a:endParaRPr>
                        </a:p>
                        <a:p>
                          <a:pPr algn="ctr">
                            <a:lnSpc>
                              <a:spcPct val="115000"/>
                            </a:lnSpc>
                            <a:spcAft>
                              <a:spcPts val="0"/>
                            </a:spcAft>
                          </a:pPr>
                          <a14:m>
                            <m:oMath xmlns:m="http://schemas.openxmlformats.org/officeDocument/2006/math">
                              <m:sSub>
                                <m:sSubPr>
                                  <m:ctrlPr>
                                    <a:rPr lang="es-CO" sz="1600">
                                      <a:effectLst/>
                                    </a:rPr>
                                  </m:ctrlPr>
                                </m:sSubPr>
                                <m:e>
                                  <m:r>
                                    <a:rPr lang="es-ES" sz="1600">
                                      <a:effectLst/>
                                    </a:rPr>
                                    <m:t>𝑌</m:t>
                                  </m:r>
                                </m:e>
                                <m:sub>
                                  <m:r>
                                    <a:rPr lang="es-ES" sz="1600">
                                      <a:effectLst/>
                                    </a:rPr>
                                    <m:t>𝑗</m:t>
                                  </m:r>
                                </m:sub>
                              </m:sSub>
                            </m:oMath>
                          </a14:m>
                          <a:r>
                            <a:rPr lang="es-ES" sz="1600" dirty="0">
                              <a:effectLst/>
                            </a:rPr>
                            <a:t>: nivel de influencia en una inadecuada aplicación de los sistemas de costeo para variable </a:t>
                          </a:r>
                          <a14:m>
                            <m:oMath xmlns:m="http://schemas.openxmlformats.org/officeDocument/2006/math">
                              <m:r>
                                <a:rPr lang="es-ES" sz="1600">
                                  <a:effectLst/>
                                </a:rPr>
                                <m:t>𝑗</m:t>
                              </m:r>
                            </m:oMath>
                          </a14:m>
                          <a:endParaRPr lang="es-CO" sz="1600" dirty="0">
                            <a:effectLst/>
                          </a:endParaRPr>
                        </a:p>
                        <a:p>
                          <a:pPr algn="ctr">
                            <a:lnSpc>
                              <a:spcPct val="115000"/>
                            </a:lnSpc>
                            <a:spcAft>
                              <a:spcPts val="0"/>
                            </a:spcAft>
                          </a:pPr>
                          <a:r>
                            <a:rPr lang="es-ES" sz="1600" dirty="0">
                              <a:effectLst/>
                            </a:rPr>
                            <a:t> </a:t>
                          </a:r>
                          <a:endParaRPr lang="es-CO" sz="1600" dirty="0">
                            <a:effectLst/>
                          </a:endParaRPr>
                        </a:p>
                        <a:p>
                          <a:pPr algn="ctr">
                            <a:lnSpc>
                              <a:spcPct val="115000"/>
                            </a:lnSpc>
                            <a:spcAft>
                              <a:spcPts val="0"/>
                            </a:spcAft>
                          </a:pPr>
                          <a14:m>
                            <m:oMath xmlns:m="http://schemas.openxmlformats.org/officeDocument/2006/math">
                              <m:sSub>
                                <m:sSubPr>
                                  <m:ctrlPr>
                                    <a:rPr lang="es-CO" sz="1600">
                                      <a:effectLst/>
                                    </a:rPr>
                                  </m:ctrlPr>
                                </m:sSubPr>
                                <m:e>
                                  <m:r>
                                    <a:rPr lang="es-ES" sz="1600">
                                      <a:effectLst/>
                                    </a:rPr>
                                    <m:t>𝑉</m:t>
                                  </m:r>
                                </m:e>
                                <m:sub>
                                  <m:r>
                                    <a:rPr lang="es-ES" sz="1600">
                                      <a:effectLst/>
                                    </a:rPr>
                                    <m:t>𝑗</m:t>
                                  </m:r>
                                </m:sub>
                              </m:sSub>
                            </m:oMath>
                          </a14:m>
                          <a:r>
                            <a:rPr lang="es-ES" sz="1600" dirty="0">
                              <a:effectLst/>
                            </a:rPr>
                            <a:t>: es el resultado de la calificación de la variable </a:t>
                          </a:r>
                          <a14:m>
                            <m:oMath xmlns:m="http://schemas.openxmlformats.org/officeDocument/2006/math">
                              <m:r>
                                <a:rPr lang="es-ES" sz="1600">
                                  <a:effectLst/>
                                </a:rPr>
                                <m:t>𝑗</m:t>
                              </m:r>
                            </m:oMath>
                          </a14:m>
                          <a:r>
                            <a:rPr lang="es-ES" sz="1600" dirty="0">
                              <a:effectLst/>
                            </a:rPr>
                            <a:t> (1 o 0) para cada entrevista</a:t>
                          </a:r>
                          <a:endParaRPr lang="es-CO" sz="16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s-CO" sz="1600">
                                        <a:effectLst/>
                                      </a:rPr>
                                    </m:ctrlPr>
                                  </m:sSubPr>
                                  <m:e>
                                    <m:r>
                                      <a:rPr lang="es-ES" sz="1600">
                                        <a:effectLst/>
                                      </a:rPr>
                                      <m:t>𝑌</m:t>
                                    </m:r>
                                  </m:e>
                                  <m:sub>
                                    <m:r>
                                      <a:rPr lang="es-ES" sz="1600">
                                        <a:effectLst/>
                                      </a:rPr>
                                      <m:t>𝑗</m:t>
                                    </m:r>
                                  </m:sub>
                                </m:sSub>
                                <m:r>
                                  <a:rPr lang="es-ES" sz="1600">
                                    <a:effectLst/>
                                  </a:rPr>
                                  <m:t>≥0</m:t>
                                </m:r>
                              </m:oMath>
                            </m:oMathPara>
                          </a14:m>
                          <a:endParaRPr lang="es-CO" sz="16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600" dirty="0">
                              <a:effectLst/>
                            </a:rPr>
                            <a:t>N/A</a:t>
                          </a:r>
                          <a:endParaRPr lang="es-CO" sz="16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600" dirty="0">
                              <a:effectLst/>
                            </a:rPr>
                            <a:t>Los tres </a:t>
                          </a:r>
                          <a14:m>
                            <m:oMath xmlns:m="http://schemas.openxmlformats.org/officeDocument/2006/math">
                              <m:sSub>
                                <m:sSubPr>
                                  <m:ctrlPr>
                                    <a:rPr lang="es-CO" sz="1600">
                                      <a:effectLst/>
                                    </a:rPr>
                                  </m:ctrlPr>
                                </m:sSubPr>
                                <m:e>
                                  <m:r>
                                    <a:rPr lang="es-ES" sz="1600">
                                      <a:effectLst/>
                                    </a:rPr>
                                    <m:t>𝑌</m:t>
                                  </m:r>
                                </m:e>
                                <m:sub>
                                  <m:r>
                                    <a:rPr lang="es-ES" sz="1600">
                                      <a:effectLst/>
                                    </a:rPr>
                                    <m:t>𝑖</m:t>
                                  </m:r>
                                </m:sub>
                              </m:sSub>
                            </m:oMath>
                          </a14:m>
                          <a:r>
                            <a:rPr lang="es-ES" sz="1600" dirty="0">
                              <a:effectLst/>
                            </a:rPr>
                            <a:t> más grandes son los factores que más influyen en la inadecuada aplicación de sistemas de costeo en el sector ganadero</a:t>
                          </a:r>
                          <a:endParaRPr lang="es-CO" sz="1600" dirty="0">
                            <a:effectLst/>
                            <a:latin typeface="Calibri"/>
                            <a:ea typeface="Calibri"/>
                            <a:cs typeface="Times New Roman"/>
                          </a:endParaRPr>
                        </a:p>
                      </a:txBody>
                      <a:tcPr marL="44450" marR="44450" marT="0" marB="0" anchor="ctr"/>
                    </a:tc>
                  </a:tr>
                </a:tbl>
              </a:graphicData>
            </a:graphic>
          </p:graphicFrame>
        </mc:Choice>
        <mc:Fallback>
          <p:graphicFrame>
            <p:nvGraphicFramePr>
              <p:cNvPr id="3" name="2 Tabla"/>
              <p:cNvGraphicFramePr>
                <a:graphicFrameLocks noGrp="1"/>
              </p:cNvGraphicFramePr>
              <p:nvPr>
                <p:extLst>
                  <p:ext uri="{D42A27DB-BD31-4B8C-83A1-F6EECF244321}">
                    <p14:modId xmlns:p14="http://schemas.microsoft.com/office/powerpoint/2010/main" val="1745684842"/>
                  </p:ext>
                </p:extLst>
              </p:nvPr>
            </p:nvGraphicFramePr>
            <p:xfrm>
              <a:off x="323528" y="764704"/>
              <a:ext cx="7704856" cy="5184576"/>
            </p:xfrm>
            <a:graphic>
              <a:graphicData uri="http://schemas.openxmlformats.org/drawingml/2006/table">
                <a:tbl>
                  <a:tblPr firstRow="1" firstCol="1" bandRow="1">
                    <a:tableStyleId>{5C22544A-7EE6-4342-B048-85BDC9FD1C3A}</a:tableStyleId>
                  </a:tblPr>
                  <a:tblGrid>
                    <a:gridCol w="1484120"/>
                    <a:gridCol w="1978827"/>
                    <a:gridCol w="1414302"/>
                    <a:gridCol w="989413"/>
                    <a:gridCol w="1838194"/>
                  </a:tblGrid>
                  <a:tr h="5184576">
                    <a:tc>
                      <a:txBody>
                        <a:bodyPr/>
                        <a:lstStyle/>
                        <a:p>
                          <a:pPr algn="ctr">
                            <a:lnSpc>
                              <a:spcPct val="115000"/>
                            </a:lnSpc>
                            <a:spcAft>
                              <a:spcPts val="0"/>
                            </a:spcAft>
                          </a:pPr>
                          <a:r>
                            <a:rPr lang="es-ES" sz="1600" dirty="0">
                              <a:effectLst/>
                            </a:rPr>
                            <a:t>V7. </a:t>
                          </a:r>
                          <a:r>
                            <a:rPr lang="es-ES" sz="1600" spc="-30" dirty="0">
                              <a:effectLst/>
                            </a:rPr>
                            <a:t>Nivel de influencia en una inadecuada aplicación de los sistemas de costeo</a:t>
                          </a:r>
                          <a:endParaRPr lang="es-CO" sz="1600" dirty="0">
                            <a:effectLst/>
                            <a:latin typeface="Calibri"/>
                            <a:ea typeface="Calibri"/>
                            <a:cs typeface="Times New Roman"/>
                          </a:endParaRPr>
                        </a:p>
                      </a:txBody>
                      <a:tcPr marL="44450" marR="44450" marT="0" marB="0" anchor="ctr"/>
                    </a:tc>
                    <a:tc>
                      <a:txBody>
                        <a:bodyPr/>
                        <a:lstStyle/>
                        <a:p>
                          <a:endParaRPr lang="es-CO"/>
                        </a:p>
                      </a:txBody>
                      <a:tcPr marL="44450" marR="44450" marT="0" marB="0" anchor="ctr">
                        <a:blipFill rotWithShape="1">
                          <a:blip r:embed="rId2"/>
                          <a:stretch>
                            <a:fillRect l="-74769" r="-214154"/>
                          </a:stretch>
                        </a:blipFill>
                      </a:tcPr>
                    </a:tc>
                    <a:tc>
                      <a:txBody>
                        <a:bodyPr/>
                        <a:lstStyle/>
                        <a:p>
                          <a:endParaRPr lang="es-CO"/>
                        </a:p>
                      </a:txBody>
                      <a:tcPr marL="44450" marR="44450" marT="0" marB="0" anchor="ctr">
                        <a:blipFill rotWithShape="1">
                          <a:blip r:embed="rId2"/>
                          <a:stretch>
                            <a:fillRect l="-244828" r="-200000"/>
                          </a:stretch>
                        </a:blipFill>
                      </a:tcPr>
                    </a:tc>
                    <a:tc>
                      <a:txBody>
                        <a:bodyPr/>
                        <a:lstStyle/>
                        <a:p>
                          <a:pPr algn="ctr">
                            <a:lnSpc>
                              <a:spcPct val="115000"/>
                            </a:lnSpc>
                            <a:spcAft>
                              <a:spcPts val="0"/>
                            </a:spcAft>
                          </a:pPr>
                          <a:r>
                            <a:rPr lang="es-ES" sz="1600" dirty="0">
                              <a:effectLst/>
                            </a:rPr>
                            <a:t>N/A</a:t>
                          </a:r>
                          <a:endParaRPr lang="es-CO" sz="1600" dirty="0">
                            <a:effectLst/>
                            <a:latin typeface="Calibri"/>
                            <a:ea typeface="Calibri"/>
                            <a:cs typeface="Times New Roman"/>
                          </a:endParaRPr>
                        </a:p>
                      </a:txBody>
                      <a:tcPr marL="44450" marR="44450" marT="0" marB="0" anchor="ctr"/>
                    </a:tc>
                    <a:tc>
                      <a:txBody>
                        <a:bodyPr/>
                        <a:lstStyle/>
                        <a:p>
                          <a:endParaRPr lang="es-CO"/>
                        </a:p>
                      </a:txBody>
                      <a:tcPr marL="44450" marR="44450" marT="0" marB="0" anchor="ctr">
                        <a:blipFill rotWithShape="1">
                          <a:blip r:embed="rId2"/>
                          <a:stretch>
                            <a:fillRect l="-318543"/>
                          </a:stretch>
                        </a:blipFill>
                      </a:tcPr>
                    </a:tc>
                  </a:tr>
                </a:tbl>
              </a:graphicData>
            </a:graphic>
          </p:graphicFrame>
        </mc:Fallback>
      </mc:AlternateContent>
    </p:spTree>
    <p:extLst>
      <p:ext uri="{BB962C8B-B14F-4D97-AF65-F5344CB8AC3E}">
        <p14:creationId xmlns:p14="http://schemas.microsoft.com/office/powerpoint/2010/main" val="11378769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836712"/>
            <a:ext cx="8229600" cy="1143000"/>
          </a:xfrm>
        </p:spPr>
        <p:txBody>
          <a:bodyPr>
            <a:normAutofit/>
          </a:bodyPr>
          <a:lstStyle/>
          <a:p>
            <a:r>
              <a:rPr lang="es-ES" sz="1800" b="1" dirty="0" smtClean="0"/>
              <a:t/>
            </a:r>
            <a:br>
              <a:rPr lang="es-ES" sz="1800" b="1" dirty="0" smtClean="0"/>
            </a:br>
            <a:r>
              <a:rPr lang="es-CO" sz="1800" b="1" dirty="0"/>
              <a:t/>
            </a:r>
            <a:br>
              <a:rPr lang="es-CO" sz="1800" b="1" dirty="0"/>
            </a:br>
            <a:endParaRPr lang="es-CO" sz="1800" dirty="0"/>
          </a:p>
        </p:txBody>
      </p:sp>
      <mc:AlternateContent xmlns:mc="http://schemas.openxmlformats.org/markup-compatibility/2006">
        <mc:Choice xmlns:a14="http://schemas.microsoft.com/office/drawing/2010/main" Requires="a14">
          <p:graphicFrame>
            <p:nvGraphicFramePr>
              <p:cNvPr id="4" name="3 Tabla"/>
              <p:cNvGraphicFramePr>
                <a:graphicFrameLocks noGrp="1"/>
              </p:cNvGraphicFramePr>
              <p:nvPr>
                <p:extLst>
                  <p:ext uri="{D42A27DB-BD31-4B8C-83A1-F6EECF244321}">
                    <p14:modId xmlns:p14="http://schemas.microsoft.com/office/powerpoint/2010/main" val="3665917180"/>
                  </p:ext>
                </p:extLst>
              </p:nvPr>
            </p:nvGraphicFramePr>
            <p:xfrm>
              <a:off x="467538" y="2060849"/>
              <a:ext cx="7344821" cy="3960438"/>
            </p:xfrm>
            <a:graphic>
              <a:graphicData uri="http://schemas.openxmlformats.org/drawingml/2006/table">
                <a:tbl>
                  <a:tblPr firstRow="1" firstCol="1" bandRow="1">
                    <a:tableStyleId>{5C22544A-7EE6-4342-B048-85BDC9FD1C3A}</a:tableStyleId>
                  </a:tblPr>
                  <a:tblGrid>
                    <a:gridCol w="949565"/>
                    <a:gridCol w="799407"/>
                    <a:gridCol w="799407"/>
                    <a:gridCol w="799407"/>
                    <a:gridCol w="799407"/>
                    <a:gridCol w="799407"/>
                    <a:gridCol w="799407"/>
                    <a:gridCol w="799407"/>
                    <a:gridCol w="799407"/>
                  </a:tblGrid>
                  <a:tr h="1220788">
                    <a:tc>
                      <a:txBody>
                        <a:bodyPr/>
                        <a:lstStyle/>
                        <a:p>
                          <a:pPr algn="ctr">
                            <a:lnSpc>
                              <a:spcPct val="115000"/>
                            </a:lnSpc>
                            <a:spcAft>
                              <a:spcPts val="0"/>
                            </a:spcAft>
                          </a:pPr>
                          <a:r>
                            <a:rPr lang="es-ES" sz="1000" dirty="0">
                              <a:effectLst/>
                            </a:rPr>
                            <a:t>Variable</a:t>
                          </a:r>
                          <a:endParaRPr lang="es-CO" sz="900" b="1" dirty="0">
                            <a:solidFill>
                              <a:srgbClr val="4F81BD"/>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1</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2</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3</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4</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5</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6</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7</a:t>
                          </a:r>
                          <a:endParaRPr lang="es-CO" sz="1100">
                            <a:effectLst/>
                            <a:latin typeface="Calibri"/>
                            <a:ea typeface="Calibri"/>
                            <a:cs typeface="Times New Roman"/>
                          </a:endParaRPr>
                        </a:p>
                      </a:txBody>
                      <a:tcPr marL="44450" marR="44450" marT="0" marB="0" anchor="ctr"/>
                    </a:tc>
                    <a:tc>
                      <a:txBody>
                        <a:bodyPr/>
                        <a:lstStyle/>
                        <a:p>
                          <a:pPr>
                            <a:lnSpc>
                              <a:spcPct val="115000"/>
                            </a:lnSpc>
                            <a:spcAft>
                              <a:spcPts val="0"/>
                            </a:spcAft>
                          </a:pPr>
                          <a14:m>
                            <m:oMathPara xmlns:m="http://schemas.openxmlformats.org/officeDocument/2006/math">
                              <m:oMathParaPr>
                                <m:jc m:val="centerGroup"/>
                              </m:oMathParaPr>
                              <m:oMath xmlns:m="http://schemas.openxmlformats.org/officeDocument/2006/math">
                                <m:nary>
                                  <m:naryPr>
                                    <m:chr m:val="∑"/>
                                    <m:limLoc m:val="undOvr"/>
                                    <m:subHide m:val="on"/>
                                    <m:supHide m:val="on"/>
                                    <m:ctrlPr>
                                      <a:rPr lang="es-CO" sz="1000">
                                        <a:effectLst/>
                                      </a:rPr>
                                    </m:ctrlPr>
                                  </m:naryPr>
                                  <m:sub/>
                                  <m:sup/>
                                  <m:e>
                                    <m:sSub>
                                      <m:sSubPr>
                                        <m:ctrlPr>
                                          <a:rPr lang="es-CO" sz="1000">
                                            <a:effectLst/>
                                          </a:rPr>
                                        </m:ctrlPr>
                                      </m:sSubPr>
                                      <m:e>
                                        <m:r>
                                          <a:rPr lang="es-ES" sz="1000">
                                            <a:effectLst/>
                                          </a:rPr>
                                          <m:t>𝑉</m:t>
                                        </m:r>
                                      </m:e>
                                      <m:sub>
                                        <m:r>
                                          <a:rPr lang="es-ES" sz="1000">
                                            <a:effectLst/>
                                          </a:rPr>
                                          <m:t>𝑗</m:t>
                                        </m:r>
                                      </m:sub>
                                    </m:sSub>
                                  </m:e>
                                </m:nary>
                              </m:oMath>
                            </m:oMathPara>
                          </a14:m>
                          <a:endParaRPr lang="es-CO" sz="1100">
                            <a:effectLst/>
                            <a:latin typeface="Calibri"/>
                            <a:ea typeface="Calibri"/>
                            <a:cs typeface="Times New Roman"/>
                          </a:endParaRPr>
                        </a:p>
                      </a:txBody>
                      <a:tcPr marL="44450" marR="44450" marT="0" marB="0" anchor="b"/>
                    </a:tc>
                  </a:tr>
                  <a:tr h="547930">
                    <a:tc>
                      <a:txBody>
                        <a:bodyPr/>
                        <a:lstStyle/>
                        <a:p>
                          <a:pPr>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s-CO" sz="1000">
                                        <a:effectLst/>
                                      </a:rPr>
                                    </m:ctrlPr>
                                  </m:sSubPr>
                                  <m:e>
                                    <m:r>
                                      <a:rPr lang="es-ES" sz="1000">
                                        <a:effectLst/>
                                      </a:rPr>
                                      <m:t>𝑉</m:t>
                                    </m:r>
                                  </m:e>
                                  <m:sub>
                                    <m:r>
                                      <a:rPr lang="es-ES" sz="1000">
                                        <a:effectLst/>
                                      </a:rPr>
                                      <m:t>1</m:t>
                                    </m:r>
                                  </m:sub>
                                </m:sSub>
                              </m:oMath>
                            </m:oMathPara>
                          </a14:m>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5</a:t>
                          </a:r>
                          <a:endParaRPr lang="es-CO" sz="1100">
                            <a:effectLst/>
                            <a:latin typeface="Calibri"/>
                            <a:ea typeface="Calibri"/>
                            <a:cs typeface="Times New Roman"/>
                          </a:endParaRPr>
                        </a:p>
                      </a:txBody>
                      <a:tcPr marL="44450" marR="44450" marT="0" marB="0" anchor="b"/>
                    </a:tc>
                  </a:tr>
                  <a:tr h="547930">
                    <a:tc>
                      <a:txBody>
                        <a:bodyPr/>
                        <a:lstStyle/>
                        <a:p>
                          <a:pPr>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s-CO" sz="1000">
                                        <a:effectLst/>
                                      </a:rPr>
                                    </m:ctrlPr>
                                  </m:sSubPr>
                                  <m:e>
                                    <m:r>
                                      <a:rPr lang="es-ES" sz="1000">
                                        <a:effectLst/>
                                      </a:rPr>
                                      <m:t>𝑉</m:t>
                                    </m:r>
                                  </m:e>
                                  <m:sub>
                                    <m:r>
                                      <a:rPr lang="es-ES" sz="1000">
                                        <a:effectLst/>
                                      </a:rPr>
                                      <m:t>2</m:t>
                                    </m:r>
                                  </m:sub>
                                </m:sSub>
                              </m:oMath>
                            </m:oMathPara>
                          </a14:m>
                          <a:endParaRPr lang="es-CO" sz="1100">
                            <a:effectLst/>
                            <a:latin typeface="Calibri"/>
                            <a:ea typeface="Calibri"/>
                            <a:cs typeface="Times New Roman"/>
                          </a:endParaRPr>
                        </a:p>
                      </a:txBody>
                      <a:tcPr marL="44450" marR="44450" marT="0" marB="0"/>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dirty="0">
                              <a:effectLst/>
                            </a:rPr>
                            <a:t>0</a:t>
                          </a:r>
                          <a:endParaRPr lang="es-CO" sz="11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r>
                  <a:tr h="547930">
                    <a:tc>
                      <a:txBody>
                        <a:bodyPr/>
                        <a:lstStyle/>
                        <a:p>
                          <a:pPr>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s-CO" sz="1000">
                                        <a:effectLst/>
                                      </a:rPr>
                                    </m:ctrlPr>
                                  </m:sSubPr>
                                  <m:e>
                                    <m:r>
                                      <a:rPr lang="es-ES" sz="1000">
                                        <a:effectLst/>
                                      </a:rPr>
                                      <m:t>𝑉</m:t>
                                    </m:r>
                                  </m:e>
                                  <m:sub>
                                    <m:r>
                                      <a:rPr lang="es-ES" sz="1000">
                                        <a:effectLst/>
                                      </a:rPr>
                                      <m:t>3</m:t>
                                    </m:r>
                                  </m:sub>
                                </m:sSub>
                              </m:oMath>
                            </m:oMathPara>
                          </a14:m>
                          <a:endParaRPr lang="es-CO" sz="1100">
                            <a:effectLst/>
                            <a:latin typeface="Calibri"/>
                            <a:ea typeface="Calibri"/>
                            <a:cs typeface="Times New Roman"/>
                          </a:endParaRPr>
                        </a:p>
                      </a:txBody>
                      <a:tcPr marL="44450" marR="44450" marT="0" marB="0"/>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4</a:t>
                          </a:r>
                          <a:endParaRPr lang="es-CO" sz="1100">
                            <a:effectLst/>
                            <a:latin typeface="Calibri"/>
                            <a:ea typeface="Calibri"/>
                            <a:cs typeface="Times New Roman"/>
                          </a:endParaRPr>
                        </a:p>
                      </a:txBody>
                      <a:tcPr marL="44450" marR="44450" marT="0" marB="0" anchor="b"/>
                    </a:tc>
                  </a:tr>
                  <a:tr h="547930">
                    <a:tc>
                      <a:txBody>
                        <a:bodyPr/>
                        <a:lstStyle/>
                        <a:p>
                          <a:pPr>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s-CO" sz="1000">
                                        <a:effectLst/>
                                      </a:rPr>
                                    </m:ctrlPr>
                                  </m:sSubPr>
                                  <m:e>
                                    <m:r>
                                      <a:rPr lang="es-ES" sz="1000">
                                        <a:effectLst/>
                                      </a:rPr>
                                      <m:t>𝑉</m:t>
                                    </m:r>
                                  </m:e>
                                  <m:sub>
                                    <m:r>
                                      <a:rPr lang="es-ES" sz="1000">
                                        <a:effectLst/>
                                      </a:rPr>
                                      <m:t>4</m:t>
                                    </m:r>
                                  </m:sub>
                                </m:sSub>
                              </m:oMath>
                            </m:oMathPara>
                          </a14:m>
                          <a:endParaRPr lang="es-CO" sz="1100">
                            <a:effectLst/>
                            <a:latin typeface="Calibri"/>
                            <a:ea typeface="Calibri"/>
                            <a:cs typeface="Times New Roman"/>
                          </a:endParaRPr>
                        </a:p>
                      </a:txBody>
                      <a:tcPr marL="44450" marR="44450" marT="0" marB="0"/>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6</a:t>
                          </a:r>
                          <a:endParaRPr lang="es-CO" sz="1100">
                            <a:effectLst/>
                            <a:latin typeface="Calibri"/>
                            <a:ea typeface="Calibri"/>
                            <a:cs typeface="Times New Roman"/>
                          </a:endParaRPr>
                        </a:p>
                      </a:txBody>
                      <a:tcPr marL="44450" marR="44450" marT="0" marB="0" anchor="b"/>
                    </a:tc>
                  </a:tr>
                  <a:tr h="547930">
                    <a:tc>
                      <a:txBody>
                        <a:bodyPr/>
                        <a:lstStyle/>
                        <a:p>
                          <a:pPr>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s-CO" sz="1000">
                                        <a:effectLst/>
                                      </a:rPr>
                                    </m:ctrlPr>
                                  </m:sSubPr>
                                  <m:e>
                                    <m:r>
                                      <a:rPr lang="es-ES" sz="1000">
                                        <a:effectLst/>
                                      </a:rPr>
                                      <m:t>𝑉</m:t>
                                    </m:r>
                                  </m:e>
                                  <m:sub>
                                    <m:r>
                                      <a:rPr lang="es-ES" sz="1000">
                                        <a:effectLst/>
                                      </a:rPr>
                                      <m:t>5</m:t>
                                    </m:r>
                                  </m:sub>
                                </m:sSub>
                              </m:oMath>
                            </m:oMathPara>
                          </a14:m>
                          <a:endParaRPr lang="es-CO" sz="1100">
                            <a:effectLst/>
                            <a:latin typeface="Calibri"/>
                            <a:ea typeface="Calibri"/>
                            <a:cs typeface="Times New Roman"/>
                          </a:endParaRPr>
                        </a:p>
                      </a:txBody>
                      <a:tcPr marL="44450" marR="44450" marT="0" marB="0"/>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dirty="0">
                              <a:effectLst/>
                            </a:rPr>
                            <a:t>5</a:t>
                          </a:r>
                          <a:endParaRPr lang="es-CO" sz="1100" dirty="0">
                            <a:effectLst/>
                            <a:latin typeface="Calibri"/>
                            <a:ea typeface="Calibri"/>
                            <a:cs typeface="Times New Roman"/>
                          </a:endParaRPr>
                        </a:p>
                      </a:txBody>
                      <a:tcPr marL="44450" marR="44450" marT="0" marB="0" anchor="b"/>
                    </a:tc>
                  </a:tr>
                </a:tbl>
              </a:graphicData>
            </a:graphic>
          </p:graphicFrame>
        </mc:Choice>
        <mc:Fallback>
          <p:graphicFrame>
            <p:nvGraphicFramePr>
              <p:cNvPr id="4" name="3 Tabla"/>
              <p:cNvGraphicFramePr>
                <a:graphicFrameLocks noGrp="1"/>
              </p:cNvGraphicFramePr>
              <p:nvPr>
                <p:extLst>
                  <p:ext uri="{D42A27DB-BD31-4B8C-83A1-F6EECF244321}">
                    <p14:modId xmlns:p14="http://schemas.microsoft.com/office/powerpoint/2010/main" val="3665917180"/>
                  </p:ext>
                </p:extLst>
              </p:nvPr>
            </p:nvGraphicFramePr>
            <p:xfrm>
              <a:off x="467538" y="2060849"/>
              <a:ext cx="7344821" cy="3960438"/>
            </p:xfrm>
            <a:graphic>
              <a:graphicData uri="http://schemas.openxmlformats.org/drawingml/2006/table">
                <a:tbl>
                  <a:tblPr firstRow="1" firstCol="1" bandRow="1">
                    <a:tableStyleId>{5C22544A-7EE6-4342-B048-85BDC9FD1C3A}</a:tableStyleId>
                  </a:tblPr>
                  <a:tblGrid>
                    <a:gridCol w="949565"/>
                    <a:gridCol w="799407"/>
                    <a:gridCol w="799407"/>
                    <a:gridCol w="799407"/>
                    <a:gridCol w="799407"/>
                    <a:gridCol w="799407"/>
                    <a:gridCol w="799407"/>
                    <a:gridCol w="799407"/>
                    <a:gridCol w="799407"/>
                  </a:tblGrid>
                  <a:tr h="1220788">
                    <a:tc>
                      <a:txBody>
                        <a:bodyPr/>
                        <a:lstStyle/>
                        <a:p>
                          <a:pPr algn="ctr">
                            <a:lnSpc>
                              <a:spcPct val="115000"/>
                            </a:lnSpc>
                            <a:spcAft>
                              <a:spcPts val="0"/>
                            </a:spcAft>
                          </a:pPr>
                          <a:r>
                            <a:rPr lang="es-ES" sz="1000" dirty="0">
                              <a:effectLst/>
                            </a:rPr>
                            <a:t>Variable</a:t>
                          </a:r>
                          <a:endParaRPr lang="es-CO" sz="900" b="1" dirty="0">
                            <a:solidFill>
                              <a:srgbClr val="4F81BD"/>
                            </a:solidFill>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1</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2</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3</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4</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5</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6</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7</a:t>
                          </a:r>
                          <a:endParaRPr lang="es-CO" sz="1100">
                            <a:effectLst/>
                            <a:latin typeface="Calibri"/>
                            <a:ea typeface="Calibri"/>
                            <a:cs typeface="Times New Roman"/>
                          </a:endParaRPr>
                        </a:p>
                      </a:txBody>
                      <a:tcPr marL="44450" marR="44450" marT="0" marB="0" anchor="ctr"/>
                    </a:tc>
                    <a:tc>
                      <a:txBody>
                        <a:bodyPr/>
                        <a:lstStyle/>
                        <a:p>
                          <a:endParaRPr lang="es-CO"/>
                        </a:p>
                      </a:txBody>
                      <a:tcPr marL="44450" marR="44450" marT="0" marB="0" anchor="b">
                        <a:blipFill rotWithShape="1">
                          <a:blip r:embed="rId2"/>
                          <a:stretch>
                            <a:fillRect l="-820611" b="-231500"/>
                          </a:stretch>
                        </a:blipFill>
                      </a:tcPr>
                    </a:tc>
                  </a:tr>
                  <a:tr h="547930">
                    <a:tc>
                      <a:txBody>
                        <a:bodyPr/>
                        <a:lstStyle/>
                        <a:p>
                          <a:endParaRPr lang="es-CO"/>
                        </a:p>
                      </a:txBody>
                      <a:tcPr marL="44450" marR="44450" marT="0" marB="0" anchor="b">
                        <a:blipFill rotWithShape="1">
                          <a:blip r:embed="rId2"/>
                          <a:stretch>
                            <a:fillRect l="-641" t="-222222" r="-672436" b="-414444"/>
                          </a:stretch>
                        </a:blipFill>
                      </a:tcPr>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5</a:t>
                          </a:r>
                          <a:endParaRPr lang="es-CO" sz="1100">
                            <a:effectLst/>
                            <a:latin typeface="Calibri"/>
                            <a:ea typeface="Calibri"/>
                            <a:cs typeface="Times New Roman"/>
                          </a:endParaRPr>
                        </a:p>
                      </a:txBody>
                      <a:tcPr marL="44450" marR="44450" marT="0" marB="0" anchor="b"/>
                    </a:tc>
                  </a:tr>
                  <a:tr h="547930">
                    <a:tc>
                      <a:txBody>
                        <a:bodyPr/>
                        <a:lstStyle/>
                        <a:p>
                          <a:endParaRPr lang="es-CO"/>
                        </a:p>
                      </a:txBody>
                      <a:tcPr marL="44450" marR="44450" marT="0" marB="0">
                        <a:blipFill rotWithShape="1">
                          <a:blip r:embed="rId2"/>
                          <a:stretch>
                            <a:fillRect l="-641" t="-322222" r="-672436" b="-314444"/>
                          </a:stretch>
                        </a:blipFill>
                      </a:tcPr>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dirty="0">
                              <a:effectLst/>
                            </a:rPr>
                            <a:t>0</a:t>
                          </a:r>
                          <a:endParaRPr lang="es-CO" sz="11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r>
                  <a:tr h="547930">
                    <a:tc>
                      <a:txBody>
                        <a:bodyPr/>
                        <a:lstStyle/>
                        <a:p>
                          <a:endParaRPr lang="es-CO"/>
                        </a:p>
                      </a:txBody>
                      <a:tcPr marL="44450" marR="44450" marT="0" marB="0">
                        <a:blipFill rotWithShape="1">
                          <a:blip r:embed="rId2"/>
                          <a:stretch>
                            <a:fillRect l="-641" t="-422222" r="-672436" b="-214444"/>
                          </a:stretch>
                        </a:blipFill>
                      </a:tcPr>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4</a:t>
                          </a:r>
                          <a:endParaRPr lang="es-CO" sz="1100">
                            <a:effectLst/>
                            <a:latin typeface="Calibri"/>
                            <a:ea typeface="Calibri"/>
                            <a:cs typeface="Times New Roman"/>
                          </a:endParaRPr>
                        </a:p>
                      </a:txBody>
                      <a:tcPr marL="44450" marR="44450" marT="0" marB="0" anchor="b"/>
                    </a:tc>
                  </a:tr>
                  <a:tr h="547930">
                    <a:tc>
                      <a:txBody>
                        <a:bodyPr/>
                        <a:lstStyle/>
                        <a:p>
                          <a:endParaRPr lang="es-CO"/>
                        </a:p>
                      </a:txBody>
                      <a:tcPr marL="44450" marR="44450" marT="0" marB="0">
                        <a:blipFill rotWithShape="1">
                          <a:blip r:embed="rId2"/>
                          <a:stretch>
                            <a:fillRect l="-641" t="-522222" r="-672436" b="-114444"/>
                          </a:stretch>
                        </a:blipFill>
                      </a:tcPr>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6</a:t>
                          </a:r>
                          <a:endParaRPr lang="es-CO" sz="1100">
                            <a:effectLst/>
                            <a:latin typeface="Calibri"/>
                            <a:ea typeface="Calibri"/>
                            <a:cs typeface="Times New Roman"/>
                          </a:endParaRPr>
                        </a:p>
                      </a:txBody>
                      <a:tcPr marL="44450" marR="44450" marT="0" marB="0" anchor="b"/>
                    </a:tc>
                  </a:tr>
                  <a:tr h="547930">
                    <a:tc>
                      <a:txBody>
                        <a:bodyPr/>
                        <a:lstStyle/>
                        <a:p>
                          <a:endParaRPr lang="es-CO"/>
                        </a:p>
                      </a:txBody>
                      <a:tcPr marL="44450" marR="44450" marT="0" marB="0">
                        <a:blipFill rotWithShape="1">
                          <a:blip r:embed="rId2"/>
                          <a:stretch>
                            <a:fillRect l="-641" t="-622222" r="-672436" b="-14444"/>
                          </a:stretch>
                        </a:blipFill>
                      </a:tcPr>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0</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dirty="0">
                              <a:effectLst/>
                            </a:rPr>
                            <a:t>5</a:t>
                          </a:r>
                          <a:endParaRPr lang="es-CO" sz="1100" dirty="0">
                            <a:effectLst/>
                            <a:latin typeface="Calibri"/>
                            <a:ea typeface="Calibri"/>
                            <a:cs typeface="Times New Roman"/>
                          </a:endParaRPr>
                        </a:p>
                      </a:txBody>
                      <a:tcPr marL="44450" marR="44450" marT="0" marB="0" anchor="b"/>
                    </a:tc>
                  </a:tr>
                </a:tbl>
              </a:graphicData>
            </a:graphic>
          </p:graphicFrame>
        </mc:Fallback>
      </mc:AlternateContent>
      <p:sp>
        <p:nvSpPr>
          <p:cNvPr id="5" name="Rectangle 1"/>
          <p:cNvSpPr>
            <a:spLocks noChangeArrowheads="1"/>
          </p:cNvSpPr>
          <p:nvPr/>
        </p:nvSpPr>
        <p:spPr bwMode="auto">
          <a:xfrm>
            <a:off x="1259632" y="1052736"/>
            <a:ext cx="6163867" cy="446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CO"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Tabla 5 Presencia de los factores que inciden en una inadecuada aplicaci</a:t>
            </a:r>
            <a:r>
              <a:rPr kumimoji="0" lang="es-CO" sz="1100" b="1"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es-CO"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 de los sistemas de costos</a:t>
            </a:r>
            <a:endParaRPr kumimoji="0" lang="es-CO"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s-E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Fuente: Producci</a:t>
            </a:r>
            <a:r>
              <a:rPr kumimoji="0" lang="es-ES" sz="1200" b="0"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es-E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 propia</a:t>
            </a: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6600778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graphicFrame>
            <p:nvGraphicFramePr>
              <p:cNvPr id="7" name="6 Tabla"/>
              <p:cNvGraphicFramePr>
                <a:graphicFrameLocks noGrp="1"/>
              </p:cNvGraphicFramePr>
              <p:nvPr>
                <p:extLst>
                  <p:ext uri="{D42A27DB-BD31-4B8C-83A1-F6EECF244321}">
                    <p14:modId xmlns:p14="http://schemas.microsoft.com/office/powerpoint/2010/main" val="3139069282"/>
                  </p:ext>
                </p:extLst>
              </p:nvPr>
            </p:nvGraphicFramePr>
            <p:xfrm>
              <a:off x="611559" y="1268760"/>
              <a:ext cx="7128794" cy="4896543"/>
            </p:xfrm>
            <a:graphic>
              <a:graphicData uri="http://schemas.openxmlformats.org/drawingml/2006/table">
                <a:tbl>
                  <a:tblPr firstRow="1" firstCol="1" bandRow="1">
                    <a:tableStyleId>{5C22544A-7EE6-4342-B048-85BDC9FD1C3A}</a:tableStyleId>
                  </a:tblPr>
                  <a:tblGrid>
                    <a:gridCol w="841364"/>
                    <a:gridCol w="703040"/>
                    <a:gridCol w="703040"/>
                    <a:gridCol w="703040"/>
                    <a:gridCol w="703040"/>
                    <a:gridCol w="703040"/>
                    <a:gridCol w="703040"/>
                    <a:gridCol w="703040"/>
                    <a:gridCol w="645997"/>
                    <a:gridCol w="720153"/>
                  </a:tblGrid>
                  <a:tr h="1225929">
                    <a:tc>
                      <a:txBody>
                        <a:bodyPr/>
                        <a:lstStyle/>
                        <a:p>
                          <a:pPr algn="ctr">
                            <a:lnSpc>
                              <a:spcPct val="115000"/>
                            </a:lnSpc>
                            <a:spcAft>
                              <a:spcPts val="0"/>
                            </a:spcAft>
                          </a:pPr>
                          <a:r>
                            <a:rPr lang="es-ES" sz="1000">
                              <a:effectLst/>
                            </a:rPr>
                            <a:t>Variable</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1</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2</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3</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4</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5</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6</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7</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14:m>
                            <m:oMathPara xmlns:m="http://schemas.openxmlformats.org/officeDocument/2006/math">
                              <m:oMathParaPr>
                                <m:jc m:val="centerGroup"/>
                              </m:oMathParaPr>
                              <m:oMath xmlns:m="http://schemas.openxmlformats.org/officeDocument/2006/math">
                                <m:nary>
                                  <m:naryPr>
                                    <m:chr m:val="∑"/>
                                    <m:limLoc m:val="undOvr"/>
                                    <m:ctrlPr>
                                      <a:rPr lang="es-CO" sz="1000">
                                        <a:effectLst/>
                                      </a:rPr>
                                    </m:ctrlPr>
                                  </m:naryPr>
                                  <m:sub>
                                    <m:r>
                                      <a:rPr lang="es-ES" sz="1000">
                                        <a:effectLst/>
                                      </a:rPr>
                                      <m:t>𝒊</m:t>
                                    </m:r>
                                    <m:r>
                                      <a:rPr lang="es-ES" sz="1000">
                                        <a:effectLst/>
                                      </a:rPr>
                                      <m:t>=</m:t>
                                    </m:r>
                                    <m:r>
                                      <a:rPr lang="es-ES" sz="1000">
                                        <a:effectLst/>
                                      </a:rPr>
                                      <m:t>𝟏</m:t>
                                    </m:r>
                                  </m:sub>
                                  <m:sup>
                                    <m:r>
                                      <a:rPr lang="es-ES" sz="1000">
                                        <a:effectLst/>
                                      </a:rPr>
                                      <m:t>𝒏</m:t>
                                    </m:r>
                                  </m:sup>
                                  <m:e>
                                    <m:sSub>
                                      <m:sSubPr>
                                        <m:ctrlPr>
                                          <a:rPr lang="es-CO" sz="1000">
                                            <a:effectLst/>
                                          </a:rPr>
                                        </m:ctrlPr>
                                      </m:sSubPr>
                                      <m:e>
                                        <m:r>
                                          <a:rPr lang="es-ES" sz="1000">
                                            <a:effectLst/>
                                          </a:rPr>
                                          <m:t>𝑪</m:t>
                                        </m:r>
                                      </m:e>
                                      <m:sub>
                                        <m:r>
                                          <a:rPr lang="es-ES" sz="1000">
                                            <a:effectLst/>
                                          </a:rPr>
                                          <m:t>𝒊𝒋</m:t>
                                        </m:r>
                                      </m:sub>
                                    </m:sSub>
                                  </m:e>
                                </m:nary>
                              </m:oMath>
                            </m:oMathPara>
                          </a14:m>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s-CO" sz="1000">
                                        <a:effectLst/>
                                      </a:rPr>
                                    </m:ctrlPr>
                                  </m:sSubPr>
                                  <m:e>
                                    <m:r>
                                      <a:rPr lang="es-ES" sz="1000">
                                        <a:effectLst/>
                                      </a:rPr>
                                      <m:t>𝑿</m:t>
                                    </m:r>
                                  </m:e>
                                  <m:sub>
                                    <m:r>
                                      <a:rPr lang="es-ES" sz="1000">
                                        <a:effectLst/>
                                      </a:rPr>
                                      <m:t>𝒊</m:t>
                                    </m:r>
                                  </m:sub>
                                </m:sSub>
                              </m:oMath>
                            </m:oMathPara>
                          </a14:m>
                          <a:endParaRPr lang="es-CO" sz="1100">
                            <a:effectLst/>
                            <a:latin typeface="Calibri"/>
                            <a:ea typeface="Calibri"/>
                            <a:cs typeface="Times New Roman"/>
                          </a:endParaRPr>
                        </a:p>
                      </a:txBody>
                      <a:tcPr marL="44450" marR="44450" marT="0" marB="0" anchor="ctr"/>
                    </a:tc>
                  </a:tr>
                  <a:tr h="488937">
                    <a:tc>
                      <a:txBody>
                        <a:bodyPr/>
                        <a:lstStyle/>
                        <a:p>
                          <a:pPr>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s-CO" sz="1000">
                                        <a:effectLst/>
                                      </a:rPr>
                                    </m:ctrlPr>
                                  </m:sSubPr>
                                  <m:e>
                                    <m:r>
                                      <a:rPr lang="es-ES" sz="1000">
                                        <a:effectLst/>
                                      </a:rPr>
                                      <m:t>𝑉</m:t>
                                    </m:r>
                                  </m:e>
                                  <m:sub>
                                    <m:r>
                                      <a:rPr lang="es-ES" sz="1000">
                                        <a:effectLst/>
                                      </a:rPr>
                                      <m:t>1</m:t>
                                    </m:r>
                                  </m:sub>
                                </m:sSub>
                              </m:oMath>
                            </m:oMathPara>
                          </a14:m>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5</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3</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5</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5</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4</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5</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5</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32</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30,48%</a:t>
                          </a:r>
                          <a:endParaRPr lang="es-CO" sz="1100">
                            <a:effectLst/>
                            <a:latin typeface="Calibri"/>
                            <a:ea typeface="Calibri"/>
                            <a:cs typeface="Times New Roman"/>
                          </a:endParaRPr>
                        </a:p>
                      </a:txBody>
                      <a:tcPr marL="44450" marR="44450" marT="0" marB="0" anchor="b"/>
                    </a:tc>
                  </a:tr>
                  <a:tr h="488937">
                    <a:tc>
                      <a:txBody>
                        <a:bodyPr/>
                        <a:lstStyle/>
                        <a:p>
                          <a:pPr>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s-CO" sz="1000">
                                        <a:effectLst/>
                                      </a:rPr>
                                    </m:ctrlPr>
                                  </m:sSubPr>
                                  <m:e>
                                    <m:r>
                                      <a:rPr lang="es-ES" sz="1000">
                                        <a:effectLst/>
                                      </a:rPr>
                                      <m:t>𝑉</m:t>
                                    </m:r>
                                  </m:e>
                                  <m:sub>
                                    <m:r>
                                      <a:rPr lang="es-ES" sz="1000">
                                        <a:effectLst/>
                                      </a:rPr>
                                      <m:t>2</m:t>
                                    </m:r>
                                  </m:sub>
                                </m:sSub>
                              </m:oMath>
                            </m:oMathPara>
                          </a14:m>
                          <a:endParaRPr lang="es-CO" sz="1100">
                            <a:effectLst/>
                            <a:latin typeface="Calibri"/>
                            <a:ea typeface="Calibri"/>
                            <a:cs typeface="Times New Roman"/>
                          </a:endParaRPr>
                        </a:p>
                      </a:txBody>
                      <a:tcPr marL="44450" marR="44450" marT="0" marB="0"/>
                    </a:tc>
                    <a:tc>
                      <a:txBody>
                        <a:bodyPr/>
                        <a:lstStyle/>
                        <a:p>
                          <a:pPr algn="r">
                            <a:lnSpc>
                              <a:spcPct val="115000"/>
                            </a:lnSpc>
                            <a:spcAft>
                              <a:spcPts val="0"/>
                            </a:spcAft>
                          </a:pPr>
                          <a:r>
                            <a:rPr lang="es-ES" sz="1000">
                              <a:effectLst/>
                            </a:rPr>
                            <a:t>3</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2</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3</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4</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15</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14,29%</a:t>
                          </a:r>
                          <a:endParaRPr lang="es-CO" sz="1100">
                            <a:effectLst/>
                            <a:latin typeface="Calibri"/>
                            <a:ea typeface="Calibri"/>
                            <a:cs typeface="Times New Roman"/>
                          </a:endParaRPr>
                        </a:p>
                      </a:txBody>
                      <a:tcPr marL="44450" marR="44450" marT="0" marB="0" anchor="b"/>
                    </a:tc>
                  </a:tr>
                  <a:tr h="488937">
                    <a:tc>
                      <a:txBody>
                        <a:bodyPr/>
                        <a:lstStyle/>
                        <a:p>
                          <a:pPr>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s-CO" sz="1000">
                                        <a:effectLst/>
                                      </a:rPr>
                                    </m:ctrlPr>
                                  </m:sSubPr>
                                  <m:e>
                                    <m:r>
                                      <a:rPr lang="es-ES" sz="1000">
                                        <a:effectLst/>
                                      </a:rPr>
                                      <m:t>𝑉</m:t>
                                    </m:r>
                                  </m:e>
                                  <m:sub>
                                    <m:r>
                                      <a:rPr lang="es-ES" sz="1000">
                                        <a:effectLst/>
                                      </a:rPr>
                                      <m:t>3</m:t>
                                    </m:r>
                                  </m:sub>
                                </m:sSub>
                              </m:oMath>
                            </m:oMathPara>
                          </a14:m>
                          <a:endParaRPr lang="es-CO" sz="1100">
                            <a:effectLst/>
                            <a:latin typeface="Calibri"/>
                            <a:ea typeface="Calibri"/>
                            <a:cs typeface="Times New Roman"/>
                          </a:endParaRPr>
                        </a:p>
                      </a:txBody>
                      <a:tcPr marL="44450" marR="44450" marT="0" marB="0"/>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2</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2</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2</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2</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10,48%</a:t>
                          </a:r>
                          <a:endParaRPr lang="es-CO" sz="1100">
                            <a:effectLst/>
                            <a:latin typeface="Calibri"/>
                            <a:ea typeface="Calibri"/>
                            <a:cs typeface="Times New Roman"/>
                          </a:endParaRPr>
                        </a:p>
                      </a:txBody>
                      <a:tcPr marL="44450" marR="44450" marT="0" marB="0" anchor="b"/>
                    </a:tc>
                  </a:tr>
                  <a:tr h="488937">
                    <a:tc>
                      <a:txBody>
                        <a:bodyPr/>
                        <a:lstStyle/>
                        <a:p>
                          <a:pPr>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s-CO" sz="1000">
                                        <a:effectLst/>
                                      </a:rPr>
                                    </m:ctrlPr>
                                  </m:sSubPr>
                                  <m:e>
                                    <m:r>
                                      <a:rPr lang="es-ES" sz="1000">
                                        <a:effectLst/>
                                      </a:rPr>
                                      <m:t>𝑉</m:t>
                                    </m:r>
                                  </m:e>
                                  <m:sub>
                                    <m:r>
                                      <a:rPr lang="es-ES" sz="1000">
                                        <a:effectLst/>
                                      </a:rPr>
                                      <m:t>4</m:t>
                                    </m:r>
                                  </m:sub>
                                </m:sSub>
                              </m:oMath>
                            </m:oMathPara>
                          </a14:m>
                          <a:endParaRPr lang="es-CO" sz="1100">
                            <a:effectLst/>
                            <a:latin typeface="Calibri"/>
                            <a:ea typeface="Calibri"/>
                            <a:cs typeface="Times New Roman"/>
                          </a:endParaRPr>
                        </a:p>
                      </a:txBody>
                      <a:tcPr marL="44450" marR="44450" marT="0" marB="0"/>
                    </a:tc>
                    <a:tc>
                      <a:txBody>
                        <a:bodyPr/>
                        <a:lstStyle/>
                        <a:p>
                          <a:pPr algn="r">
                            <a:lnSpc>
                              <a:spcPct val="115000"/>
                            </a:lnSpc>
                            <a:spcAft>
                              <a:spcPts val="0"/>
                            </a:spcAft>
                          </a:pPr>
                          <a:r>
                            <a:rPr lang="es-ES" sz="1000">
                              <a:effectLst/>
                            </a:rPr>
                            <a:t>2</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4</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3</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4</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2</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3</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19</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18,10%</a:t>
                          </a:r>
                          <a:endParaRPr lang="es-CO" sz="1100">
                            <a:effectLst/>
                            <a:latin typeface="Calibri"/>
                            <a:ea typeface="Calibri"/>
                            <a:cs typeface="Times New Roman"/>
                          </a:endParaRPr>
                        </a:p>
                      </a:txBody>
                      <a:tcPr marL="44450" marR="44450" marT="0" marB="0" anchor="b"/>
                    </a:tc>
                  </a:tr>
                  <a:tr h="488937">
                    <a:tc>
                      <a:txBody>
                        <a:bodyPr/>
                        <a:lstStyle/>
                        <a:p>
                          <a:pPr>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s-CO" sz="1000">
                                        <a:effectLst/>
                                      </a:rPr>
                                    </m:ctrlPr>
                                  </m:sSubPr>
                                  <m:e>
                                    <m:r>
                                      <a:rPr lang="es-ES" sz="1000">
                                        <a:effectLst/>
                                      </a:rPr>
                                      <m:t>𝑉</m:t>
                                    </m:r>
                                  </m:e>
                                  <m:sub>
                                    <m:r>
                                      <a:rPr lang="es-ES" sz="1000">
                                        <a:effectLst/>
                                      </a:rPr>
                                      <m:t>5</m:t>
                                    </m:r>
                                  </m:sub>
                                </m:sSub>
                              </m:oMath>
                            </m:oMathPara>
                          </a14:m>
                          <a:endParaRPr lang="es-CO" sz="1100">
                            <a:effectLst/>
                            <a:latin typeface="Calibri"/>
                            <a:ea typeface="Calibri"/>
                            <a:cs typeface="Times New Roman"/>
                          </a:endParaRPr>
                        </a:p>
                      </a:txBody>
                      <a:tcPr marL="44450" marR="44450" marT="0" marB="0"/>
                    </a:tc>
                    <a:tc>
                      <a:txBody>
                        <a:bodyPr/>
                        <a:lstStyle/>
                        <a:p>
                          <a:pPr algn="r">
                            <a:lnSpc>
                              <a:spcPct val="115000"/>
                            </a:lnSpc>
                            <a:spcAft>
                              <a:spcPts val="0"/>
                            </a:spcAft>
                          </a:pPr>
                          <a:r>
                            <a:rPr lang="es-ES" sz="1000">
                              <a:effectLst/>
                            </a:rPr>
                            <a:t>4</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dirty="0">
                              <a:effectLst/>
                            </a:rPr>
                            <a:t>5</a:t>
                          </a:r>
                          <a:endParaRPr lang="es-CO" sz="11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4</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3</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5</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4</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3</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28</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26,67%</a:t>
                          </a:r>
                          <a:endParaRPr lang="es-CO" sz="1100">
                            <a:effectLst/>
                            <a:latin typeface="Calibri"/>
                            <a:ea typeface="Calibri"/>
                            <a:cs typeface="Times New Roman"/>
                          </a:endParaRPr>
                        </a:p>
                      </a:txBody>
                      <a:tcPr marL="44450" marR="44450" marT="0" marB="0" anchor="b"/>
                    </a:tc>
                  </a:tr>
                  <a:tr h="1225929">
                    <a:tc gridSpan="7">
                      <a:txBody>
                        <a:bodyPr/>
                        <a:lstStyle/>
                        <a:p>
                          <a:pPr algn="r">
                            <a:lnSpc>
                              <a:spcPct val="115000"/>
                            </a:lnSpc>
                            <a:spcAft>
                              <a:spcPts val="0"/>
                            </a:spcAft>
                          </a:pPr>
                          <a:r>
                            <a:rPr lang="es-ES" sz="1000">
                              <a:effectLst/>
                            </a:rPr>
                            <a:t>Total</a:t>
                          </a:r>
                          <a:endParaRPr lang="es-CO" sz="1100">
                            <a:effectLst/>
                            <a:latin typeface="Calibri"/>
                            <a:ea typeface="Calibri"/>
                            <a:cs typeface="Times New Roman"/>
                          </a:endParaRPr>
                        </a:p>
                      </a:txBody>
                      <a:tcPr marL="44450" marR="44450"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a:txBody>
                        <a:bodyPr/>
                        <a:lstStyle/>
                        <a:p>
                          <a:pPr algn="ctr">
                            <a:lnSpc>
                              <a:spcPct val="115000"/>
                            </a:lnSpc>
                            <a:spcAft>
                              <a:spcPts val="0"/>
                            </a:spcAft>
                          </a:pPr>
                          <a14:m>
                            <m:oMathPara xmlns:m="http://schemas.openxmlformats.org/officeDocument/2006/math">
                              <m:oMathParaPr>
                                <m:jc m:val="centerGroup"/>
                              </m:oMathParaPr>
                              <m:oMath xmlns:m="http://schemas.openxmlformats.org/officeDocument/2006/math">
                                <m:nary>
                                  <m:naryPr>
                                    <m:chr m:val="∑"/>
                                    <m:limLoc m:val="undOvr"/>
                                    <m:ctrlPr>
                                      <a:rPr lang="es-CO" sz="1000">
                                        <a:effectLst/>
                                      </a:rPr>
                                    </m:ctrlPr>
                                  </m:naryPr>
                                  <m:sub>
                                    <m:r>
                                      <a:rPr lang="es-ES" sz="1000">
                                        <a:effectLst/>
                                      </a:rPr>
                                      <m:t>𝒊</m:t>
                                    </m:r>
                                    <m:r>
                                      <a:rPr lang="es-ES" sz="1000">
                                        <a:effectLst/>
                                      </a:rPr>
                                      <m:t>=</m:t>
                                    </m:r>
                                    <m:r>
                                      <a:rPr lang="es-ES" sz="1000">
                                        <a:effectLst/>
                                      </a:rPr>
                                      <m:t>𝟏</m:t>
                                    </m:r>
                                  </m:sub>
                                  <m:sup>
                                    <m:r>
                                      <a:rPr lang="es-ES" sz="1000">
                                        <a:effectLst/>
                                      </a:rPr>
                                      <m:t>𝒏</m:t>
                                    </m:r>
                                  </m:sup>
                                  <m:e>
                                    <m:sSub>
                                      <m:sSubPr>
                                        <m:ctrlPr>
                                          <a:rPr lang="es-CO" sz="1000">
                                            <a:effectLst/>
                                          </a:rPr>
                                        </m:ctrlPr>
                                      </m:sSubPr>
                                      <m:e>
                                        <m:r>
                                          <a:rPr lang="es-ES" sz="1000">
                                            <a:effectLst/>
                                          </a:rPr>
                                          <m:t>𝑪</m:t>
                                        </m:r>
                                      </m:e>
                                      <m:sub>
                                        <m:r>
                                          <a:rPr lang="es-ES" sz="1000">
                                            <a:effectLst/>
                                          </a:rPr>
                                          <m:t>𝒊</m:t>
                                        </m:r>
                                      </m:sub>
                                    </m:sSub>
                                  </m:e>
                                </m:nary>
                              </m:oMath>
                            </m:oMathPara>
                          </a14:m>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105</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dirty="0">
                              <a:effectLst/>
                            </a:rPr>
                            <a:t>100%</a:t>
                          </a:r>
                          <a:endParaRPr lang="es-CO" sz="1100" dirty="0">
                            <a:effectLst/>
                            <a:latin typeface="Calibri"/>
                            <a:ea typeface="Calibri"/>
                            <a:cs typeface="Times New Roman"/>
                          </a:endParaRPr>
                        </a:p>
                      </a:txBody>
                      <a:tcPr marL="44450" marR="44450" marT="0" marB="0" anchor="ctr"/>
                    </a:tc>
                  </a:tr>
                </a:tbl>
              </a:graphicData>
            </a:graphic>
          </p:graphicFrame>
        </mc:Choice>
        <mc:Fallback>
          <p:graphicFrame>
            <p:nvGraphicFramePr>
              <p:cNvPr id="7" name="6 Tabla"/>
              <p:cNvGraphicFramePr>
                <a:graphicFrameLocks noGrp="1"/>
              </p:cNvGraphicFramePr>
              <p:nvPr>
                <p:extLst>
                  <p:ext uri="{D42A27DB-BD31-4B8C-83A1-F6EECF244321}">
                    <p14:modId xmlns:p14="http://schemas.microsoft.com/office/powerpoint/2010/main" val="3139069282"/>
                  </p:ext>
                </p:extLst>
              </p:nvPr>
            </p:nvGraphicFramePr>
            <p:xfrm>
              <a:off x="611559" y="1268760"/>
              <a:ext cx="7128794" cy="4896543"/>
            </p:xfrm>
            <a:graphic>
              <a:graphicData uri="http://schemas.openxmlformats.org/drawingml/2006/table">
                <a:tbl>
                  <a:tblPr firstRow="1" firstCol="1" bandRow="1">
                    <a:tableStyleId>{5C22544A-7EE6-4342-B048-85BDC9FD1C3A}</a:tableStyleId>
                  </a:tblPr>
                  <a:tblGrid>
                    <a:gridCol w="841364"/>
                    <a:gridCol w="703040"/>
                    <a:gridCol w="703040"/>
                    <a:gridCol w="703040"/>
                    <a:gridCol w="703040"/>
                    <a:gridCol w="703040"/>
                    <a:gridCol w="703040"/>
                    <a:gridCol w="703040"/>
                    <a:gridCol w="645997"/>
                    <a:gridCol w="720153"/>
                  </a:tblGrid>
                  <a:tr h="1225929">
                    <a:tc>
                      <a:txBody>
                        <a:bodyPr/>
                        <a:lstStyle/>
                        <a:p>
                          <a:pPr algn="ctr">
                            <a:lnSpc>
                              <a:spcPct val="115000"/>
                            </a:lnSpc>
                            <a:spcAft>
                              <a:spcPts val="0"/>
                            </a:spcAft>
                          </a:pPr>
                          <a:r>
                            <a:rPr lang="es-ES" sz="1000">
                              <a:effectLst/>
                            </a:rPr>
                            <a:t>Variable</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1</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2</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3</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4</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5</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6</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a:effectLst/>
                            </a:rPr>
                            <a:t>Entr. 7</a:t>
                          </a:r>
                          <a:endParaRPr lang="es-CO" sz="1100">
                            <a:effectLst/>
                            <a:latin typeface="Calibri"/>
                            <a:ea typeface="Calibri"/>
                            <a:cs typeface="Times New Roman"/>
                          </a:endParaRPr>
                        </a:p>
                      </a:txBody>
                      <a:tcPr marL="44450" marR="44450" marT="0" marB="0" anchor="ctr"/>
                    </a:tc>
                    <a:tc>
                      <a:txBody>
                        <a:bodyPr/>
                        <a:lstStyle/>
                        <a:p>
                          <a:endParaRPr lang="es-CO"/>
                        </a:p>
                      </a:txBody>
                      <a:tcPr marL="44450" marR="44450" marT="0" marB="0" anchor="ctr">
                        <a:blipFill rotWithShape="1">
                          <a:blip r:embed="rId2"/>
                          <a:stretch>
                            <a:fillRect l="-892453" r="-111321" b="-300000"/>
                          </a:stretch>
                        </a:blipFill>
                      </a:tcPr>
                    </a:tc>
                    <a:tc>
                      <a:txBody>
                        <a:bodyPr/>
                        <a:lstStyle/>
                        <a:p>
                          <a:endParaRPr lang="es-CO"/>
                        </a:p>
                      </a:txBody>
                      <a:tcPr marL="44450" marR="44450" marT="0" marB="0" anchor="ctr">
                        <a:blipFill rotWithShape="1">
                          <a:blip r:embed="rId2"/>
                          <a:stretch>
                            <a:fillRect l="-891525" b="-300000"/>
                          </a:stretch>
                        </a:blipFill>
                      </a:tcPr>
                    </a:tc>
                  </a:tr>
                  <a:tr h="488937">
                    <a:tc>
                      <a:txBody>
                        <a:bodyPr/>
                        <a:lstStyle/>
                        <a:p>
                          <a:endParaRPr lang="es-CO"/>
                        </a:p>
                      </a:txBody>
                      <a:tcPr marL="44450" marR="44450" marT="0" marB="0" anchor="b">
                        <a:blipFill rotWithShape="1">
                          <a:blip r:embed="rId2"/>
                          <a:stretch>
                            <a:fillRect t="-251250" r="-747826" b="-653750"/>
                          </a:stretch>
                        </a:blipFill>
                      </a:tcPr>
                    </a:tc>
                    <a:tc>
                      <a:txBody>
                        <a:bodyPr/>
                        <a:lstStyle/>
                        <a:p>
                          <a:pPr algn="r">
                            <a:lnSpc>
                              <a:spcPct val="115000"/>
                            </a:lnSpc>
                            <a:spcAft>
                              <a:spcPts val="0"/>
                            </a:spcAft>
                          </a:pPr>
                          <a:r>
                            <a:rPr lang="es-ES" sz="1000">
                              <a:effectLst/>
                            </a:rPr>
                            <a:t>5</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3</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5</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5</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4</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5</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5</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32</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30,48%</a:t>
                          </a:r>
                          <a:endParaRPr lang="es-CO" sz="1100">
                            <a:effectLst/>
                            <a:latin typeface="Calibri"/>
                            <a:ea typeface="Calibri"/>
                            <a:cs typeface="Times New Roman"/>
                          </a:endParaRPr>
                        </a:p>
                      </a:txBody>
                      <a:tcPr marL="44450" marR="44450" marT="0" marB="0" anchor="b"/>
                    </a:tc>
                  </a:tr>
                  <a:tr h="488937">
                    <a:tc>
                      <a:txBody>
                        <a:bodyPr/>
                        <a:lstStyle/>
                        <a:p>
                          <a:endParaRPr lang="es-CO"/>
                        </a:p>
                      </a:txBody>
                      <a:tcPr marL="44450" marR="44450" marT="0" marB="0">
                        <a:blipFill rotWithShape="1">
                          <a:blip r:embed="rId2"/>
                          <a:stretch>
                            <a:fillRect t="-351250" r="-747826" b="-553750"/>
                          </a:stretch>
                        </a:blipFill>
                      </a:tcPr>
                    </a:tc>
                    <a:tc>
                      <a:txBody>
                        <a:bodyPr/>
                        <a:lstStyle/>
                        <a:p>
                          <a:pPr algn="r">
                            <a:lnSpc>
                              <a:spcPct val="115000"/>
                            </a:lnSpc>
                            <a:spcAft>
                              <a:spcPts val="0"/>
                            </a:spcAft>
                          </a:pPr>
                          <a:r>
                            <a:rPr lang="es-ES" sz="1000">
                              <a:effectLst/>
                            </a:rPr>
                            <a:t>3</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2</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3</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4</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15</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14,29%</a:t>
                          </a:r>
                          <a:endParaRPr lang="es-CO" sz="1100">
                            <a:effectLst/>
                            <a:latin typeface="Calibri"/>
                            <a:ea typeface="Calibri"/>
                            <a:cs typeface="Times New Roman"/>
                          </a:endParaRPr>
                        </a:p>
                      </a:txBody>
                      <a:tcPr marL="44450" marR="44450" marT="0" marB="0" anchor="b"/>
                    </a:tc>
                  </a:tr>
                  <a:tr h="488937">
                    <a:tc>
                      <a:txBody>
                        <a:bodyPr/>
                        <a:lstStyle/>
                        <a:p>
                          <a:endParaRPr lang="es-CO"/>
                        </a:p>
                      </a:txBody>
                      <a:tcPr marL="44450" marR="44450" marT="0" marB="0">
                        <a:blipFill rotWithShape="1">
                          <a:blip r:embed="rId2"/>
                          <a:stretch>
                            <a:fillRect t="-445679" r="-747826" b="-446914"/>
                          </a:stretch>
                        </a:blipFill>
                      </a:tcPr>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2</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2</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2</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2</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10,48%</a:t>
                          </a:r>
                          <a:endParaRPr lang="es-CO" sz="1100">
                            <a:effectLst/>
                            <a:latin typeface="Calibri"/>
                            <a:ea typeface="Calibri"/>
                            <a:cs typeface="Times New Roman"/>
                          </a:endParaRPr>
                        </a:p>
                      </a:txBody>
                      <a:tcPr marL="44450" marR="44450" marT="0" marB="0" anchor="b"/>
                    </a:tc>
                  </a:tr>
                  <a:tr h="488937">
                    <a:tc>
                      <a:txBody>
                        <a:bodyPr/>
                        <a:lstStyle/>
                        <a:p>
                          <a:endParaRPr lang="es-CO"/>
                        </a:p>
                      </a:txBody>
                      <a:tcPr marL="44450" marR="44450" marT="0" marB="0">
                        <a:blipFill rotWithShape="1">
                          <a:blip r:embed="rId2"/>
                          <a:stretch>
                            <a:fillRect t="-552500" r="-747826" b="-352500"/>
                          </a:stretch>
                        </a:blipFill>
                      </a:tcPr>
                    </a:tc>
                    <a:tc>
                      <a:txBody>
                        <a:bodyPr/>
                        <a:lstStyle/>
                        <a:p>
                          <a:pPr algn="r">
                            <a:lnSpc>
                              <a:spcPct val="115000"/>
                            </a:lnSpc>
                            <a:spcAft>
                              <a:spcPts val="0"/>
                            </a:spcAft>
                          </a:pPr>
                          <a:r>
                            <a:rPr lang="es-ES" sz="1000">
                              <a:effectLst/>
                            </a:rPr>
                            <a:t>2</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4</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3</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4</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2</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3</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19</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18,10%</a:t>
                          </a:r>
                          <a:endParaRPr lang="es-CO" sz="1100">
                            <a:effectLst/>
                            <a:latin typeface="Calibri"/>
                            <a:ea typeface="Calibri"/>
                            <a:cs typeface="Times New Roman"/>
                          </a:endParaRPr>
                        </a:p>
                      </a:txBody>
                      <a:tcPr marL="44450" marR="44450" marT="0" marB="0" anchor="b"/>
                    </a:tc>
                  </a:tr>
                  <a:tr h="488937">
                    <a:tc>
                      <a:txBody>
                        <a:bodyPr/>
                        <a:lstStyle/>
                        <a:p>
                          <a:endParaRPr lang="es-CO"/>
                        </a:p>
                      </a:txBody>
                      <a:tcPr marL="44450" marR="44450" marT="0" marB="0">
                        <a:blipFill rotWithShape="1">
                          <a:blip r:embed="rId2"/>
                          <a:stretch>
                            <a:fillRect t="-652500" r="-747826" b="-252500"/>
                          </a:stretch>
                        </a:blipFill>
                      </a:tcPr>
                    </a:tc>
                    <a:tc>
                      <a:txBody>
                        <a:bodyPr/>
                        <a:lstStyle/>
                        <a:p>
                          <a:pPr algn="r">
                            <a:lnSpc>
                              <a:spcPct val="115000"/>
                            </a:lnSpc>
                            <a:spcAft>
                              <a:spcPts val="0"/>
                            </a:spcAft>
                          </a:pPr>
                          <a:r>
                            <a:rPr lang="es-ES" sz="1000">
                              <a:effectLst/>
                            </a:rPr>
                            <a:t>4</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dirty="0">
                              <a:effectLst/>
                            </a:rPr>
                            <a:t>5</a:t>
                          </a:r>
                          <a:endParaRPr lang="es-CO" sz="1100" dirty="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4</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3</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5</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4</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3</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28</a:t>
                          </a:r>
                          <a:endParaRPr lang="es-CO" sz="1100">
                            <a:effectLst/>
                            <a:latin typeface="Calibri"/>
                            <a:ea typeface="Calibri"/>
                            <a:cs typeface="Times New Roman"/>
                          </a:endParaRPr>
                        </a:p>
                      </a:txBody>
                      <a:tcPr marL="44450" marR="44450" marT="0" marB="0" anchor="b"/>
                    </a:tc>
                    <a:tc>
                      <a:txBody>
                        <a:bodyPr/>
                        <a:lstStyle/>
                        <a:p>
                          <a:pPr algn="r">
                            <a:lnSpc>
                              <a:spcPct val="115000"/>
                            </a:lnSpc>
                            <a:spcAft>
                              <a:spcPts val="0"/>
                            </a:spcAft>
                          </a:pPr>
                          <a:r>
                            <a:rPr lang="es-ES" sz="1000">
                              <a:effectLst/>
                            </a:rPr>
                            <a:t>26,67%</a:t>
                          </a:r>
                          <a:endParaRPr lang="es-CO" sz="1100">
                            <a:effectLst/>
                            <a:latin typeface="Calibri"/>
                            <a:ea typeface="Calibri"/>
                            <a:cs typeface="Times New Roman"/>
                          </a:endParaRPr>
                        </a:p>
                      </a:txBody>
                      <a:tcPr marL="44450" marR="44450" marT="0" marB="0" anchor="b"/>
                    </a:tc>
                  </a:tr>
                  <a:tr h="1225929">
                    <a:tc gridSpan="7">
                      <a:txBody>
                        <a:bodyPr/>
                        <a:lstStyle/>
                        <a:p>
                          <a:pPr algn="r">
                            <a:lnSpc>
                              <a:spcPct val="115000"/>
                            </a:lnSpc>
                            <a:spcAft>
                              <a:spcPts val="0"/>
                            </a:spcAft>
                          </a:pPr>
                          <a:r>
                            <a:rPr lang="es-ES" sz="1000">
                              <a:effectLst/>
                            </a:rPr>
                            <a:t>Total</a:t>
                          </a:r>
                          <a:endParaRPr lang="es-CO" sz="1100">
                            <a:effectLst/>
                            <a:latin typeface="Calibri"/>
                            <a:ea typeface="Calibri"/>
                            <a:cs typeface="Times New Roman"/>
                          </a:endParaRPr>
                        </a:p>
                      </a:txBody>
                      <a:tcPr marL="44450" marR="44450"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a:txBody>
                        <a:bodyPr/>
                        <a:lstStyle/>
                        <a:p>
                          <a:endParaRPr lang="es-CO"/>
                        </a:p>
                      </a:txBody>
                      <a:tcPr marL="44450" marR="44450" marT="0" marB="0" anchor="ctr">
                        <a:blipFill rotWithShape="1">
                          <a:blip r:embed="rId2"/>
                          <a:stretch>
                            <a:fillRect l="-715517" t="-299502" r="-193103" b="-498"/>
                          </a:stretch>
                        </a:blipFill>
                      </a:tcPr>
                    </a:tc>
                    <a:tc>
                      <a:txBody>
                        <a:bodyPr/>
                        <a:lstStyle/>
                        <a:p>
                          <a:pPr algn="ctr">
                            <a:lnSpc>
                              <a:spcPct val="115000"/>
                            </a:lnSpc>
                            <a:spcAft>
                              <a:spcPts val="0"/>
                            </a:spcAft>
                          </a:pPr>
                          <a:r>
                            <a:rPr lang="es-ES" sz="1000">
                              <a:effectLst/>
                            </a:rPr>
                            <a:t>105</a:t>
                          </a:r>
                          <a:endParaRPr lang="es-CO" sz="11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000" dirty="0">
                              <a:effectLst/>
                            </a:rPr>
                            <a:t>100%</a:t>
                          </a:r>
                          <a:endParaRPr lang="es-CO" sz="1100" dirty="0">
                            <a:effectLst/>
                            <a:latin typeface="Calibri"/>
                            <a:ea typeface="Calibri"/>
                            <a:cs typeface="Times New Roman"/>
                          </a:endParaRPr>
                        </a:p>
                      </a:txBody>
                      <a:tcPr marL="44450" marR="44450" marT="0" marB="0" anchor="ctr"/>
                    </a:tc>
                  </a:tr>
                </a:tbl>
              </a:graphicData>
            </a:graphic>
          </p:graphicFrame>
        </mc:Fallback>
      </mc:AlternateContent>
      <p:sp>
        <p:nvSpPr>
          <p:cNvPr id="8" name="Rectangle 1"/>
          <p:cNvSpPr>
            <a:spLocks noChangeArrowheads="1"/>
          </p:cNvSpPr>
          <p:nvPr/>
        </p:nvSpPr>
        <p:spPr bwMode="auto">
          <a:xfrm>
            <a:off x="611560" y="685528"/>
            <a:ext cx="5688632"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O"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Tabla 6 Calculo de la variable intermedia</a:t>
            </a:r>
            <a:endParaRPr kumimoji="0" lang="es-CO"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CO"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0123150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Adyace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298</TotalTime>
  <Words>1027</Words>
  <Application>Microsoft Office PowerPoint</Application>
  <PresentationFormat>Presentación en pantalla (4:3)</PresentationFormat>
  <Paragraphs>262</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Adyacencia</vt:lpstr>
      <vt:lpstr>ANALISIS DE LAS FALENCIAS EN LA APLICACIÓN DE LAS METODOLOGÍAS DE COSTEO EN EL SECTOR GANADERO</vt:lpstr>
      <vt:lpstr>Sector ganadero</vt:lpstr>
      <vt:lpstr>METODOLOGÍAS DE COSTEO</vt:lpstr>
      <vt:lpstr>FORMULACIÓN DEL PROBLEMA </vt:lpstr>
      <vt:lpstr>Presentación de PowerPoint</vt:lpstr>
      <vt:lpstr>Presentación de PowerPoint</vt:lpstr>
      <vt:lpstr>Presentación de PowerPoint</vt:lpstr>
      <vt:lpstr>  </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DELL</dc:creator>
  <cp:lastModifiedBy>Luffi</cp:lastModifiedBy>
  <cp:revision>22</cp:revision>
  <dcterms:created xsi:type="dcterms:W3CDTF">2014-02-04T02:55:46Z</dcterms:created>
  <dcterms:modified xsi:type="dcterms:W3CDTF">2014-03-15T16:51:47Z</dcterms:modified>
</cp:coreProperties>
</file>